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0" r:id="rId1"/>
  </p:sldMasterIdLst>
  <p:notesMasterIdLst>
    <p:notesMasterId r:id="rId15"/>
  </p:notesMasterIdLst>
  <p:sldIdLst>
    <p:sldId id="256" r:id="rId2"/>
    <p:sldId id="284" r:id="rId3"/>
    <p:sldId id="272" r:id="rId4"/>
    <p:sldId id="278" r:id="rId5"/>
    <p:sldId id="279" r:id="rId6"/>
    <p:sldId id="271" r:id="rId7"/>
    <p:sldId id="276" r:id="rId8"/>
    <p:sldId id="277" r:id="rId9"/>
    <p:sldId id="270" r:id="rId10"/>
    <p:sldId id="281" r:id="rId11"/>
    <p:sldId id="283" r:id="rId12"/>
    <p:sldId id="282" r:id="rId13"/>
    <p:sldId id="262"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4" autoAdjust="0"/>
    <p:restoredTop sz="94660"/>
  </p:normalViewPr>
  <p:slideViewPr>
    <p:cSldViewPr snapToGrid="0" snapToObjects="1">
      <p:cViewPr>
        <p:scale>
          <a:sx n="100" d="100"/>
          <a:sy n="100" d="100"/>
        </p:scale>
        <p:origin x="-928"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234C2-8AB1-064C-A536-C5D72974ACAB}" type="datetimeFigureOut">
              <a:rPr lang="en-US" smtClean="0"/>
              <a:t>3/23/17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69E27F-682E-6B43-8442-E54FDDEAC403}" type="slidenum">
              <a:rPr lang="en-US" smtClean="0"/>
              <a:t>‹#›</a:t>
            </a:fld>
            <a:endParaRPr lang="en-US"/>
          </a:p>
        </p:txBody>
      </p:sp>
    </p:spTree>
    <p:extLst>
      <p:ext uri="{BB962C8B-B14F-4D97-AF65-F5344CB8AC3E}">
        <p14:creationId xmlns:p14="http://schemas.microsoft.com/office/powerpoint/2010/main" val="34154437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agency logos</a:t>
            </a:r>
          </a:p>
        </p:txBody>
      </p:sp>
      <p:sp>
        <p:nvSpPr>
          <p:cNvPr id="4" name="Slide Number Placeholder 3"/>
          <p:cNvSpPr>
            <a:spLocks noGrp="1"/>
          </p:cNvSpPr>
          <p:nvPr>
            <p:ph type="sldNum" sz="quarter" idx="10"/>
          </p:nvPr>
        </p:nvSpPr>
        <p:spPr/>
        <p:txBody>
          <a:bodyPr/>
          <a:lstStyle/>
          <a:p>
            <a:fld id="{6169E27F-682E-6B43-8442-E54FDDEAC403}" type="slidenum">
              <a:rPr lang="en-US" smtClean="0"/>
              <a:t>1</a:t>
            </a:fld>
            <a:endParaRPr lang="en-US"/>
          </a:p>
        </p:txBody>
      </p:sp>
    </p:spTree>
    <p:extLst>
      <p:ext uri="{BB962C8B-B14F-4D97-AF65-F5344CB8AC3E}">
        <p14:creationId xmlns:p14="http://schemas.microsoft.com/office/powerpoint/2010/main" val="273980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a:t>Click to edit Master title style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2A47BAFB-09A1-9B46-8B37-A8D52A7FAA4B}" type="datetimeFigureOut">
              <a:rPr lang="en-US" smtClean="0"/>
              <a:t>3/23/17</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a:t>Click to edit Master text styles</a:t>
            </a:r>
          </a:p>
        </p:txBody>
      </p:sp>
      <p:sp>
        <p:nvSpPr>
          <p:cNvPr id="5" name="Date Placeholder 4"/>
          <p:cNvSpPr>
            <a:spLocks noGrp="1"/>
          </p:cNvSpPr>
          <p:nvPr>
            <p:ph type="dt" sz="half" idx="10"/>
          </p:nvPr>
        </p:nvSpPr>
        <p:spPr/>
        <p:txBody>
          <a:bodyPr/>
          <a:lstStyle/>
          <a:p>
            <a:fld id="{2A47BAFB-09A1-9B46-8B37-A8D52A7FAA4B}"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421A3-5355-BB49-8A29-FE3C6546E2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4267200" y="0"/>
            <a:ext cx="4876800" cy="6858000"/>
            <a:chOff x="4267200" y="0"/>
            <a:chExt cx="4876800" cy="6858000"/>
          </a:xfrm>
        </p:grpSpPr>
        <p:pic>
          <p:nvPicPr>
            <p:cNvPr id="10" name="Picture 9"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1" name="Picture 10"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a:t>Click to edit Master text styles</a:t>
            </a:r>
          </a:p>
        </p:txBody>
      </p:sp>
      <p:sp>
        <p:nvSpPr>
          <p:cNvPr id="5" name="Date Placeholder 4"/>
          <p:cNvSpPr>
            <a:spLocks noGrp="1"/>
          </p:cNvSpPr>
          <p:nvPr>
            <p:ph type="dt" sz="half" idx="10"/>
          </p:nvPr>
        </p:nvSpPr>
        <p:spPr/>
        <p:txBody>
          <a:bodyPr/>
          <a:lstStyle/>
          <a:p>
            <a:fld id="{2A47BAFB-09A1-9B46-8B37-A8D52A7FAA4B}"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421A3-5355-BB49-8A29-FE3C6546E2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A47BAFB-09A1-9B46-8B37-A8D52A7FAA4B}"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421A3-5355-BB49-8A29-FE3C6546E2C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7696200" cy="6858000"/>
            <a:chOff x="0" y="0"/>
            <a:chExt cx="7696200" cy="6858000"/>
          </a:xfrm>
        </p:grpSpPr>
        <p:pic>
          <p:nvPicPr>
            <p:cNvPr id="8" name="Picture 7" descr="Overlay-Blank.jpg"/>
            <p:cNvPicPr>
              <a:picLocks noChangeAspect="1"/>
            </p:cNvPicPr>
            <p:nvPr userDrawn="1"/>
          </p:nvPicPr>
          <p:blipFill>
            <a:blip r:embed="rId2"/>
            <a:srcRect l="1471" r="16862"/>
            <a:stretch>
              <a:fillRect/>
            </a:stretch>
          </p:blipFill>
          <p:spPr>
            <a:xfrm>
              <a:off x="0" y="0"/>
              <a:ext cx="7467600"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7428309" y="0"/>
              <a:ext cx="267891" cy="6858000"/>
            </a:xfrm>
            <a:prstGeom prst="rect">
              <a:avLst/>
            </a:prstGeom>
          </p:spPr>
        </p:pic>
      </p:grpSp>
      <p:sp>
        <p:nvSpPr>
          <p:cNvPr id="2" name="Vertical Title 1"/>
          <p:cNvSpPr>
            <a:spLocks noGrp="1"/>
          </p:cNvSpPr>
          <p:nvPr>
            <p:ph type="title" orient="vert"/>
          </p:nvPr>
        </p:nvSpPr>
        <p:spPr>
          <a:xfrm>
            <a:off x="7620000" y="381001"/>
            <a:ext cx="1447800" cy="56975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A47BAFB-09A1-9B46-8B37-A8D52A7FAA4B}"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421A3-5355-BB49-8A29-FE3C6546E2C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A47BAFB-09A1-9B46-8B37-A8D52A7FAA4B}"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421A3-5355-BB49-8A29-FE3C6546E2C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2A47BAFB-09A1-9B46-8B37-A8D52A7FAA4B}" type="datetimeFigureOut">
              <a:rPr lang="en-US" smtClean="0"/>
              <a:t>3/23/17</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en-US"/>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en-US"/>
              <a:t>Click to edit Master title style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47BAFB-09A1-9B46-8B37-A8D52A7FAA4B}"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421A3-5355-BB49-8A29-FE3C6546E2C4}" type="slidenum">
              <a:rPr lang="en-US" smtClean="0"/>
              <a:t>‹#›</a:t>
            </a:fld>
            <a:endParaRPr lang="en-US"/>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1372650"/>
            <a:ext cx="9144000" cy="5485350"/>
            <a:chOff x="0" y="1372650"/>
            <a:chExt cx="9144000" cy="5485350"/>
          </a:xfrm>
        </p:grpSpPr>
        <p:pic>
          <p:nvPicPr>
            <p:cNvPr id="9" name="Picture 8"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0" name="Picture 9"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2A47BAFB-09A1-9B46-8B37-A8D52A7FAA4B}"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421A3-5355-BB49-8A29-FE3C6546E2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372650"/>
            <a:ext cx="9144000" cy="5485350"/>
            <a:chOff x="0" y="1372650"/>
            <a:chExt cx="9144000" cy="5485350"/>
          </a:xfrm>
        </p:grpSpPr>
        <p:pic>
          <p:nvPicPr>
            <p:cNvPr id="11" name="Picture 10"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2" name="Picture 11"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66048"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2A47BAFB-09A1-9B46-8B37-A8D52A7FAA4B}" type="datetimeFigureOut">
              <a:rPr lang="en-US" smtClean="0"/>
              <a:t>3/23/17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2421A3-5355-BB49-8A29-FE3C6546E2C4}" type="slidenum">
              <a:rPr lang="en-US" smtClean="0"/>
              <a:t>‹#›</a:t>
            </a:fld>
            <a:endParaRPr lang="en-US"/>
          </a:p>
        </p:txBody>
      </p:sp>
      <p:pic>
        <p:nvPicPr>
          <p:cNvPr id="14" name="Picture 13" descr="Overlay-HorizontalBridge.jpg"/>
          <p:cNvPicPr>
            <a:picLocks noChangeAspect="1"/>
          </p:cNvPicPr>
          <p:nvPr/>
        </p:nvPicPr>
        <p:blipFill>
          <a:blip r:embed="rId3"/>
          <a:srcRect t="23425" r="61031" b="39764"/>
          <a:stretch>
            <a:fillRect/>
          </a:stretch>
        </p:blipFill>
        <p:spPr>
          <a:xfrm>
            <a:off x="4766048" y="2460812"/>
            <a:ext cx="3563348" cy="98613"/>
          </a:xfrm>
          <a:prstGeom prst="rect">
            <a:avLst/>
          </a:prstGeom>
          <a:solidFill>
            <a:schemeClr val="bg2">
              <a:lumMod val="40000"/>
              <a:lumOff val="60000"/>
            </a:schemeClr>
          </a:solidFill>
        </p:spPr>
      </p:pic>
      <p:pic>
        <p:nvPicPr>
          <p:cNvPr id="15" name="Picture 14" descr="Overlay-HorizontalBridge.jpg"/>
          <p:cNvPicPr>
            <a:picLocks noChangeAspect="1"/>
          </p:cNvPicPr>
          <p:nvPr/>
        </p:nvPicPr>
        <p:blipFill>
          <a:blip r:embed="rId3"/>
          <a:srcRect t="23425" r="61031" b="39764"/>
          <a:stretch>
            <a:fillRect/>
          </a:stretch>
        </p:blipFill>
        <p:spPr>
          <a:xfrm>
            <a:off x="780052" y="2460812"/>
            <a:ext cx="3563348" cy="98613"/>
          </a:xfrm>
          <a:prstGeom prst="rect">
            <a:avLst/>
          </a:prstGeom>
          <a:solidFill>
            <a:schemeClr val="bg2">
              <a:lumMod val="40000"/>
              <a:lumOff val="60000"/>
            </a:schemeClr>
          </a:solid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p:nvGrpSpPr>
        <p:grpSpPr>
          <a:xfrm>
            <a:off x="0" y="1372650"/>
            <a:ext cx="9144000" cy="5485350"/>
            <a:chOff x="0" y="1372650"/>
            <a:chExt cx="9144000" cy="5485350"/>
          </a:xfrm>
        </p:grpSpPr>
        <p:pic>
          <p:nvPicPr>
            <p:cNvPr id="7" name="Picture 6"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8" name="Picture 7"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A47BAFB-09A1-9B46-8B37-A8D52A7FAA4B}" type="datetimeFigureOut">
              <a:rPr lang="en-US" smtClean="0"/>
              <a:t>3/23/17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2421A3-5355-BB49-8A29-FE3C6546E2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2A47BAFB-09A1-9B46-8B37-A8D52A7FAA4B}" type="datetimeFigureOut">
              <a:rPr lang="en-US" smtClean="0"/>
              <a:t>3/23/17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2421A3-5355-BB49-8A29-FE3C6546E2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11"/>
          <p:cNvGrpSpPr/>
          <p:nvPr/>
        </p:nvGrpSpPr>
        <p:grpSpPr>
          <a:xfrm>
            <a:off x="4267200" y="0"/>
            <a:ext cx="4876800" cy="6858000"/>
            <a:chOff x="4267200" y="0"/>
            <a:chExt cx="4876800" cy="6858000"/>
          </a:xfrm>
        </p:grpSpPr>
        <p:pic>
          <p:nvPicPr>
            <p:cNvPr id="9" name="Picture 8"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US"/>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spcBef>
                <a:spcPts val="6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47BAFB-09A1-9B46-8B37-A8D52A7FAA4B}" type="datetimeFigureOut">
              <a:rPr lang="en-US" smtClean="0"/>
              <a:t>3/23/17</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4267200" y="6356350"/>
            <a:ext cx="609600" cy="365125"/>
          </a:xfrm>
        </p:spPr>
        <p:txBody>
          <a:bodyPr/>
          <a:lstStyle>
            <a:lvl1pPr algn="ctr">
              <a:defRPr>
                <a:solidFill>
                  <a:schemeClr val="tx2">
                    <a:lumMod val="40000"/>
                    <a:lumOff val="60000"/>
                  </a:schemeClr>
                </a:solidFill>
              </a:defRPr>
            </a:lvl1pPr>
          </a:lstStyle>
          <a:p>
            <a:fld id="{352421A3-5355-BB49-8A29-FE3C6546E2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2" y="40341"/>
            <a:ext cx="7570787" cy="1411941"/>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92162" y="1761565"/>
            <a:ext cx="7570787" cy="42896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defRPr>
            </a:lvl1pPr>
          </a:lstStyle>
          <a:p>
            <a:fld id="{2A47BAFB-09A1-9B46-8B37-A8D52A7FAA4B}" type="datetimeFigureOut">
              <a:rPr lang="en-US" smtClean="0"/>
              <a:t>3/23/17</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a:solidFill>
                  <a:schemeClr val="tx2">
                    <a:lumMod val="40000"/>
                    <a:lumOff val="60000"/>
                  </a:schemeClr>
                </a:solidFill>
              </a:defRPr>
            </a:lvl1pPr>
          </a:lstStyle>
          <a:p>
            <a:fld id="{352421A3-5355-BB49-8A29-FE3C6546E2C4}" type="slidenum">
              <a:rPr lang="en-US" smtClean="0"/>
              <a:t>‹#›</a:t>
            </a:fld>
            <a:endParaRPr lang="en-US"/>
          </a:p>
        </p:txBody>
      </p:sp>
      <p:sp>
        <p:nvSpPr>
          <p:cNvPr id="5" name="Footer Placeholder 4"/>
          <p:cNvSpPr>
            <a:spLocks noGrp="1"/>
          </p:cNvSpPr>
          <p:nvPr>
            <p:ph type="ftr" sz="quarter" idx="3"/>
          </p:nvPr>
        </p:nvSpPr>
        <p:spPr>
          <a:xfrm>
            <a:off x="37203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Lst>
  <p:txStyles>
    <p:title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p:titleStyle>
    <p:body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imagwiki.nibib.nih.gov/content/integrated-multiscale-biomaterials-experiment-and-modeling-group-imubea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IμBEAM</a:t>
            </a:r>
            <a:endParaRPr lang="en-US" dirty="0"/>
          </a:p>
        </p:txBody>
      </p:sp>
      <p:sp>
        <p:nvSpPr>
          <p:cNvPr id="3" name="Subtitle 2"/>
          <p:cNvSpPr>
            <a:spLocks noGrp="1"/>
          </p:cNvSpPr>
          <p:nvPr>
            <p:ph type="subTitle" idx="1"/>
          </p:nvPr>
        </p:nvSpPr>
        <p:spPr>
          <a:xfrm>
            <a:off x="1854200" y="5204012"/>
            <a:ext cx="5446713" cy="1540268"/>
          </a:xfrm>
        </p:spPr>
        <p:txBody>
          <a:bodyPr>
            <a:normAutofit fontScale="62500" lnSpcReduction="20000"/>
          </a:bodyPr>
          <a:lstStyle/>
          <a:p>
            <a:r>
              <a:rPr lang="en-US" dirty="0"/>
              <a:t>The Interagency Modeling and Analysis Working Group on</a:t>
            </a:r>
          </a:p>
          <a:p>
            <a:r>
              <a:rPr lang="en-US" b="1" dirty="0"/>
              <a:t>Integrated Multiscale Biomaterials Experiment and Modeling</a:t>
            </a:r>
            <a:br>
              <a:rPr lang="en-US" b="1" dirty="0"/>
            </a:br>
            <a:endParaRPr lang="en-US" b="1" dirty="0"/>
          </a:p>
          <a:p>
            <a:r>
              <a:rPr lang="en-US" b="1" dirty="0"/>
              <a:t>2017 Annual Report</a:t>
            </a:r>
            <a:br>
              <a:rPr lang="en-US" b="1" dirty="0"/>
            </a:br>
            <a:endParaRPr lang="en-US" b="1" dirty="0"/>
          </a:p>
          <a:p>
            <a:r>
              <a:rPr lang="en-US" dirty="0"/>
              <a:t>Markus Buehler, MIT      Guy Genin, Washington University</a:t>
            </a:r>
          </a:p>
          <a:p>
            <a:endParaRPr lang="en-US" dirty="0"/>
          </a:p>
          <a:p>
            <a:r>
              <a:rPr lang="en-US" sz="1500" dirty="0">
                <a:hlinkClick r:id="rId3"/>
              </a:rPr>
              <a:t>https://www.imagwiki.nibib.nih.gov/content/integrated-multiscale-biomaterials-experiment-and-modeling-group-imubeam</a:t>
            </a:r>
            <a:r>
              <a:rPr lang="en-US" sz="1500" dirty="0"/>
              <a:t> </a:t>
            </a:r>
          </a:p>
        </p:txBody>
      </p:sp>
    </p:spTree>
    <p:extLst>
      <p:ext uri="{BB962C8B-B14F-4D97-AF65-F5344CB8AC3E}">
        <p14:creationId xmlns:p14="http://schemas.microsoft.com/office/powerpoint/2010/main" val="29899131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a:t>
            </a:r>
          </a:p>
        </p:txBody>
      </p:sp>
      <p:pic>
        <p:nvPicPr>
          <p:cNvPr id="6" name="Picture 5"/>
          <p:cNvPicPr>
            <a:picLocks noChangeAspect="1"/>
          </p:cNvPicPr>
          <p:nvPr/>
        </p:nvPicPr>
        <p:blipFill>
          <a:blip r:embed="rId2"/>
          <a:stretch>
            <a:fillRect/>
          </a:stretch>
        </p:blipFill>
        <p:spPr>
          <a:xfrm>
            <a:off x="0" y="1731435"/>
            <a:ext cx="9144000" cy="1188720"/>
          </a:xfrm>
          <a:prstGeom prst="rect">
            <a:avLst/>
          </a:prstGeom>
        </p:spPr>
      </p:pic>
      <p:pic>
        <p:nvPicPr>
          <p:cNvPr id="9" name="Picture 8"/>
          <p:cNvPicPr>
            <a:picLocks noChangeAspect="1"/>
          </p:cNvPicPr>
          <p:nvPr/>
        </p:nvPicPr>
        <p:blipFill>
          <a:blip r:embed="rId3"/>
          <a:stretch>
            <a:fillRect/>
          </a:stretch>
        </p:blipFill>
        <p:spPr>
          <a:xfrm>
            <a:off x="0" y="3201616"/>
            <a:ext cx="9144000" cy="1419988"/>
          </a:xfrm>
          <a:prstGeom prst="rect">
            <a:avLst/>
          </a:prstGeom>
        </p:spPr>
      </p:pic>
      <p:pic>
        <p:nvPicPr>
          <p:cNvPr id="3" name="Picture 2"/>
          <p:cNvPicPr>
            <a:picLocks noChangeAspect="1"/>
          </p:cNvPicPr>
          <p:nvPr/>
        </p:nvPicPr>
        <p:blipFill>
          <a:blip r:embed="rId4"/>
          <a:stretch>
            <a:fillRect/>
          </a:stretch>
        </p:blipFill>
        <p:spPr>
          <a:xfrm>
            <a:off x="0" y="4770679"/>
            <a:ext cx="9144000" cy="2087321"/>
          </a:xfrm>
          <a:prstGeom prst="rect">
            <a:avLst/>
          </a:prstGeom>
        </p:spPr>
      </p:pic>
    </p:spTree>
    <p:extLst>
      <p:ext uri="{BB962C8B-B14F-4D97-AF65-F5344CB8AC3E}">
        <p14:creationId xmlns:p14="http://schemas.microsoft.com/office/powerpoint/2010/main" val="3220655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areas for I</a:t>
            </a:r>
            <a:r>
              <a:rPr lang="el-GR" dirty="0"/>
              <a:t>μ</a:t>
            </a:r>
            <a:r>
              <a:rPr lang="en-US" dirty="0"/>
              <a:t>BEAM </a:t>
            </a:r>
          </a:p>
        </p:txBody>
      </p:sp>
      <p:sp>
        <p:nvSpPr>
          <p:cNvPr id="3" name="Content Placeholder 2"/>
          <p:cNvSpPr>
            <a:spLocks noGrp="1"/>
          </p:cNvSpPr>
          <p:nvPr>
            <p:ph idx="1"/>
          </p:nvPr>
        </p:nvSpPr>
        <p:spPr>
          <a:xfrm>
            <a:off x="419100" y="1761565"/>
            <a:ext cx="7943849" cy="4289611"/>
          </a:xfrm>
        </p:spPr>
        <p:txBody>
          <a:bodyPr/>
          <a:lstStyle/>
          <a:p>
            <a:r>
              <a:rPr lang="en-US" dirty="0"/>
              <a:t>More defined scientific focus, 2017-18: </a:t>
            </a:r>
            <a:r>
              <a:rPr lang="en-US" b="1" dirty="0"/>
              <a:t>Hidden Time and Length-scales </a:t>
            </a:r>
          </a:p>
          <a:p>
            <a:r>
              <a:rPr lang="en-US" dirty="0" smtClean="0"/>
              <a:t>Outreach:</a:t>
            </a:r>
          </a:p>
          <a:p>
            <a:pPr lvl="1"/>
            <a:r>
              <a:rPr lang="en-US" dirty="0" smtClean="0"/>
              <a:t>Targets: </a:t>
            </a:r>
            <a:r>
              <a:rPr lang="en-US" dirty="0" smtClean="0"/>
              <a:t>K</a:t>
            </a:r>
            <a:r>
              <a:rPr lang="en-US" dirty="0"/>
              <a:t>-12, undergraduates, professionals, general public, </a:t>
            </a:r>
            <a:r>
              <a:rPr lang="en-US" dirty="0" smtClean="0"/>
              <a:t>policymakers</a:t>
            </a:r>
          </a:p>
          <a:p>
            <a:pPr lvl="1"/>
            <a:r>
              <a:rPr lang="en-US" dirty="0" smtClean="0"/>
              <a:t>Vehicles: Social media</a:t>
            </a:r>
            <a:r>
              <a:rPr lang="en-US" dirty="0"/>
              <a:t>, </a:t>
            </a:r>
            <a:r>
              <a:rPr lang="en-US" dirty="0" smtClean="0"/>
              <a:t>apps/</a:t>
            </a:r>
            <a:r>
              <a:rPr lang="en-US" dirty="0" err="1" smtClean="0"/>
              <a:t>javascripts</a:t>
            </a:r>
            <a:r>
              <a:rPr lang="en-US" dirty="0" smtClean="0"/>
              <a:t>, video/images, protocols papers, codes and standards (ASME)</a:t>
            </a:r>
            <a:endParaRPr lang="en-US" dirty="0"/>
          </a:p>
          <a:p>
            <a:endParaRPr lang="en-US" dirty="0"/>
          </a:p>
        </p:txBody>
      </p:sp>
    </p:spTree>
    <p:extLst>
      <p:ext uri="{BB962C8B-B14F-4D97-AF65-F5344CB8AC3E}">
        <p14:creationId xmlns:p14="http://schemas.microsoft.com/office/powerpoint/2010/main" val="36812518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2" y="40341"/>
            <a:ext cx="7570787" cy="892735"/>
          </a:xfrm>
        </p:spPr>
        <p:txBody>
          <a:bodyPr/>
          <a:lstStyle/>
          <a:p>
            <a:r>
              <a:rPr lang="en-US" dirty="0"/>
              <a:t>2017 Short Course</a:t>
            </a:r>
          </a:p>
        </p:txBody>
      </p:sp>
      <p:pic>
        <p:nvPicPr>
          <p:cNvPr id="4" name="Content Placeholder 3"/>
          <p:cNvPicPr>
            <a:picLocks noGrp="1" noChangeAspect="1"/>
          </p:cNvPicPr>
          <p:nvPr>
            <p:ph idx="1"/>
          </p:nvPr>
        </p:nvPicPr>
        <p:blipFill>
          <a:blip r:embed="rId2"/>
          <a:stretch>
            <a:fillRect/>
          </a:stretch>
        </p:blipFill>
        <p:spPr>
          <a:xfrm>
            <a:off x="0" y="933076"/>
            <a:ext cx="9156701" cy="5924924"/>
          </a:xfrm>
        </p:spPr>
      </p:pic>
    </p:spTree>
    <p:extLst>
      <p:ext uri="{BB962C8B-B14F-4D97-AF65-F5344CB8AC3E}">
        <p14:creationId xmlns:p14="http://schemas.microsoft.com/office/powerpoint/2010/main" val="12676773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IμBEAM</a:t>
            </a:r>
            <a:endParaRPr lang="en-US" dirty="0"/>
          </a:p>
        </p:txBody>
      </p:sp>
      <p:sp>
        <p:nvSpPr>
          <p:cNvPr id="3" name="Subtitle 2"/>
          <p:cNvSpPr>
            <a:spLocks noGrp="1"/>
          </p:cNvSpPr>
          <p:nvPr>
            <p:ph type="subTitle" idx="1"/>
          </p:nvPr>
        </p:nvSpPr>
        <p:spPr/>
        <p:txBody>
          <a:bodyPr>
            <a:normAutofit fontScale="77500" lnSpcReduction="20000"/>
          </a:bodyPr>
          <a:lstStyle/>
          <a:p>
            <a:r>
              <a:rPr lang="en-US" dirty="0"/>
              <a:t>The Interagency Modeling and Analysis Working Group on</a:t>
            </a:r>
          </a:p>
          <a:p>
            <a:r>
              <a:rPr lang="en-US" b="1" dirty="0"/>
              <a:t>Integrated Multiscale Biomaterials Experiment and Modeling</a:t>
            </a:r>
            <a:r>
              <a:rPr lang="en-US" dirty="0"/>
              <a:t/>
            </a:r>
            <a:br>
              <a:rPr lang="en-US" dirty="0"/>
            </a:br>
            <a:endParaRPr lang="en-US" dirty="0"/>
          </a:p>
          <a:p>
            <a:r>
              <a:rPr lang="en-US" dirty="0"/>
              <a:t>Markus Buehler, MIT      Guy Genin, Washington University</a:t>
            </a:r>
          </a:p>
        </p:txBody>
      </p:sp>
      <p:sp>
        <p:nvSpPr>
          <p:cNvPr id="4" name="TextBox 3"/>
          <p:cNvSpPr txBox="1"/>
          <p:nvPr/>
        </p:nvSpPr>
        <p:spPr>
          <a:xfrm>
            <a:off x="2626471" y="1049236"/>
            <a:ext cx="3946914" cy="2862322"/>
          </a:xfrm>
          <a:prstGeom prst="rect">
            <a:avLst/>
          </a:prstGeom>
          <a:noFill/>
        </p:spPr>
        <p:txBody>
          <a:bodyPr wrap="none" rtlCol="0">
            <a:spAutoFit/>
          </a:bodyPr>
          <a:lstStyle/>
          <a:p>
            <a:pPr algn="ctr"/>
            <a:r>
              <a:rPr lang="en-US" dirty="0"/>
              <a:t>Watch this space for…</a:t>
            </a:r>
            <a:br>
              <a:rPr lang="en-US" dirty="0"/>
            </a:br>
            <a:endParaRPr lang="en-US" dirty="0"/>
          </a:p>
          <a:p>
            <a:pPr algn="ctr"/>
            <a:r>
              <a:rPr lang="en-US" sz="3600" dirty="0"/>
              <a:t>NEMB 2018</a:t>
            </a:r>
            <a:br>
              <a:rPr lang="en-US" sz="3600" dirty="0"/>
            </a:br>
            <a:endParaRPr lang="en-US" sz="3600" dirty="0"/>
          </a:p>
          <a:p>
            <a:pPr algn="ctr"/>
            <a:r>
              <a:rPr lang="en-US" sz="3600" dirty="0"/>
              <a:t>ASME IMECE 2018 </a:t>
            </a:r>
            <a:br>
              <a:rPr lang="en-US" sz="3600" dirty="0"/>
            </a:br>
            <a:r>
              <a:rPr lang="en-US" sz="3600" dirty="0"/>
              <a:t>(Materials Division)</a:t>
            </a:r>
          </a:p>
        </p:txBody>
      </p:sp>
    </p:spTree>
    <p:extLst>
      <p:ext uri="{BB962C8B-B14F-4D97-AF65-F5344CB8AC3E}">
        <p14:creationId xmlns:p14="http://schemas.microsoft.com/office/powerpoint/2010/main" val="36794623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5505" y="1426075"/>
            <a:ext cx="3612776" cy="5468938"/>
          </a:xfrm>
        </p:spPr>
        <p:txBody>
          <a:bodyPr/>
          <a:lstStyle/>
          <a:p>
            <a:r>
              <a:rPr lang="en-US" sz="1400" dirty="0"/>
              <a:t>Markus Buehler (MIT), working group co-lead</a:t>
            </a:r>
            <a:br>
              <a:rPr lang="en-US" sz="1400" dirty="0"/>
            </a:br>
            <a:r>
              <a:rPr lang="en-US" sz="1400" dirty="0"/>
              <a:t>Guy Genin (</a:t>
            </a:r>
            <a:r>
              <a:rPr lang="en-US" sz="1400" dirty="0" smtClean="0"/>
              <a:t>WUSTL)</a:t>
            </a:r>
            <a:r>
              <a:rPr lang="en-US" sz="1400" dirty="0"/>
              <a:t>, working group co-</a:t>
            </a:r>
            <a:r>
              <a:rPr lang="en-US" sz="1400" dirty="0" smtClean="0"/>
              <a:t>lead</a:t>
            </a:r>
            <a:br>
              <a:rPr lang="en-US" sz="1400" dirty="0" smtClean="0"/>
            </a:br>
            <a:r>
              <a:rPr lang="en-US" sz="1400" dirty="0"/>
              <a:t/>
            </a:r>
            <a:br>
              <a:rPr lang="en-US" sz="1400" dirty="0"/>
            </a:br>
            <a:r>
              <a:rPr lang="en-US" sz="1400" dirty="0"/>
              <a:t>Mark Alber (Notre Dame)</a:t>
            </a:r>
            <a:br>
              <a:rPr lang="en-US" sz="1400" dirty="0"/>
            </a:br>
            <a:r>
              <a:rPr lang="en-US" sz="1400" dirty="0"/>
              <a:t>Mark Bathe (MIT)</a:t>
            </a:r>
            <a:br>
              <a:rPr lang="en-US" sz="1400" dirty="0"/>
            </a:br>
            <a:r>
              <a:rPr lang="en-US" sz="1400" dirty="0"/>
              <a:t>David Breslauer (</a:t>
            </a:r>
            <a:r>
              <a:rPr lang="en-US" sz="1400" dirty="0" err="1"/>
              <a:t>Refractored</a:t>
            </a:r>
            <a:r>
              <a:rPr lang="en-US" sz="1400" dirty="0"/>
              <a:t> Materials) </a:t>
            </a:r>
            <a:br>
              <a:rPr lang="en-US" sz="1400" dirty="0"/>
            </a:br>
            <a:r>
              <a:rPr lang="en-US" sz="1400" dirty="0"/>
              <a:t>Ioannis Chasiotis (UIUC)</a:t>
            </a:r>
            <a:br>
              <a:rPr lang="en-US" sz="1400" dirty="0"/>
            </a:br>
            <a:r>
              <a:rPr lang="en-US" sz="1400" dirty="0"/>
              <a:t>Changqing Chen (Tsinghua)</a:t>
            </a:r>
            <a:br>
              <a:rPr lang="en-US" sz="1400" dirty="0"/>
            </a:br>
            <a:r>
              <a:rPr lang="en-US" sz="1400" dirty="0"/>
              <a:t>Horacio Espinosa (Northwestern)</a:t>
            </a:r>
            <a:br>
              <a:rPr lang="en-US" sz="1400" dirty="0"/>
            </a:br>
            <a:r>
              <a:rPr lang="en-US" sz="1400" dirty="0"/>
              <a:t>Jeff Holmes (Virginia)</a:t>
            </a:r>
            <a:br>
              <a:rPr lang="en-US" sz="1400" dirty="0"/>
            </a:br>
            <a:r>
              <a:rPr lang="en-US" sz="1400" dirty="0"/>
              <a:t>Iwona Jasiuk (UIUC)</a:t>
            </a:r>
            <a:br>
              <a:rPr lang="en-US" sz="1400" dirty="0"/>
            </a:br>
            <a:r>
              <a:rPr lang="en-US" sz="1400" dirty="0"/>
              <a:t>Songbai Ji (Dartmouth)</a:t>
            </a:r>
            <a:br>
              <a:rPr lang="en-US" sz="1400" dirty="0"/>
            </a:br>
            <a:r>
              <a:rPr lang="en-US" sz="1400" b="1" dirty="0"/>
              <a:t>David Kaplan (Tufts)</a:t>
            </a:r>
            <a:br>
              <a:rPr lang="en-US" sz="1400" b="1" dirty="0"/>
            </a:br>
            <a:r>
              <a:rPr lang="en-US" sz="1400" dirty="0"/>
              <a:t>Roland Kaunas (Texas A&amp;M)</a:t>
            </a:r>
            <a:br>
              <a:rPr lang="en-US" sz="1400" dirty="0"/>
            </a:br>
            <a:r>
              <a:rPr lang="en-US" sz="1400" dirty="0"/>
              <a:t>Spencer Lake (WUSTL)</a:t>
            </a:r>
            <a:br>
              <a:rPr lang="en-US" sz="1400" dirty="0"/>
            </a:br>
            <a:r>
              <a:rPr lang="en-US" sz="1400" dirty="0"/>
              <a:t>Bob Latour (Clemson)</a:t>
            </a:r>
            <a:br>
              <a:rPr lang="en-US" sz="1400" dirty="0"/>
            </a:br>
            <a:r>
              <a:rPr lang="en-US" sz="1400" dirty="0"/>
              <a:t>CT Lim (National University of Singapore)</a:t>
            </a:r>
            <a:br>
              <a:rPr lang="en-US" sz="1400" dirty="0"/>
            </a:br>
            <a:r>
              <a:rPr lang="en-US" sz="1400" dirty="0"/>
              <a:t>Reza Mirzaeifar (Virginia Tech)</a:t>
            </a:r>
            <a:br>
              <a:rPr lang="en-US" sz="1400" dirty="0"/>
            </a:br>
            <a:r>
              <a:rPr lang="en-US" sz="1400" dirty="0"/>
              <a:t>Vicky Nguyen (Johns Hopkins)</a:t>
            </a:r>
            <a:br>
              <a:rPr lang="en-US" sz="1400" dirty="0"/>
            </a:br>
            <a:r>
              <a:rPr lang="en-US" sz="1400" dirty="0"/>
              <a:t>Pedro Ponte </a:t>
            </a:r>
            <a:r>
              <a:rPr lang="en-US" sz="1400" dirty="0" err="1"/>
              <a:t>Castañeda</a:t>
            </a:r>
            <a:r>
              <a:rPr lang="en-US" sz="1400" dirty="0"/>
              <a:t> </a:t>
            </a:r>
            <a:r>
              <a:rPr lang="en-US" sz="1400" dirty="0" smtClean="0"/>
              <a:t>(</a:t>
            </a:r>
            <a:r>
              <a:rPr lang="en-US" sz="1400" dirty="0" err="1" smtClean="0"/>
              <a:t>UPenn</a:t>
            </a:r>
            <a:r>
              <a:rPr lang="en-US" sz="1400" dirty="0" smtClean="0"/>
              <a:t>)</a:t>
            </a:r>
            <a:r>
              <a:rPr lang="en-US" sz="1400" dirty="0"/>
              <a:t/>
            </a:r>
            <a:br>
              <a:rPr lang="en-US" sz="1400" dirty="0"/>
            </a:br>
            <a:r>
              <a:rPr lang="en-US" sz="1400" dirty="0"/>
              <a:t>Paolo </a:t>
            </a:r>
            <a:r>
              <a:rPr lang="en-US" sz="1400" dirty="0" err="1"/>
              <a:t>Provenzano</a:t>
            </a:r>
            <a:r>
              <a:rPr lang="en-US" sz="1400" dirty="0"/>
              <a:t> (Minnesota)</a:t>
            </a:r>
            <a:br>
              <a:rPr lang="en-US" sz="1400" dirty="0"/>
            </a:br>
            <a:r>
              <a:rPr lang="en-US" sz="1400" dirty="0"/>
              <a:t>Vivek Shenoy (University of Pennsylvania)</a:t>
            </a:r>
            <a:br>
              <a:rPr lang="en-US" sz="1400" dirty="0"/>
            </a:br>
            <a:r>
              <a:rPr lang="en-US" sz="1400" b="1" dirty="0"/>
              <a:t>Stavros Thomopoulos (Columbia)</a:t>
            </a:r>
            <a:br>
              <a:rPr lang="en-US" sz="1400" b="1" dirty="0"/>
            </a:br>
            <a:r>
              <a:rPr lang="en-US" sz="1400" dirty="0"/>
              <a:t>Mark Van Dyke (Wake Forest)</a:t>
            </a:r>
            <a:br>
              <a:rPr lang="en-US" sz="1400" dirty="0"/>
            </a:br>
            <a:r>
              <a:rPr lang="en-US" sz="1400" dirty="0"/>
              <a:t>Jeff Weiss (Utah) </a:t>
            </a:r>
            <a:br>
              <a:rPr lang="en-US" sz="1400" dirty="0"/>
            </a:br>
            <a:r>
              <a:rPr lang="en-US" sz="1400" dirty="0"/>
              <a:t>Tony Weiss (U. Sydney)</a:t>
            </a:r>
            <a:br>
              <a:rPr lang="en-US" sz="1400" dirty="0"/>
            </a:br>
            <a:r>
              <a:rPr lang="en-US" sz="1400" dirty="0"/>
              <a:t>Joyce Wong (BU)</a:t>
            </a:r>
            <a:br>
              <a:rPr lang="en-US" sz="1400" dirty="0"/>
            </a:br>
            <a:r>
              <a:rPr lang="en-US" sz="1400" dirty="0"/>
              <a:t>Feng Xu (Xi'an Jiaotong)</a:t>
            </a:r>
            <a:br>
              <a:rPr lang="en-US" sz="1400" dirty="0"/>
            </a:br>
            <a:r>
              <a:rPr lang="en-US" sz="1400" dirty="0"/>
              <a:t>Michael Yu (Johns Hopkins)</a:t>
            </a:r>
            <a:br>
              <a:rPr lang="en-US" sz="1400" dirty="0"/>
            </a:br>
            <a:r>
              <a:rPr lang="en-US" sz="1400" dirty="0"/>
              <a:t>Sulin Zhang (Penn </a:t>
            </a:r>
            <a:r>
              <a:rPr lang="en-US" sz="1400" dirty="0" smtClean="0"/>
              <a:t>State)</a:t>
            </a:r>
            <a:r>
              <a:rPr lang="en-US" sz="1400" dirty="0"/>
              <a:t/>
            </a:r>
            <a:br>
              <a:rPr lang="en-US" sz="1400" dirty="0"/>
            </a:br>
            <a:endParaRPr lang="en-US" sz="1400" dirty="0"/>
          </a:p>
        </p:txBody>
      </p:sp>
      <p:sp>
        <p:nvSpPr>
          <p:cNvPr id="7" name="Content Placeholder 6"/>
          <p:cNvSpPr>
            <a:spLocks noGrp="1"/>
          </p:cNvSpPr>
          <p:nvPr>
            <p:ph idx="1"/>
          </p:nvPr>
        </p:nvSpPr>
        <p:spPr>
          <a:xfrm>
            <a:off x="4485501" y="166689"/>
            <a:ext cx="4658499" cy="6395771"/>
          </a:xfrm>
        </p:spPr>
        <p:txBody>
          <a:bodyPr>
            <a:noAutofit/>
          </a:bodyPr>
          <a:lstStyle/>
          <a:p>
            <a:pPr marL="0" indent="0">
              <a:buNone/>
            </a:pPr>
            <a:r>
              <a:rPr lang="en-US" sz="1400" b="1" dirty="0"/>
              <a:t>Goals and Objectives:</a:t>
            </a:r>
            <a:endParaRPr lang="en-US" sz="1400" dirty="0"/>
          </a:p>
          <a:p>
            <a:r>
              <a:rPr lang="en-US" sz="1400" dirty="0"/>
              <a:t>This WG aims to provide an active forum to foster, report and assess interactions between experimental and computational groups engaged in the design, synthesis and testing of hierarchical biomaterials.  Key issues to be explored are to identify common approaches, tested methods and validation steps, and to develop ways to make maximum impact in the medical community.  We also anticipate sharing activities such as the organization of conferences and workshops, and tutorials.   Our vision is that the discussions lead to a set of tools, data, software, training and related products for the broader community. The membership of this WG is diverse and brings together a group of people who do not regularly interact.</a:t>
            </a:r>
          </a:p>
          <a:p>
            <a:r>
              <a:rPr lang="en-US" sz="1400" dirty="0"/>
              <a:t>We work on joint workshops, symposia, organize webinars, and promote the close integration of biomaterials experiment and modeling in diverse scientific communities.</a:t>
            </a:r>
          </a:p>
          <a:p>
            <a:r>
              <a:rPr lang="en-US" sz="1400" dirty="0"/>
              <a:t>The </a:t>
            </a:r>
            <a:r>
              <a:rPr lang="en-US" sz="1400" dirty="0" err="1"/>
              <a:t>IμBEAM</a:t>
            </a:r>
            <a:r>
              <a:rPr lang="en-US" sz="1400" dirty="0"/>
              <a:t> working group (WG) was founded to identify and develop guiding principles for designing multi-scale experiments and simulations that simultaneously inform and guide each other. The WG employs an integrated case study approach and inductive inference.</a:t>
            </a:r>
          </a:p>
        </p:txBody>
      </p:sp>
    </p:spTree>
    <p:extLst>
      <p:ext uri="{BB962C8B-B14F-4D97-AF65-F5344CB8AC3E}">
        <p14:creationId xmlns:p14="http://schemas.microsoft.com/office/powerpoint/2010/main" val="3173635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l-GR" dirty="0"/>
              <a:t>μ</a:t>
            </a:r>
            <a:r>
              <a:rPr lang="en-US" dirty="0"/>
              <a:t>BEAM Membership</a:t>
            </a:r>
          </a:p>
        </p:txBody>
      </p:sp>
      <p:pic>
        <p:nvPicPr>
          <p:cNvPr id="3" name="Picture 2"/>
          <p:cNvPicPr>
            <a:picLocks noChangeAspect="1"/>
          </p:cNvPicPr>
          <p:nvPr/>
        </p:nvPicPr>
        <p:blipFill>
          <a:blip r:embed="rId2"/>
          <a:stretch>
            <a:fillRect/>
          </a:stretch>
        </p:blipFill>
        <p:spPr>
          <a:xfrm>
            <a:off x="1066800" y="2222500"/>
            <a:ext cx="7137400" cy="3771900"/>
          </a:xfrm>
          <a:prstGeom prst="rect">
            <a:avLst/>
          </a:prstGeom>
        </p:spPr>
      </p:pic>
    </p:spTree>
    <p:extLst>
      <p:ext uri="{BB962C8B-B14F-4D97-AF65-F5344CB8AC3E}">
        <p14:creationId xmlns:p14="http://schemas.microsoft.com/office/powerpoint/2010/main" val="5588638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294967295"/>
          </p:nvPr>
        </p:nvSpPr>
        <p:spPr/>
        <p:txBody>
          <a:bodyPr/>
          <a:lstStyle/>
          <a:p>
            <a:endParaRPr lang="en-US">
              <a:solidFill>
                <a:srgbClr val="000000"/>
              </a:solidFill>
            </a:endParaRPr>
          </a:p>
          <a:p>
            <a:fld id="{EADD54B6-CD23-47EE-B198-3C3FBDCFAF5C}" type="slidenum">
              <a:rPr lang="en-US" smtClean="0">
                <a:solidFill>
                  <a:srgbClr val="000000"/>
                </a:solidFill>
              </a:rPr>
              <a:pPr/>
              <a:t>4</a:t>
            </a:fld>
            <a:endParaRPr lang="en-US">
              <a:solidFill>
                <a:srgbClr val="000000"/>
              </a:solidFill>
            </a:endParaRPr>
          </a:p>
        </p:txBody>
      </p:sp>
      <p:pic>
        <p:nvPicPr>
          <p:cNvPr id="4" name="Picture 3"/>
          <p:cNvPicPr>
            <a:picLocks noChangeAspect="1"/>
          </p:cNvPicPr>
          <p:nvPr/>
        </p:nvPicPr>
        <p:blipFill>
          <a:blip r:embed="rId2"/>
          <a:stretch>
            <a:fillRect/>
          </a:stretch>
        </p:blipFill>
        <p:spPr>
          <a:xfrm>
            <a:off x="0" y="0"/>
            <a:ext cx="9412514" cy="6896102"/>
          </a:xfrm>
          <a:prstGeom prst="rect">
            <a:avLst/>
          </a:prstGeom>
        </p:spPr>
      </p:pic>
    </p:spTree>
    <p:extLst>
      <p:ext uri="{BB962C8B-B14F-4D97-AF65-F5344CB8AC3E}">
        <p14:creationId xmlns:p14="http://schemas.microsoft.com/office/powerpoint/2010/main" val="7466690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677" y="200479"/>
            <a:ext cx="2705510" cy="3500591"/>
          </a:xfrm>
        </p:spPr>
        <p:txBody>
          <a:bodyPr>
            <a:noAutofit/>
          </a:bodyPr>
          <a:lstStyle/>
          <a:p>
            <a:pPr marL="0" marR="0">
              <a:spcBef>
                <a:spcPts val="0"/>
              </a:spcBef>
              <a:spcAft>
                <a:spcPts val="0"/>
              </a:spcAft>
            </a:pPr>
            <a:r>
              <a:rPr lang="en-US" sz="3200" b="1" dirty="0">
                <a:latin typeface="HelveticaNeue" panose="00000400000000000000" pitchFamily="2" charset="0"/>
              </a:rPr>
              <a:t>Multiscale Materials Design</a:t>
            </a:r>
            <a:br>
              <a:rPr lang="en-US" sz="3200" b="1" dirty="0">
                <a:latin typeface="HelveticaNeue" panose="00000400000000000000" pitchFamily="2" charset="0"/>
              </a:rPr>
            </a:br>
            <a:r>
              <a:rPr lang="en-US" sz="3200" dirty="0">
                <a:latin typeface="HelveticaNeue" panose="00000400000000000000" pitchFamily="2" charset="0"/>
              </a:rPr>
              <a:t/>
            </a:r>
            <a:br>
              <a:rPr lang="en-US" sz="3200" dirty="0">
                <a:latin typeface="HelveticaNeue" panose="00000400000000000000" pitchFamily="2" charset="0"/>
              </a:rPr>
            </a:br>
            <a:r>
              <a:rPr lang="en-US" sz="3200" dirty="0">
                <a:latin typeface="HelveticaNeue" panose="00000400000000000000" pitchFamily="2" charset="0"/>
              </a:rPr>
              <a:t>MIT Short Course</a:t>
            </a:r>
          </a:p>
        </p:txBody>
      </p:sp>
      <p:sp>
        <p:nvSpPr>
          <p:cNvPr id="4" name="Rectangle 3"/>
          <p:cNvSpPr/>
          <p:nvPr/>
        </p:nvSpPr>
        <p:spPr>
          <a:xfrm>
            <a:off x="4475238" y="522871"/>
            <a:ext cx="4441322" cy="5693866"/>
          </a:xfrm>
          <a:prstGeom prst="rect">
            <a:avLst/>
          </a:prstGeom>
        </p:spPr>
        <p:txBody>
          <a:bodyPr wrap="square">
            <a:spAutoFit/>
          </a:bodyPr>
          <a:lstStyle/>
          <a:p>
            <a:pPr marL="0" marR="0">
              <a:spcBef>
                <a:spcPts val="0"/>
              </a:spcBef>
              <a:spcAft>
                <a:spcPts val="0"/>
              </a:spcAft>
            </a:pPr>
            <a:r>
              <a:rPr lang="en-US" sz="2000" b="1" dirty="0">
                <a:latin typeface="HelveticaNeue" panose="00000400000000000000" pitchFamily="2" charset="0"/>
              </a:rPr>
              <a:t>One-week </a:t>
            </a:r>
            <a:r>
              <a:rPr lang="en-US" sz="2000" b="1" dirty="0" err="1">
                <a:latin typeface="HelveticaNeue" panose="00000400000000000000" pitchFamily="2" charset="0"/>
              </a:rPr>
              <a:t>bootcamp</a:t>
            </a:r>
            <a:r>
              <a:rPr lang="en-US" sz="2000" b="1" dirty="0">
                <a:latin typeface="HelveticaNeue" panose="00000400000000000000" pitchFamily="2" charset="0"/>
              </a:rPr>
              <a:t> on multiscale modeling, design, manufacturing of biomaterials </a:t>
            </a:r>
          </a:p>
          <a:p>
            <a:pPr marL="0" marR="0">
              <a:spcBef>
                <a:spcPts val="0"/>
              </a:spcBef>
              <a:spcAft>
                <a:spcPts val="0"/>
              </a:spcAft>
            </a:pPr>
            <a:endParaRPr lang="en-US" sz="1600" b="1" dirty="0">
              <a:latin typeface="HelveticaNeue" panose="00000400000000000000" pitchFamily="2" charset="0"/>
            </a:endParaRPr>
          </a:p>
          <a:p>
            <a:pPr marL="0" marR="0">
              <a:spcBef>
                <a:spcPts val="0"/>
              </a:spcBef>
              <a:spcAft>
                <a:spcPts val="0"/>
              </a:spcAft>
            </a:pPr>
            <a:r>
              <a:rPr lang="en-US" sz="1600" b="1" dirty="0">
                <a:latin typeface="HelveticaNeue" panose="00000400000000000000" pitchFamily="2" charset="0"/>
              </a:rPr>
              <a:t>As the demand for high-performance materials with superior properties, flexibility and resilience grows, a new design paradigm from the molecular scale upwards has revolutionized our ability to create novel materials. This course covers the science, technology, and state-of-the-art in atomistic, molecular, and multiscale modeling, synthesis, and characterization.</a:t>
            </a:r>
          </a:p>
          <a:p>
            <a:pPr marL="0" marR="0">
              <a:spcBef>
                <a:spcPts val="0"/>
              </a:spcBef>
              <a:spcAft>
                <a:spcPts val="0"/>
              </a:spcAft>
            </a:pPr>
            <a:endParaRPr lang="en-US" sz="1600" b="1" dirty="0">
              <a:latin typeface="HelveticaNeue" panose="00000400000000000000" pitchFamily="2" charset="0"/>
            </a:endParaRPr>
          </a:p>
          <a:p>
            <a:pPr marL="0" marR="0">
              <a:spcBef>
                <a:spcPts val="0"/>
              </a:spcBef>
              <a:spcAft>
                <a:spcPts val="0"/>
              </a:spcAft>
            </a:pPr>
            <a:r>
              <a:rPr lang="en-US" sz="1600" b="1" dirty="0">
                <a:latin typeface="HelveticaNeue" panose="00000400000000000000" pitchFamily="2" charset="0"/>
              </a:rPr>
              <a:t>Through lectures and hands-on labs, participants will learn how superior material properties in nature and biology can be mimicked in bioinspired materials for applications in new technology. Bridging vast hierarchies of length- and time-scales, this course trains participants in applications to polymers, metals, biomaterials, and ceramics as well as composites and sustainable construction materials.</a:t>
            </a:r>
            <a:endParaRPr lang="en-US" sz="1600" b="1" dirty="0">
              <a:effectLst/>
              <a:latin typeface="HelveticaNeue" panose="00000400000000000000" pitchFamily="2"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8741"/>
            <a:ext cx="4269619" cy="2849260"/>
          </a:xfrm>
          <a:prstGeom prst="rect">
            <a:avLst/>
          </a:prstGeom>
        </p:spPr>
      </p:pic>
    </p:spTree>
    <p:extLst>
      <p:ext uri="{BB962C8B-B14F-4D97-AF65-F5344CB8AC3E}">
        <p14:creationId xmlns:p14="http://schemas.microsoft.com/office/powerpoint/2010/main" val="11278697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l-GR" dirty="0"/>
              <a:t>μ</a:t>
            </a:r>
            <a:r>
              <a:rPr lang="en-US" dirty="0"/>
              <a:t>BEAM Special Issues</a:t>
            </a:r>
          </a:p>
        </p:txBody>
      </p:sp>
      <p:pic>
        <p:nvPicPr>
          <p:cNvPr id="4" name="Picture 3"/>
          <p:cNvPicPr>
            <a:picLocks noChangeAspect="1"/>
          </p:cNvPicPr>
          <p:nvPr/>
        </p:nvPicPr>
        <p:blipFill>
          <a:blip r:embed="rId2"/>
          <a:stretch>
            <a:fillRect/>
          </a:stretch>
        </p:blipFill>
        <p:spPr>
          <a:xfrm>
            <a:off x="3398763" y="2412278"/>
            <a:ext cx="2642957" cy="3735378"/>
          </a:xfrm>
          <a:prstGeom prst="rect">
            <a:avLst/>
          </a:prstGeom>
        </p:spPr>
      </p:pic>
      <p:pic>
        <p:nvPicPr>
          <p:cNvPr id="5" name="Picture 4"/>
          <p:cNvPicPr>
            <a:picLocks noChangeAspect="1"/>
          </p:cNvPicPr>
          <p:nvPr/>
        </p:nvPicPr>
        <p:blipFill>
          <a:blip r:embed="rId3"/>
          <a:stretch>
            <a:fillRect/>
          </a:stretch>
        </p:blipFill>
        <p:spPr>
          <a:xfrm>
            <a:off x="303590" y="2570953"/>
            <a:ext cx="2647648" cy="3516620"/>
          </a:xfrm>
          <a:prstGeom prst="rect">
            <a:avLst/>
          </a:prstGeom>
        </p:spPr>
      </p:pic>
      <p:pic>
        <p:nvPicPr>
          <p:cNvPr id="6" name="Picture 5"/>
          <p:cNvPicPr>
            <a:picLocks noChangeAspect="1"/>
          </p:cNvPicPr>
          <p:nvPr/>
        </p:nvPicPr>
        <p:blipFill>
          <a:blip r:embed="rId4"/>
          <a:stretch>
            <a:fillRect/>
          </a:stretch>
        </p:blipFill>
        <p:spPr>
          <a:xfrm>
            <a:off x="6408309" y="2570953"/>
            <a:ext cx="2647412" cy="3516228"/>
          </a:xfrm>
          <a:prstGeom prst="rect">
            <a:avLst/>
          </a:prstGeom>
        </p:spPr>
      </p:pic>
    </p:spTree>
    <p:extLst>
      <p:ext uri="{BB962C8B-B14F-4D97-AF65-F5344CB8AC3E}">
        <p14:creationId xmlns:p14="http://schemas.microsoft.com/office/powerpoint/2010/main" val="30178416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l-GR" dirty="0"/>
              <a:t>μ</a:t>
            </a:r>
            <a:r>
              <a:rPr lang="en-US" dirty="0"/>
              <a:t>BEAM Symposia</a:t>
            </a:r>
          </a:p>
        </p:txBody>
      </p:sp>
      <p:pic>
        <p:nvPicPr>
          <p:cNvPr id="7" name="Picture 6"/>
          <p:cNvPicPr>
            <a:picLocks noChangeAspect="1"/>
          </p:cNvPicPr>
          <p:nvPr/>
        </p:nvPicPr>
        <p:blipFill>
          <a:blip r:embed="rId2"/>
          <a:stretch>
            <a:fillRect/>
          </a:stretch>
        </p:blipFill>
        <p:spPr>
          <a:xfrm>
            <a:off x="381605" y="2097768"/>
            <a:ext cx="4843538" cy="2134275"/>
          </a:xfrm>
          <a:prstGeom prst="rect">
            <a:avLst/>
          </a:prstGeom>
        </p:spPr>
      </p:pic>
      <p:pic>
        <p:nvPicPr>
          <p:cNvPr id="8" name="Picture 7"/>
          <p:cNvPicPr>
            <a:picLocks noChangeAspect="1"/>
          </p:cNvPicPr>
          <p:nvPr/>
        </p:nvPicPr>
        <p:blipFill>
          <a:blip r:embed="rId3"/>
          <a:stretch>
            <a:fillRect/>
          </a:stretch>
        </p:blipFill>
        <p:spPr>
          <a:xfrm>
            <a:off x="5555" y="4658481"/>
            <a:ext cx="9144000" cy="1463800"/>
          </a:xfrm>
          <a:prstGeom prst="rect">
            <a:avLst/>
          </a:prstGeom>
        </p:spPr>
      </p:pic>
    </p:spTree>
    <p:extLst>
      <p:ext uri="{BB962C8B-B14F-4D97-AF65-F5344CB8AC3E}">
        <p14:creationId xmlns:p14="http://schemas.microsoft.com/office/powerpoint/2010/main" val="31782670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l-GR" dirty="0"/>
              <a:t>μ</a:t>
            </a:r>
            <a:r>
              <a:rPr lang="en-US" dirty="0"/>
              <a:t>BEAM workshop</a:t>
            </a:r>
          </a:p>
        </p:txBody>
      </p:sp>
      <p:pic>
        <p:nvPicPr>
          <p:cNvPr id="3" name="Picture 2"/>
          <p:cNvPicPr>
            <a:picLocks noChangeAspect="1"/>
          </p:cNvPicPr>
          <p:nvPr/>
        </p:nvPicPr>
        <p:blipFill>
          <a:blip r:embed="rId2"/>
          <a:stretch>
            <a:fillRect/>
          </a:stretch>
        </p:blipFill>
        <p:spPr>
          <a:xfrm>
            <a:off x="1708452" y="2031395"/>
            <a:ext cx="5705929" cy="2367643"/>
          </a:xfrm>
          <a:prstGeom prst="rect">
            <a:avLst/>
          </a:prstGeom>
        </p:spPr>
      </p:pic>
    </p:spTree>
    <p:extLst>
      <p:ext uri="{BB962C8B-B14F-4D97-AF65-F5344CB8AC3E}">
        <p14:creationId xmlns:p14="http://schemas.microsoft.com/office/powerpoint/2010/main" val="25387148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a:t>
            </a:r>
          </a:p>
        </p:txBody>
      </p:sp>
      <p:sp>
        <p:nvSpPr>
          <p:cNvPr id="3" name="Content Placeholder 2"/>
          <p:cNvSpPr>
            <a:spLocks noGrp="1"/>
          </p:cNvSpPr>
          <p:nvPr>
            <p:ph idx="1"/>
          </p:nvPr>
        </p:nvSpPr>
        <p:spPr/>
        <p:txBody>
          <a:bodyPr/>
          <a:lstStyle/>
          <a:p>
            <a:r>
              <a:rPr lang="en-US" dirty="0"/>
              <a:t>Theme: </a:t>
            </a:r>
            <a:r>
              <a:rPr lang="en-US" b="1" dirty="0"/>
              <a:t>Hidden Time and Length-scales </a:t>
            </a:r>
          </a:p>
          <a:p>
            <a:endParaRPr lang="en-US" dirty="0"/>
          </a:p>
        </p:txBody>
      </p:sp>
      <p:pic>
        <p:nvPicPr>
          <p:cNvPr id="4" name="Picture 3"/>
          <p:cNvPicPr>
            <a:picLocks noChangeAspect="1"/>
          </p:cNvPicPr>
          <p:nvPr/>
        </p:nvPicPr>
        <p:blipFill>
          <a:blip r:embed="rId2"/>
          <a:stretch>
            <a:fillRect/>
          </a:stretch>
        </p:blipFill>
        <p:spPr>
          <a:xfrm>
            <a:off x="4801063" y="2616132"/>
            <a:ext cx="2972538" cy="3969656"/>
          </a:xfrm>
          <a:prstGeom prst="rect">
            <a:avLst/>
          </a:prstGeom>
        </p:spPr>
      </p:pic>
      <p:pic>
        <p:nvPicPr>
          <p:cNvPr id="5" name="Picture 4"/>
          <p:cNvPicPr>
            <a:picLocks noChangeAspect="1"/>
          </p:cNvPicPr>
          <p:nvPr/>
        </p:nvPicPr>
        <p:blipFill>
          <a:blip r:embed="rId3"/>
          <a:stretch>
            <a:fillRect/>
          </a:stretch>
        </p:blipFill>
        <p:spPr>
          <a:xfrm>
            <a:off x="1401227" y="2616131"/>
            <a:ext cx="2977243" cy="3969657"/>
          </a:xfrm>
          <a:prstGeom prst="rect">
            <a:avLst/>
          </a:prstGeom>
        </p:spPr>
      </p:pic>
    </p:spTree>
    <p:extLst>
      <p:ext uri="{BB962C8B-B14F-4D97-AF65-F5344CB8AC3E}">
        <p14:creationId xmlns:p14="http://schemas.microsoft.com/office/powerpoint/2010/main" val="371022390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Infusion.thmx</Template>
  <TotalTime>820</TotalTime>
  <Words>315</Words>
  <Application>Microsoft Macintosh PowerPoint</Application>
  <PresentationFormat>On-screen Show (4:3)</PresentationFormat>
  <Paragraphs>42</Paragraphs>
  <Slides>13</Slides>
  <Notes>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Infusion</vt:lpstr>
      <vt:lpstr>IμBEAM</vt:lpstr>
      <vt:lpstr>Markus Buehler (MIT), working group co-lead Guy Genin (WUSTL), working group co-lead  Mark Alber (Notre Dame) Mark Bathe (MIT) David Breslauer (Refractored Materials)  Ioannis Chasiotis (UIUC) Changqing Chen (Tsinghua) Horacio Espinosa (Northwestern) Jeff Holmes (Virginia) Iwona Jasiuk (UIUC) Songbai Ji (Dartmouth) David Kaplan (Tufts) Roland Kaunas (Texas A&amp;M) Spencer Lake (WUSTL) Bob Latour (Clemson) CT Lim (National University of Singapore) Reza Mirzaeifar (Virginia Tech) Vicky Nguyen (Johns Hopkins) Pedro Ponte Castañeda (UPenn) Paolo Provenzano (Minnesota) Vivek Shenoy (University of Pennsylvania) Stavros Thomopoulos (Columbia) Mark Van Dyke (Wake Forest) Jeff Weiss (Utah)  Tony Weiss (U. Sydney) Joyce Wong (BU) Feng Xu (Xi'an Jiaotong) Michael Yu (Johns Hopkins) Sulin Zhang (Penn State) </vt:lpstr>
      <vt:lpstr>IμBEAM Membership</vt:lpstr>
      <vt:lpstr>PowerPoint Presentation</vt:lpstr>
      <vt:lpstr>Multiscale Materials Design  MIT Short Course</vt:lpstr>
      <vt:lpstr>IμBEAM Special Issues</vt:lpstr>
      <vt:lpstr>IμBEAM Symposia</vt:lpstr>
      <vt:lpstr>IμBEAM workshop</vt:lpstr>
      <vt:lpstr>Upcoming…</vt:lpstr>
      <vt:lpstr>Upcoming…</vt:lpstr>
      <vt:lpstr>Focus areas for IμBEAM </vt:lpstr>
      <vt:lpstr>2017 Short Course</vt:lpstr>
      <vt:lpstr>IμBEAM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IμBEAM</dc:title>
  <dc:creator>Guy Genin</dc:creator>
  <cp:lastModifiedBy>Guy Genin</cp:lastModifiedBy>
  <cp:revision>65</cp:revision>
  <dcterms:created xsi:type="dcterms:W3CDTF">2014-09-03T00:31:08Z</dcterms:created>
  <dcterms:modified xsi:type="dcterms:W3CDTF">2017-03-23T13:56:19Z</dcterms:modified>
</cp:coreProperties>
</file>