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5"/>
  </p:notesMasterIdLst>
  <p:handoutMasterIdLst>
    <p:handoutMasterId r:id="rId16"/>
  </p:handoutMasterIdLst>
  <p:sldIdLst>
    <p:sldId id="260" r:id="rId2"/>
    <p:sldId id="261" r:id="rId3"/>
    <p:sldId id="262" r:id="rId4"/>
    <p:sldId id="263" r:id="rId5"/>
    <p:sldId id="264" r:id="rId6"/>
    <p:sldId id="265" r:id="rId7"/>
    <p:sldId id="268" r:id="rId8"/>
    <p:sldId id="269" r:id="rId9"/>
    <p:sldId id="270" r:id="rId10"/>
    <p:sldId id="271" r:id="rId11"/>
    <p:sldId id="272" r:id="rId12"/>
    <p:sldId id="267" r:id="rId13"/>
    <p:sldId id="266" r:id="rId14"/>
  </p:sldIdLst>
  <p:sldSz cx="14630400" cy="8229600"/>
  <p:notesSz cx="6858000" cy="9144000"/>
  <p:defaultTex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FF"/>
    <a:srgbClr val="D5E4FF"/>
    <a:srgbClr val="CCECFF"/>
    <a:srgbClr val="99CCFF"/>
    <a:srgbClr val="CCFFFF"/>
    <a:srgbClr val="CCCCFF"/>
    <a:srgbClr val="000000"/>
    <a:srgbClr val="719500"/>
    <a:srgbClr val="007836"/>
    <a:srgbClr val="BE0F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2216" autoAdjust="0"/>
  </p:normalViewPr>
  <p:slideViewPr>
    <p:cSldViewPr snapToGrid="0" snapToObjects="1">
      <p:cViewPr varScale="1">
        <p:scale>
          <a:sx n="71" d="100"/>
          <a:sy n="71" d="100"/>
        </p:scale>
        <p:origin x="1515" y="33"/>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7" d="100"/>
          <a:sy n="117" d="100"/>
        </p:scale>
        <p:origin x="49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ker, Nathan" userId="8bf31772-48c2-445f-898f-293841ec22c3" providerId="ADAL" clId="{CE4C3E38-9E74-4513-967B-1DDD950F8812}"/>
    <pc:docChg chg="custSel modSld">
      <pc:chgData name="Baker, Nathan" userId="8bf31772-48c2-445f-898f-293841ec22c3" providerId="ADAL" clId="{CE4C3E38-9E74-4513-967B-1DDD950F8812}" dt="2019-04-02T01:49:21.501" v="40" actId="20577"/>
      <pc:docMkLst>
        <pc:docMk/>
      </pc:docMkLst>
      <pc:sldChg chg="modSp">
        <pc:chgData name="Baker, Nathan" userId="8bf31772-48c2-445f-898f-293841ec22c3" providerId="ADAL" clId="{CE4C3E38-9E74-4513-967B-1DDD950F8812}" dt="2019-04-02T01:49:21.501" v="40" actId="20577"/>
        <pc:sldMkLst>
          <pc:docMk/>
          <pc:sldMk cId="1152154647" sldId="260"/>
        </pc:sldMkLst>
        <pc:spChg chg="mod">
          <ac:chgData name="Baker, Nathan" userId="8bf31772-48c2-445f-898f-293841ec22c3" providerId="ADAL" clId="{CE4C3E38-9E74-4513-967B-1DDD950F8812}" dt="2019-04-02T01:49:21.501" v="40" actId="20577"/>
          <ac:spMkLst>
            <pc:docMk/>
            <pc:sldMk cId="1152154647" sldId="260"/>
            <ac:spMk id="5" creationId="{2599C3C0-764A-4145-9480-D79B28BB6551}"/>
          </ac:spMkLst>
        </pc:spChg>
        <pc:spChg chg="mod">
          <ac:chgData name="Baker, Nathan" userId="8bf31772-48c2-445f-898f-293841ec22c3" providerId="ADAL" clId="{CE4C3E38-9E74-4513-967B-1DDD950F8812}" dt="2019-04-02T01:49:13.960" v="14" actId="20577"/>
          <ac:spMkLst>
            <pc:docMk/>
            <pc:sldMk cId="1152154647" sldId="260"/>
            <ac:spMk id="6" creationId="{B8696A4F-5314-46CD-B205-CC2D44570D66}"/>
          </ac:spMkLst>
        </pc:spChg>
      </pc:sldChg>
    </pc:docChg>
  </pc:docChgLst>
  <pc:docChgLst>
    <pc:chgData name="Baker, Nathan" userId="8bf31772-48c2-445f-898f-293841ec22c3" providerId="ADAL" clId="{255CB02D-01D0-4321-92BD-10000E391459}"/>
    <pc:docChg chg="undo custSel modSld">
      <pc:chgData name="Baker, Nathan" userId="8bf31772-48c2-445f-898f-293841ec22c3" providerId="ADAL" clId="{255CB02D-01D0-4321-92BD-10000E391459}" dt="2019-02-24T18:15:04.390" v="110" actId="1036"/>
      <pc:docMkLst>
        <pc:docMk/>
      </pc:docMkLst>
      <pc:sldChg chg="addSp modSp">
        <pc:chgData name="Baker, Nathan" userId="8bf31772-48c2-445f-898f-293841ec22c3" providerId="ADAL" clId="{255CB02D-01D0-4321-92BD-10000E391459}" dt="2019-02-24T18:14:01.492" v="38" actId="1076"/>
        <pc:sldMkLst>
          <pc:docMk/>
          <pc:sldMk cId="1152154647" sldId="260"/>
        </pc:sldMkLst>
        <pc:spChg chg="add mod">
          <ac:chgData name="Baker, Nathan" userId="8bf31772-48c2-445f-898f-293841ec22c3" providerId="ADAL" clId="{255CB02D-01D0-4321-92BD-10000E391459}" dt="2019-02-24T18:14:01.492" v="38" actId="1076"/>
          <ac:spMkLst>
            <pc:docMk/>
            <pc:sldMk cId="1152154647" sldId="260"/>
            <ac:spMk id="3" creationId="{A55CECD0-4CE2-4ADD-A047-99B0923D0292}"/>
          </ac:spMkLst>
        </pc:spChg>
        <pc:spChg chg="mod">
          <ac:chgData name="Baker, Nathan" userId="8bf31772-48c2-445f-898f-293841ec22c3" providerId="ADAL" clId="{255CB02D-01D0-4321-92BD-10000E391459}" dt="2019-02-24T18:13:07.761" v="2" actId="1076"/>
          <ac:spMkLst>
            <pc:docMk/>
            <pc:sldMk cId="1152154647" sldId="260"/>
            <ac:spMk id="4" creationId="{3C886310-1A8B-41C6-8ABF-4E949224625A}"/>
          </ac:spMkLst>
        </pc:spChg>
        <pc:spChg chg="mod">
          <ac:chgData name="Baker, Nathan" userId="8bf31772-48c2-445f-898f-293841ec22c3" providerId="ADAL" clId="{255CB02D-01D0-4321-92BD-10000E391459}" dt="2019-02-24T18:13:11.610" v="3" actId="1076"/>
          <ac:spMkLst>
            <pc:docMk/>
            <pc:sldMk cId="1152154647" sldId="260"/>
            <ac:spMk id="5" creationId="{2599C3C0-764A-4145-9480-D79B28BB6551}"/>
          </ac:spMkLst>
        </pc:spChg>
      </pc:sldChg>
      <pc:sldChg chg="addSp delSp modSp">
        <pc:chgData name="Baker, Nathan" userId="8bf31772-48c2-445f-898f-293841ec22c3" providerId="ADAL" clId="{255CB02D-01D0-4321-92BD-10000E391459}" dt="2019-02-24T18:15:04.390" v="110" actId="1036"/>
        <pc:sldMkLst>
          <pc:docMk/>
          <pc:sldMk cId="1762061092" sldId="266"/>
        </pc:sldMkLst>
        <pc:spChg chg="mod">
          <ac:chgData name="Baker, Nathan" userId="8bf31772-48c2-445f-898f-293841ec22c3" providerId="ADAL" clId="{255CB02D-01D0-4321-92BD-10000E391459}" dt="2019-02-24T18:14:23.487" v="63" actId="20577"/>
          <ac:spMkLst>
            <pc:docMk/>
            <pc:sldMk cId="1762061092" sldId="266"/>
            <ac:spMk id="4" creationId="{DFF634A6-9DE7-479E-85B9-39E2CD8075C9}"/>
          </ac:spMkLst>
        </pc:spChg>
        <pc:spChg chg="del">
          <ac:chgData name="Baker, Nathan" userId="8bf31772-48c2-445f-898f-293841ec22c3" providerId="ADAL" clId="{255CB02D-01D0-4321-92BD-10000E391459}" dt="2019-02-24T18:14:28.874" v="64" actId="478"/>
          <ac:spMkLst>
            <pc:docMk/>
            <pc:sldMk cId="1762061092" sldId="266"/>
            <ac:spMk id="6" creationId="{6ED34E7F-73E7-4B74-A230-AA3C9AC8D2E4}"/>
          </ac:spMkLst>
        </pc:spChg>
        <pc:spChg chg="add mod">
          <ac:chgData name="Baker, Nathan" userId="8bf31772-48c2-445f-898f-293841ec22c3" providerId="ADAL" clId="{255CB02D-01D0-4321-92BD-10000E391459}" dt="2019-02-24T18:14:56.398" v="71" actId="14100"/>
          <ac:spMkLst>
            <pc:docMk/>
            <pc:sldMk cId="1762061092" sldId="266"/>
            <ac:spMk id="7" creationId="{175933D9-A3D4-4384-BF95-4CA12C8F7598}"/>
          </ac:spMkLst>
        </pc:spChg>
        <pc:picChg chg="mod">
          <ac:chgData name="Baker, Nathan" userId="8bf31772-48c2-445f-898f-293841ec22c3" providerId="ADAL" clId="{255CB02D-01D0-4321-92BD-10000E391459}" dt="2019-02-24T18:15:04.390" v="110" actId="1036"/>
          <ac:picMkLst>
            <pc:docMk/>
            <pc:sldMk cId="1762061092" sldId="266"/>
            <ac:picMk id="5" creationId="{E0413C4C-2A3C-4E32-8645-B3AEF227DAA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A69A9C-1087-184F-8370-423E175D9D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090E3D-F5E5-0D40-B323-A25B85CF9E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6E50B8-2EF8-564F-AE86-D84E6C503530}" type="datetimeFigureOut">
              <a:rPr lang="en-US" smtClean="0"/>
              <a:t>2019-04-01</a:t>
            </a:fld>
            <a:endParaRPr lang="en-US"/>
          </a:p>
        </p:txBody>
      </p:sp>
      <p:sp>
        <p:nvSpPr>
          <p:cNvPr id="4" name="Footer Placeholder 3">
            <a:extLst>
              <a:ext uri="{FF2B5EF4-FFF2-40B4-BE49-F238E27FC236}">
                <a16:creationId xmlns:a16="http://schemas.microsoft.com/office/drawing/2014/main" id="{64E3AA97-2F38-5340-B685-1E0EA3E358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B732F3-25A6-284F-A24C-5FD21AE6BE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8BA3-E235-9946-9A4D-07E907F688D0}" type="slidenum">
              <a:rPr lang="en-US" smtClean="0"/>
              <a:t>‹#›</a:t>
            </a:fld>
            <a:endParaRPr lang="en-US"/>
          </a:p>
        </p:txBody>
      </p:sp>
    </p:spTree>
    <p:extLst>
      <p:ext uri="{BB962C8B-B14F-4D97-AF65-F5344CB8AC3E}">
        <p14:creationId xmlns:p14="http://schemas.microsoft.com/office/powerpoint/2010/main" val="4194000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C8D20-1945-7145-91A2-3D134BDA25E2}" type="datetimeFigureOut">
              <a:rPr lang="en-US" smtClean="0"/>
              <a:t>2019-04-01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104DB-87CA-D64F-AB86-DB2520DDF5D7}" type="slidenum">
              <a:rPr lang="en-US" smtClean="0"/>
              <a:t>‹#›</a:t>
            </a:fld>
            <a:endParaRPr lang="en-US"/>
          </a:p>
        </p:txBody>
      </p:sp>
    </p:spTree>
    <p:extLst>
      <p:ext uri="{BB962C8B-B14F-4D97-AF65-F5344CB8AC3E}">
        <p14:creationId xmlns:p14="http://schemas.microsoft.com/office/powerpoint/2010/main" val="3614055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0104DB-87CA-D64F-AB86-DB2520DDF5D7}" type="slidenum">
              <a:rPr lang="en-US" smtClean="0"/>
              <a:t>1</a:t>
            </a:fld>
            <a:endParaRPr lang="en-US"/>
          </a:p>
        </p:txBody>
      </p:sp>
    </p:spTree>
    <p:extLst>
      <p:ext uri="{BB962C8B-B14F-4D97-AF65-F5344CB8AC3E}">
        <p14:creationId xmlns:p14="http://schemas.microsoft.com/office/powerpoint/2010/main" val="394186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For example, since 2005, the Applied Mathematics program has issued Funding Opportunity Announcements (FOAs) for university and DOE national lab projects that correspond to the following </a:t>
            </a:r>
            <a:r>
              <a:rPr lang="en-US" sz="1200" b="0" i="0" u="none" strike="noStrike" kern="1200" dirty="0" err="1">
                <a:solidFill>
                  <a:schemeClr val="tx1"/>
                </a:solidFill>
                <a:effectLst/>
                <a:latin typeface="+mn-lt"/>
                <a:ea typeface="+mn-ea"/>
                <a:cs typeface="+mn-cs"/>
              </a:rPr>
              <a:t>SciML</a:t>
            </a:r>
            <a:r>
              <a:rPr lang="en-US" sz="1200" b="0" i="0" u="none" strike="noStrike" kern="1200" dirty="0">
                <a:solidFill>
                  <a:schemeClr val="tx1"/>
                </a:solidFill>
                <a:effectLst/>
                <a:latin typeface="+mn-lt"/>
                <a:ea typeface="+mn-ea"/>
                <a:cs typeface="+mn-cs"/>
              </a:rPr>
              <a:t> capability research themes:</a:t>
            </a:r>
            <a:endParaRPr lang="en-US" b="0" dirty="0">
              <a:effectLst/>
            </a:endParaRPr>
          </a:p>
          <a:p>
            <a:pPr rtl="0" fontAlgn="base"/>
            <a:r>
              <a:rPr lang="en-US" sz="1200" b="1" i="0" u="none" strike="noStrike" kern="1200" dirty="0">
                <a:solidFill>
                  <a:schemeClr val="tx1"/>
                </a:solidFill>
                <a:effectLst/>
                <a:latin typeface="+mn-lt"/>
                <a:ea typeface="+mn-ea"/>
                <a:cs typeface="+mn-cs"/>
              </a:rPr>
              <a:t>Data-intensive </a:t>
            </a:r>
            <a:r>
              <a:rPr lang="en-US" sz="1200" b="1" i="0" u="none" strike="noStrike" kern="1200" dirty="0" err="1">
                <a:solidFill>
                  <a:schemeClr val="tx1"/>
                </a:solidFill>
                <a:effectLst/>
                <a:latin typeface="+mn-lt"/>
                <a:ea typeface="+mn-ea"/>
                <a:cs typeface="+mn-cs"/>
              </a:rPr>
              <a:t>SciML</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Mathematics for Analysis of </a:t>
            </a:r>
            <a:r>
              <a:rPr lang="en-US" sz="1200" b="0" i="0" u="none" strike="noStrike" kern="1200" dirty="0" err="1">
                <a:solidFill>
                  <a:schemeClr val="tx1"/>
                </a:solidFill>
                <a:effectLst/>
                <a:latin typeface="+mn-lt"/>
                <a:ea typeface="+mn-ea"/>
                <a:cs typeface="+mn-cs"/>
              </a:rPr>
              <a:t>Petascale</a:t>
            </a:r>
            <a:r>
              <a:rPr lang="en-US" sz="1200" b="0" i="0" u="none" strike="noStrike" kern="1200" dirty="0">
                <a:solidFill>
                  <a:schemeClr val="tx1"/>
                </a:solidFill>
                <a:effectLst/>
                <a:latin typeface="+mn-lt"/>
                <a:ea typeface="+mn-ea"/>
                <a:cs typeface="+mn-cs"/>
              </a:rPr>
              <a:t> Data (2009 - 2012)</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Resilient Extreme-Scale Solvers (2010 - 2013)</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DOE Data-Centric Science at Scale (2013 - 2016)</a:t>
            </a:r>
          </a:p>
          <a:p>
            <a:pPr rtl="0" fontAlgn="base"/>
            <a:r>
              <a:rPr lang="en-US" sz="1200" b="1" i="0" u="none" strike="noStrike" kern="1200" dirty="0">
                <a:solidFill>
                  <a:schemeClr val="tx1"/>
                </a:solidFill>
                <a:effectLst/>
                <a:latin typeface="+mn-lt"/>
                <a:ea typeface="+mn-ea"/>
                <a:cs typeface="+mn-cs"/>
              </a:rPr>
              <a:t>Machine learning-enhanced modeling and simulation</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Multiscale Mathematics Research and Education (2005 - 2008)</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Multiscale Mathematics for Complex Systems (2008 - 2012)</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Uncertainty Quantification for Extreme-Scale Science (2013 - 2016)</a:t>
            </a:r>
          </a:p>
          <a:p>
            <a:pPr rtl="0" fontAlgn="base"/>
            <a:r>
              <a:rPr lang="en-US" sz="1200" b="1" i="0" u="none" strike="noStrike" kern="1200" dirty="0">
                <a:solidFill>
                  <a:schemeClr val="tx1"/>
                </a:solidFill>
                <a:effectLst/>
                <a:latin typeface="+mn-lt"/>
                <a:ea typeface="+mn-ea"/>
                <a:cs typeface="+mn-cs"/>
              </a:rPr>
              <a:t>Intelligent automation and decision support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Mathematics for Complex, Distributed, Interconnected Systems (2009 - 2012)</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Uncertainty Quantification for Complex Systems (2010 - 2013)</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Mathematical Multifaceted Integrated Capability Centers (2012 - 2017; 2017 - 2022)</a:t>
            </a:r>
          </a:p>
          <a:p>
            <a:pPr rtl="0"/>
            <a:r>
              <a:rPr lang="en-US" sz="1200" b="0" i="0" u="none" strike="noStrike" kern="1200" dirty="0">
                <a:solidFill>
                  <a:schemeClr val="tx1"/>
                </a:solidFill>
                <a:effectLst/>
                <a:latin typeface="+mn-lt"/>
                <a:ea typeface="+mn-ea"/>
                <a:cs typeface="+mn-cs"/>
              </a:rPr>
              <a:t>The </a:t>
            </a:r>
            <a:r>
              <a:rPr lang="en-US" sz="1200" b="0" i="0" u="none" strike="noStrike" kern="1200" dirty="0" err="1">
                <a:solidFill>
                  <a:schemeClr val="tx1"/>
                </a:solidFill>
                <a:effectLst/>
                <a:latin typeface="+mn-lt"/>
                <a:ea typeface="+mn-ea"/>
                <a:cs typeface="+mn-cs"/>
              </a:rPr>
              <a:t>SciML</a:t>
            </a:r>
            <a:r>
              <a:rPr lang="en-US" sz="1200" b="0" i="0" u="none" strike="noStrike" kern="1200" dirty="0">
                <a:solidFill>
                  <a:schemeClr val="tx1"/>
                </a:solidFill>
                <a:effectLst/>
                <a:latin typeface="+mn-lt"/>
                <a:ea typeface="+mn-ea"/>
                <a:cs typeface="+mn-cs"/>
              </a:rPr>
              <a:t> foundational research themes (domain-awareness, interpretability, robustness) also build on other leading-edge research areas sustained in the Applied Mathematics base program e.g., optimization, linear algebra, partial differential equations, multilevel methods, numerical analysis, and so on. The projects and advances supported by the above funding  ensures that the “pump is primed” for engaging a broad community of researchers with the expertise needed to develop transformative </a:t>
            </a:r>
            <a:r>
              <a:rPr lang="en-US" sz="1200" b="0" i="0" u="none" strike="noStrike" kern="1200" dirty="0" err="1">
                <a:solidFill>
                  <a:schemeClr val="tx1"/>
                </a:solidFill>
                <a:effectLst/>
                <a:latin typeface="+mn-lt"/>
                <a:ea typeface="+mn-ea"/>
                <a:cs typeface="+mn-cs"/>
              </a:rPr>
              <a:t>SciML</a:t>
            </a:r>
            <a:r>
              <a:rPr lang="en-US" sz="1200" b="0" i="0" u="none" strike="noStrike" kern="1200" dirty="0">
                <a:solidFill>
                  <a:schemeClr val="tx1"/>
                </a:solidFill>
                <a:effectLst/>
                <a:latin typeface="+mn-lt"/>
                <a:ea typeface="+mn-ea"/>
                <a:cs typeface="+mn-cs"/>
              </a:rPr>
              <a:t> </a:t>
            </a:r>
            <a:r>
              <a:rPr lang="en-US" sz="1200" b="0" i="0" u="none" strike="noStrike" kern="1200">
                <a:solidFill>
                  <a:schemeClr val="tx1"/>
                </a:solidFill>
                <a:effectLst/>
                <a:latin typeface="+mn-lt"/>
                <a:ea typeface="+mn-ea"/>
                <a:cs typeface="+mn-cs"/>
              </a:rPr>
              <a:t>capabilities.</a:t>
            </a:r>
            <a:endParaRPr lang="en-US" b="0" dirty="0">
              <a:effectLst/>
            </a:endParaRPr>
          </a:p>
        </p:txBody>
      </p:sp>
      <p:sp>
        <p:nvSpPr>
          <p:cNvPr id="4" name="Slide Number Placeholder 3"/>
          <p:cNvSpPr>
            <a:spLocks noGrp="1"/>
          </p:cNvSpPr>
          <p:nvPr>
            <p:ph type="sldNum" sz="quarter" idx="10"/>
          </p:nvPr>
        </p:nvSpPr>
        <p:spPr/>
        <p:txBody>
          <a:bodyPr/>
          <a:lstStyle/>
          <a:p>
            <a:fld id="{710104DB-87CA-D64F-AB86-DB2520DDF5D7}" type="slidenum">
              <a:rPr lang="en-US" smtClean="0"/>
              <a:t>12</a:t>
            </a:fld>
            <a:endParaRPr lang="en-US"/>
          </a:p>
        </p:txBody>
      </p:sp>
    </p:spTree>
    <p:extLst>
      <p:ext uri="{BB962C8B-B14F-4D97-AF65-F5344CB8AC3E}">
        <p14:creationId xmlns:p14="http://schemas.microsoft.com/office/powerpoint/2010/main" val="217696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0104DB-87CA-D64F-AB86-DB2520DDF5D7}" type="slidenum">
              <a:rPr lang="en-US" smtClean="0"/>
              <a:t>13</a:t>
            </a:fld>
            <a:endParaRPr lang="en-US"/>
          </a:p>
        </p:txBody>
      </p:sp>
    </p:spTree>
    <p:extLst>
      <p:ext uri="{BB962C8B-B14F-4D97-AF65-F5344CB8AC3E}">
        <p14:creationId xmlns:p14="http://schemas.microsoft.com/office/powerpoint/2010/main" val="3828071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421DF1AC-1D08-B945-A034-B740A35902F9}"/>
              </a:ext>
            </a:extLst>
          </p:cNvPr>
          <p:cNvSpPr txBox="1"/>
          <p:nvPr userDrawn="1"/>
        </p:nvSpPr>
        <p:spPr>
          <a:xfrm>
            <a:off x="1371600" y="7543800"/>
            <a:ext cx="3657600" cy="228600"/>
          </a:xfrm>
          <a:prstGeom prst="rect">
            <a:avLst/>
          </a:prstGeom>
          <a:noFill/>
        </p:spPr>
        <p:txBody>
          <a:bodyPr wrap="square" lIns="0" tIns="0" rIns="0" bIns="0" rtlCol="0" anchor="t" anchorCtr="0">
            <a:noAutofit/>
          </a:bodyPr>
          <a:lstStyle/>
          <a:p>
            <a:pPr>
              <a:spcAft>
                <a:spcPts val="600"/>
              </a:spcAft>
            </a:pPr>
            <a:r>
              <a:rPr lang="en-US" sz="800"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2" name="Title 1"/>
          <p:cNvSpPr>
            <a:spLocks noGrp="1"/>
          </p:cNvSpPr>
          <p:nvPr>
            <p:ph type="ctrTitle"/>
          </p:nvPr>
        </p:nvSpPr>
        <p:spPr>
          <a:xfrm>
            <a:off x="1371600" y="2743200"/>
            <a:ext cx="4572000" cy="1828800"/>
          </a:xfrm>
          <a:prstGeom prst="rect">
            <a:avLst/>
          </a:prstGeom>
        </p:spPr>
        <p:txBody>
          <a:bodyPr lIns="0" tIns="0" rIns="0" bIns="0" anchor="b">
            <a:noAutofit/>
          </a:bodyPr>
          <a:lstStyle>
            <a:lvl1pPr algn="r">
              <a:defRPr sz="4800" b="1">
                <a:solidFill>
                  <a:srgbClr val="C8722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370529" y="5669280"/>
            <a:ext cx="4572000" cy="274320"/>
          </a:xfrm>
          <a:prstGeom prst="rect">
            <a:avLst/>
          </a:prstGeom>
        </p:spPr>
        <p:txBody>
          <a:bodyPr wrap="none" lIns="0" tIns="0" rIns="0" bIns="0">
            <a:noAutofit/>
          </a:bodyPr>
          <a:lstStyle>
            <a:lvl1pPr marL="0" indent="0" algn="r">
              <a:buNone/>
              <a:defRPr sz="1800" b="1">
                <a:solidFill>
                  <a:srgbClr val="000000"/>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371600" y="5983356"/>
            <a:ext cx="4572000" cy="274320"/>
          </a:xfrm>
          <a:prstGeom prst="rect">
            <a:avLst/>
          </a:prstGeom>
        </p:spPr>
        <p:txBody>
          <a:bodyPr wrap="none" lIns="0" tIns="0" rIns="0" bIns="0">
            <a:noAutofit/>
          </a:bodyPr>
          <a:lstStyle>
            <a:lvl1pPr marL="0" indent="0" algn="r">
              <a:buNone/>
              <a:defRPr sz="1600">
                <a:solidFill>
                  <a:srgbClr val="616265"/>
                </a:solidFill>
                <a:latin typeface="Arial" panose="020B0604020202020204" pitchFamily="34" charset="0"/>
                <a:cs typeface="Arial" panose="020B06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Click to add presenter’s title</a:t>
            </a:r>
          </a:p>
        </p:txBody>
      </p:sp>
      <p:sp>
        <p:nvSpPr>
          <p:cNvPr id="6" name="TextBox 5">
            <a:extLst>
              <a:ext uri="{FF2B5EF4-FFF2-40B4-BE49-F238E27FC236}">
                <a16:creationId xmlns:a16="http://schemas.microsoft.com/office/drawing/2014/main" id="{8915389B-4BB4-1644-9B7E-35A85D0C1E3B}"/>
              </a:ext>
            </a:extLst>
          </p:cNvPr>
          <p:cNvSpPr txBox="1"/>
          <p:nvPr userDrawn="1"/>
        </p:nvSpPr>
        <p:spPr>
          <a:xfrm>
            <a:off x="3710609" y="-1245704"/>
            <a:ext cx="184731" cy="4247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45A7D3E1-BCC3-C843-81A0-EA4EDFB4452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71600" y="237744"/>
            <a:ext cx="1280160" cy="1249224"/>
          </a:xfrm>
          <a:prstGeom prst="rect">
            <a:avLst/>
          </a:prstGeom>
        </p:spPr>
      </p:pic>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70529" y="7178040"/>
            <a:ext cx="824484" cy="228600"/>
          </a:xfrm>
          <a:prstGeom prst="rect">
            <a:avLst/>
          </a:prstGeom>
        </p:spPr>
      </p:pic>
      <p:pic>
        <p:nvPicPr>
          <p:cNvPr id="14" name="Picture 13">
            <a:extLst>
              <a:ext uri="{FF2B5EF4-FFF2-40B4-BE49-F238E27FC236}">
                <a16:creationId xmlns:a16="http://schemas.microsoft.com/office/drawing/2014/main" id="{D290C8FB-601C-A04C-84F7-213A857D3E6A}"/>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75535" y="7249637"/>
            <a:ext cx="929809" cy="155448"/>
          </a:xfrm>
          <a:prstGeom prst="rect">
            <a:avLst/>
          </a:prstGeom>
        </p:spPr>
      </p:pic>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651641" y="4915645"/>
            <a:ext cx="3290888" cy="438150"/>
          </a:xfrm>
          <a:prstGeom prst="rect">
            <a:avLst/>
          </a:prstGeom>
        </p:spPr>
        <p:txBody>
          <a:bodyPr vert="horz" lIns="91440" tIns="45720" rIns="91440" bIns="45720" rtlCol="0" anchor="ctr"/>
          <a:lstStyle>
            <a:lvl1pPr algn="r">
              <a:defRPr sz="1800">
                <a:solidFill>
                  <a:schemeClr val="tx1">
                    <a:tint val="75000"/>
                  </a:schemeClr>
                </a:solidFill>
              </a:defRPr>
            </a:lvl1pPr>
          </a:lstStyle>
          <a:p>
            <a:fld id="{ABD4F8E3-4ED9-44B4-99E6-8A3D2CF8D415}" type="datetime4">
              <a:rPr lang="en-US" smtClean="0"/>
              <a:t>1 April, 2019</a:t>
            </a:fld>
            <a:endParaRPr lang="en-US" dirty="0"/>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1189037" y="773011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0130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6400800" y="457200"/>
            <a:ext cx="7772400" cy="73152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6400800" y="6858000"/>
            <a:ext cx="77724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2019-04-01</a:t>
            </a:fld>
            <a:endParaRPr lang="en-US" dirty="0"/>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578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6430642" y="457199"/>
            <a:ext cx="7772400" cy="731520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2019-04-01</a:t>
            </a:fld>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99034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3200400" y="270933"/>
            <a:ext cx="10972800" cy="1123634"/>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371600" y="1645921"/>
            <a:ext cx="12801600" cy="5897880"/>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2019-04-01</a:t>
            </a:fld>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80679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64008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10515600" y="4572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64008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10515600" y="4343400"/>
            <a:ext cx="3657600" cy="342900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64008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64008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10515600" y="29718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10515600" y="6858000"/>
            <a:ext cx="3657600" cy="9144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8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371599" y="2295525"/>
            <a:ext cx="4572001" cy="1590675"/>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394459" y="4373033"/>
            <a:ext cx="4572000" cy="3429000"/>
          </a:xfrm>
          <a:prstGeom prst="rect">
            <a:avLst/>
          </a:prstGeom>
        </p:spPr>
        <p:txBody>
          <a:bodyPr/>
          <a:lstStyle>
            <a:lvl1pPr>
              <a:defRPr sz="2800"/>
            </a:lvl1pPr>
            <a:lvl2pPr marL="822960" indent="-274320">
              <a:buFont typeface="Wingdings" panose="05000000000000000000" pitchFamily="2" charset="2"/>
              <a:buChar char="§"/>
              <a:defRPr sz="2400"/>
            </a:lvl2pPr>
            <a:lvl3pPr marL="1371600" indent="-274320">
              <a:buFont typeface="Wingdings" panose="05000000000000000000" pitchFamily="2" charset="2"/>
              <a:buChar char="ü"/>
              <a:defRPr sz="2000"/>
            </a:lvl3pPr>
            <a:lvl4pPr>
              <a:defRPr sz="1800"/>
            </a:lvl4pPr>
            <a:lvl5pPr marL="2468880" indent="-274320">
              <a:buFont typeface="Wingdings" panose="05000000000000000000" pitchFamily="2"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2019-04-01</a:t>
            </a:fld>
            <a:endParaRPr lang="en-US" dirty="0"/>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10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39496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743200"/>
            <a:ext cx="4069080" cy="2377440"/>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429768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2019-04-01</a:t>
            </a:fld>
            <a:endParaRPr lang="en-US" dirty="0"/>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371600" y="2194560"/>
            <a:ext cx="12801600" cy="525886"/>
          </a:xfrm>
          <a:prstGeom prst="rect">
            <a:avLst/>
          </a:prstGeom>
        </p:spPr>
        <p:txBody>
          <a:bodyPr/>
          <a:lstStyle>
            <a:lvl1pPr>
              <a:defRPr sz="2800">
                <a:latin typeface="Arial" panose="020B0604020202020204" pitchFamily="34" charset="0"/>
                <a:cs typeface="Arial" panose="020B0604020202020204" pitchFamily="34" charset="0"/>
              </a:defRPr>
            </a:lvl1pPr>
            <a:lvl2pPr marL="822960" indent="-274320">
              <a:buFont typeface="Wingdings" panose="05000000000000000000" pitchFamily="2" charset="2"/>
              <a:buChar char="§"/>
              <a:defRPr sz="2400">
                <a:latin typeface="Arial" panose="020B0604020202020204" pitchFamily="34" charset="0"/>
                <a:cs typeface="Arial" panose="020B0604020202020204" pitchFamily="34" charset="0"/>
              </a:defRPr>
            </a:lvl2pPr>
            <a:lvl3pPr marL="1371600" indent="-274320">
              <a:buFont typeface="Wingdings" panose="05000000000000000000" pitchFamily="2" charset="2"/>
              <a:buChar char="ü"/>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marL="2468880" indent="-27432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29500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37160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37160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573786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573786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10104120" y="5060515"/>
            <a:ext cx="4069080" cy="2711885"/>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10104120" y="2066544"/>
            <a:ext cx="4069080" cy="2715768"/>
          </a:xfrm>
          <a:prstGeom prst="rect">
            <a:avLst/>
          </a:prstGeom>
          <a:solidFill>
            <a:srgbClr val="B3B3B3"/>
          </a:solidFill>
        </p:spPr>
        <p:txBody>
          <a:bodyPr lIns="0" tIns="0" rIns="0" bIns="0" anchor="ctr" anchorCtr="0"/>
          <a:lstStyle>
            <a:lvl1pPr marL="0" indent="0" algn="ctr">
              <a:buNone/>
              <a:defRPr sz="18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37160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37160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573786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573786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10104120" y="3959352"/>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10104120" y="6949440"/>
            <a:ext cx="4069080" cy="82296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548640" indent="0">
              <a:buNone/>
              <a:defRPr sz="1400">
                <a:latin typeface="Arial" panose="020B0604020202020204" pitchFamily="34" charset="0"/>
                <a:cs typeface="Arial" panose="020B0604020202020204" pitchFamily="34" charset="0"/>
              </a:defRPr>
            </a:lvl2pPr>
            <a:lvl3pPr marL="1097280" indent="0">
              <a:buNone/>
              <a:defRPr sz="1400">
                <a:latin typeface="Arial" panose="020B0604020202020204" pitchFamily="34" charset="0"/>
                <a:cs typeface="Arial" panose="020B0604020202020204" pitchFamily="34" charset="0"/>
              </a:defRPr>
            </a:lvl3pPr>
            <a:lvl4pPr marL="1645920" indent="0">
              <a:buNone/>
              <a:defRPr sz="1400">
                <a:latin typeface="Arial" panose="020B0604020202020204" pitchFamily="34" charset="0"/>
                <a:cs typeface="Arial" panose="020B0604020202020204" pitchFamily="34" charset="0"/>
              </a:defRPr>
            </a:lvl4pPr>
            <a:lvl5pPr marL="2194560" indent="0">
              <a:buNone/>
              <a:defRPr sz="1400">
                <a:latin typeface="Arial" panose="020B0604020202020204" pitchFamily="34" charset="0"/>
                <a:cs typeface="Arial" panose="020B0604020202020204" pitchFamily="34" charset="0"/>
              </a:defRPr>
            </a:lvl5pPr>
          </a:lstStyle>
          <a:p>
            <a:pPr lvl="0"/>
            <a:r>
              <a:rPr lang="en-US" dirty="0"/>
              <a:t>Click to insert image caption</a:t>
            </a:r>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2019-04-01</a:t>
            </a:fld>
            <a:endParaRPr lang="en-US" dirty="0"/>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3200400" y="270933"/>
            <a:ext cx="10972800" cy="1310979"/>
          </a:xfrm>
          <a:prstGeom prst="rect">
            <a:avLst/>
          </a:prstGeom>
        </p:spPr>
        <p:txBody>
          <a:bodyPr lIns="0" anchor="b"/>
          <a:lstStyle>
            <a:lvl1pPr>
              <a:defRPr lang="en-US" sz="3600" b="1" kern="1200" dirty="0">
                <a:solidFill>
                  <a:srgbClr val="C8722E"/>
                </a:solidFill>
                <a:latin typeface="Arial" panose="020B0604020202020204" pitchFamily="34" charset="0"/>
                <a:ea typeface="+mn-ea"/>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48292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Lst>
          </p:cNvPr>
          <p:cNvSpPr/>
          <p:nvPr userDrawn="1"/>
        </p:nvSpPr>
        <p:spPr>
          <a:xfrm>
            <a:off x="5029200" y="0"/>
            <a:ext cx="96012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10703408" y="7795155"/>
            <a:ext cx="3108007" cy="43444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E7B1-A6C1-4E39-8665-A73ED03F32E1}" type="datetimeFigureOut">
              <a:rPr lang="en-US" smtClean="0"/>
              <a:pPr/>
              <a:t>2019-04-01</a:t>
            </a:fld>
            <a:endParaRPr lang="en-US" dirty="0"/>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929246" y="7772400"/>
            <a:ext cx="12007821"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6914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3994296" y="7772400"/>
            <a:ext cx="453223" cy="457200"/>
          </a:xfrm>
          <a:prstGeom prst="rect">
            <a:avLst/>
          </a:prstGeom>
        </p:spPr>
        <p:txBody>
          <a:bodyPr lIns="0" tIns="0" rIns="0" bIns="0" anchor="ctr" anchorCtr="0"/>
          <a:lstStyle>
            <a:lvl1pPr algn="r">
              <a:defRPr sz="12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
        <p:nvSpPr>
          <p:cNvPr id="6" name="TextBox 5">
            <a:extLst>
              <a:ext uri="{FF2B5EF4-FFF2-40B4-BE49-F238E27FC236}">
                <a16:creationId xmlns:a16="http://schemas.microsoft.com/office/drawing/2014/main" id="{D366D1A4-6DD7-B54C-AB7B-63074374BB93}"/>
              </a:ext>
            </a:extLst>
          </p:cNvPr>
          <p:cNvSpPr txBox="1"/>
          <p:nvPr userDrawn="1"/>
        </p:nvSpPr>
        <p:spPr>
          <a:xfrm>
            <a:off x="1371600" y="2057400"/>
            <a:ext cx="4572000" cy="5486400"/>
          </a:xfrm>
          <a:prstGeom prst="rect">
            <a:avLst/>
          </a:prstGeom>
          <a:noFill/>
        </p:spPr>
        <p:txBody>
          <a:bodyPr wrap="square" lIns="0" tIns="0" rIns="0" bIns="0" rtlCol="0" anchor="ctr" anchorCtr="0">
            <a:noAutofit/>
          </a:bodyPr>
          <a:lstStyle/>
          <a:p>
            <a:pPr>
              <a:lnSpc>
                <a:spcPct val="90000"/>
              </a:lnSpc>
            </a:pPr>
            <a:r>
              <a:rPr lang="en-US" sz="4800" b="1" dirty="0">
                <a:solidFill>
                  <a:srgbClr val="C8722E"/>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929247" y="7772400"/>
            <a:ext cx="5471554"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417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Lst>
          </p:cNvPr>
          <p:cNvSpPr/>
          <p:nvPr userDrawn="1"/>
        </p:nvSpPr>
        <p:spPr>
          <a:xfrm>
            <a:off x="914400" y="0"/>
            <a:ext cx="5486400" cy="8229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588D28A-E737-5049-8A98-3AC3A6EA2CDB}"/>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1371600" y="237744"/>
            <a:ext cx="1280160" cy="1249224"/>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1189037"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471070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osti.gov/biblio/1484362" TargetMode="External"/><Relationship Id="rId4" Type="http://schemas.openxmlformats.org/officeDocument/2006/relationships/hyperlink" Target="https://www.osti.gov/biblio/147874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osti.gov/biblio/1484362" TargetMode="External"/><Relationship Id="rId4" Type="http://schemas.openxmlformats.org/officeDocument/2006/relationships/hyperlink" Target="https://www.osti.gov/biblio/147874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hyperlink" Target="https://www.orau.gov/ScientificML2018/" TargetMode="Externa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osti.gov/biblio/1484362-basic-research-needs-scientific-machine-learning-core-technologies-artificial-intelligence" TargetMode="Externa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D0D9-1CAC-4FBD-8120-CBD5A07EB995}"/>
              </a:ext>
            </a:extLst>
          </p:cNvPr>
          <p:cNvSpPr>
            <a:spLocks noGrp="1"/>
          </p:cNvSpPr>
          <p:nvPr>
            <p:ph type="ctrTitle"/>
          </p:nvPr>
        </p:nvSpPr>
        <p:spPr>
          <a:xfrm>
            <a:off x="1188720" y="1587731"/>
            <a:ext cx="4754880" cy="3167149"/>
          </a:xfrm>
        </p:spPr>
        <p:txBody>
          <a:bodyPr>
            <a:normAutofit fontScale="90000"/>
          </a:bodyPr>
          <a:lstStyle/>
          <a:p>
            <a:r>
              <a:rPr lang="en-US" dirty="0"/>
              <a:t>Overview of the ASCR Scientific Machine Learning Basic Research Needs Workshop</a:t>
            </a:r>
          </a:p>
        </p:txBody>
      </p:sp>
      <p:sp>
        <p:nvSpPr>
          <p:cNvPr id="4" name="Text Placeholder 3">
            <a:extLst>
              <a:ext uri="{FF2B5EF4-FFF2-40B4-BE49-F238E27FC236}">
                <a16:creationId xmlns:a16="http://schemas.microsoft.com/office/drawing/2014/main" id="{3C886310-1A8B-41C6-8ABF-4E949224625A}"/>
              </a:ext>
            </a:extLst>
          </p:cNvPr>
          <p:cNvSpPr>
            <a:spLocks noGrp="1"/>
          </p:cNvSpPr>
          <p:nvPr>
            <p:ph type="body" sz="quarter" idx="10"/>
          </p:nvPr>
        </p:nvSpPr>
        <p:spPr>
          <a:xfrm>
            <a:off x="1371600" y="5353795"/>
            <a:ext cx="4572000" cy="274320"/>
          </a:xfrm>
        </p:spPr>
        <p:txBody>
          <a:bodyPr/>
          <a:lstStyle/>
          <a:p>
            <a:r>
              <a:rPr lang="en-US" dirty="0"/>
              <a:t>Nathan Baker</a:t>
            </a:r>
          </a:p>
        </p:txBody>
      </p:sp>
      <p:sp>
        <p:nvSpPr>
          <p:cNvPr id="5" name="Text Placeholder 4">
            <a:extLst>
              <a:ext uri="{FF2B5EF4-FFF2-40B4-BE49-F238E27FC236}">
                <a16:creationId xmlns:a16="http://schemas.microsoft.com/office/drawing/2014/main" id="{2599C3C0-764A-4145-9480-D79B28BB6551}"/>
              </a:ext>
            </a:extLst>
          </p:cNvPr>
          <p:cNvSpPr>
            <a:spLocks noGrp="1"/>
          </p:cNvSpPr>
          <p:nvPr>
            <p:ph type="body" sz="quarter" idx="11"/>
          </p:nvPr>
        </p:nvSpPr>
        <p:spPr>
          <a:xfrm>
            <a:off x="1371600" y="5684997"/>
            <a:ext cx="4572000" cy="274320"/>
          </a:xfrm>
        </p:spPr>
        <p:txBody>
          <a:bodyPr/>
          <a:lstStyle/>
          <a:p>
            <a:r>
              <a:rPr lang="en-US"/>
              <a:t>NIH IMAG Meeting</a:t>
            </a:r>
            <a:endParaRPr lang="en-US" dirty="0"/>
          </a:p>
        </p:txBody>
      </p:sp>
      <p:sp>
        <p:nvSpPr>
          <p:cNvPr id="6" name="Date Placeholder 5">
            <a:extLst>
              <a:ext uri="{FF2B5EF4-FFF2-40B4-BE49-F238E27FC236}">
                <a16:creationId xmlns:a16="http://schemas.microsoft.com/office/drawing/2014/main" id="{B8696A4F-5314-46CD-B205-CC2D44570D66}"/>
              </a:ext>
            </a:extLst>
          </p:cNvPr>
          <p:cNvSpPr>
            <a:spLocks noGrp="1"/>
          </p:cNvSpPr>
          <p:nvPr>
            <p:ph type="dt" sz="half" idx="2"/>
          </p:nvPr>
        </p:nvSpPr>
        <p:spPr/>
        <p:txBody>
          <a:bodyPr/>
          <a:lstStyle/>
          <a:p>
            <a:r>
              <a:rPr lang="en-US" dirty="0"/>
              <a:t>April 2, 2019</a:t>
            </a:r>
          </a:p>
        </p:txBody>
      </p:sp>
      <p:pic>
        <p:nvPicPr>
          <p:cNvPr id="7" name="Picture 6" descr="A screenshot of a cell phone&#10;&#10;Description generated with high confidence">
            <a:extLst>
              <a:ext uri="{FF2B5EF4-FFF2-40B4-BE49-F238E27FC236}">
                <a16:creationId xmlns:a16="http://schemas.microsoft.com/office/drawing/2014/main" id="{F7F893E8-969C-4DC6-AC98-B19214F6CA6E}"/>
              </a:ext>
            </a:extLst>
          </p:cNvPr>
          <p:cNvPicPr>
            <a:picLocks noChangeAspect="1"/>
          </p:cNvPicPr>
          <p:nvPr/>
        </p:nvPicPr>
        <p:blipFill>
          <a:blip r:embed="rId3"/>
          <a:stretch>
            <a:fillRect/>
          </a:stretch>
        </p:blipFill>
        <p:spPr>
          <a:xfrm>
            <a:off x="7535488" y="0"/>
            <a:ext cx="6359236" cy="8229600"/>
          </a:xfrm>
          <a:prstGeom prst="rect">
            <a:avLst/>
          </a:prstGeom>
        </p:spPr>
      </p:pic>
      <p:sp>
        <p:nvSpPr>
          <p:cNvPr id="3" name="Rectangle 2">
            <a:extLst>
              <a:ext uri="{FF2B5EF4-FFF2-40B4-BE49-F238E27FC236}">
                <a16:creationId xmlns:a16="http://schemas.microsoft.com/office/drawing/2014/main" id="{A55CECD0-4CE2-4ADD-A047-99B0923D0292}"/>
              </a:ext>
            </a:extLst>
          </p:cNvPr>
          <p:cNvSpPr/>
          <p:nvPr/>
        </p:nvSpPr>
        <p:spPr>
          <a:xfrm>
            <a:off x="976068" y="6227030"/>
            <a:ext cx="5148285" cy="646331"/>
          </a:xfrm>
          <a:prstGeom prst="rect">
            <a:avLst/>
          </a:prstGeom>
        </p:spPr>
        <p:txBody>
          <a:bodyPr wrap="square">
            <a:spAutoFit/>
          </a:bodyPr>
          <a:lstStyle/>
          <a:p>
            <a:pPr algn="r"/>
            <a:r>
              <a:rPr lang="en-US" sz="1800" b="1" dirty="0">
                <a:solidFill>
                  <a:srgbClr val="000000"/>
                </a:solidFill>
                <a:latin typeface="Arial" panose="020B0604020202020204" pitchFamily="34" charset="0"/>
                <a:ea typeface="Calibri" panose="020F0502020204030204" pitchFamily="34" charset="0"/>
              </a:rPr>
              <a:t>Report:</a:t>
            </a:r>
            <a:r>
              <a:rPr lang="en-US" sz="1800" dirty="0">
                <a:solidFill>
                  <a:srgbClr val="000000"/>
                </a:solidFill>
                <a:latin typeface="Arial" panose="020B0604020202020204" pitchFamily="34" charset="0"/>
                <a:ea typeface="Calibri" panose="020F0502020204030204" pitchFamily="34" charset="0"/>
              </a:rPr>
              <a:t> </a:t>
            </a:r>
            <a:r>
              <a:rPr lang="en-US" sz="1800" u="sng" dirty="0">
                <a:solidFill>
                  <a:srgbClr val="0000FF"/>
                </a:solidFill>
                <a:latin typeface="Arial" panose="020B0604020202020204" pitchFamily="34" charset="0"/>
                <a:ea typeface="Calibri" panose="020F0502020204030204" pitchFamily="34" charset="0"/>
                <a:hlinkClick r:id="rId4"/>
              </a:rPr>
              <a:t>https://www.osti.gov/biblio/1478744</a:t>
            </a:r>
            <a:r>
              <a:rPr lang="en-US" sz="1800" dirty="0">
                <a:solidFill>
                  <a:srgbClr val="000000"/>
                </a:solidFill>
                <a:latin typeface="Arial" panose="020B0604020202020204" pitchFamily="34" charset="0"/>
                <a:ea typeface="Calibri" panose="020F0502020204030204" pitchFamily="34" charset="0"/>
              </a:rPr>
              <a:t> </a:t>
            </a:r>
            <a:endParaRPr lang="en-US" sz="1800" dirty="0">
              <a:latin typeface="Calibri" panose="020F0502020204030204" pitchFamily="34" charset="0"/>
              <a:ea typeface="Calibri" panose="020F0502020204030204" pitchFamily="34" charset="0"/>
            </a:endParaRPr>
          </a:p>
          <a:p>
            <a:pPr algn="r"/>
            <a:r>
              <a:rPr lang="en-US" sz="1800" b="1" dirty="0">
                <a:solidFill>
                  <a:srgbClr val="000000"/>
                </a:solidFill>
                <a:latin typeface="Arial" panose="020B0604020202020204" pitchFamily="34" charset="0"/>
                <a:ea typeface="Calibri" panose="020F0502020204030204" pitchFamily="34" charset="0"/>
              </a:rPr>
              <a:t>Brochure:</a:t>
            </a:r>
            <a:r>
              <a:rPr lang="en-US" sz="1800" dirty="0">
                <a:solidFill>
                  <a:srgbClr val="000000"/>
                </a:solidFill>
                <a:latin typeface="Arial" panose="020B0604020202020204" pitchFamily="34" charset="0"/>
                <a:ea typeface="Calibri" panose="020F0502020204030204" pitchFamily="34" charset="0"/>
              </a:rPr>
              <a:t> </a:t>
            </a:r>
            <a:r>
              <a:rPr lang="en-US" sz="1800" u="sng" dirty="0">
                <a:solidFill>
                  <a:srgbClr val="0000FF"/>
                </a:solidFill>
                <a:latin typeface="Arial" panose="020B0604020202020204" pitchFamily="34" charset="0"/>
                <a:ea typeface="Calibri" panose="020F0502020204030204" pitchFamily="34" charset="0"/>
                <a:hlinkClick r:id="rId5"/>
              </a:rPr>
              <a:t>https://www.osti.gov/biblio/1484362</a:t>
            </a:r>
            <a:r>
              <a:rPr lang="en-US" sz="1800" dirty="0">
                <a:solidFill>
                  <a:srgbClr val="000000"/>
                </a:solidFill>
                <a:latin typeface="Arial" panose="020B0604020202020204" pitchFamily="34" charset="0"/>
                <a:ea typeface="Calibri" panose="020F0502020204030204" pitchFamily="34" charset="0"/>
              </a:rPr>
              <a:t> </a:t>
            </a:r>
            <a:endParaRPr lang="en-US" sz="2000" dirty="0"/>
          </a:p>
        </p:txBody>
      </p:sp>
    </p:spTree>
    <p:extLst>
      <p:ext uri="{BB962C8B-B14F-4D97-AF65-F5344CB8AC3E}">
        <p14:creationId xmlns:p14="http://schemas.microsoft.com/office/powerpoint/2010/main" val="1152154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E0D3FD-E329-44A2-8C13-51D332233829}"/>
              </a:ext>
            </a:extLst>
          </p:cNvPr>
          <p:cNvSpPr>
            <a:spLocks noGrp="1"/>
          </p:cNvSpPr>
          <p:nvPr>
            <p:ph type="sldNum" sz="quarter" idx="12"/>
          </p:nvPr>
        </p:nvSpPr>
        <p:spPr/>
        <p:txBody>
          <a:bodyPr/>
          <a:lstStyle/>
          <a:p>
            <a:fld id="{FE7A4BB3-E848-5A44-82DF-322201952CD8}" type="slidenum">
              <a:rPr lang="en-US" smtClean="0"/>
              <a:pPr/>
              <a:t>10</a:t>
            </a:fld>
            <a:endParaRPr lang="en-US" dirty="0"/>
          </a:p>
        </p:txBody>
      </p:sp>
      <p:sp>
        <p:nvSpPr>
          <p:cNvPr id="3" name="Title 2">
            <a:extLst>
              <a:ext uri="{FF2B5EF4-FFF2-40B4-BE49-F238E27FC236}">
                <a16:creationId xmlns:a16="http://schemas.microsoft.com/office/drawing/2014/main" id="{D126515B-A284-47D1-977D-8CD7DA1AA831}"/>
              </a:ext>
            </a:extLst>
          </p:cNvPr>
          <p:cNvSpPr>
            <a:spLocks noGrp="1"/>
          </p:cNvSpPr>
          <p:nvPr>
            <p:ph type="title"/>
          </p:nvPr>
        </p:nvSpPr>
        <p:spPr/>
        <p:txBody>
          <a:bodyPr/>
          <a:lstStyle/>
          <a:p>
            <a:r>
              <a:rPr lang="en-US" dirty="0"/>
              <a:t>Machine learning-enhanced modeling and simulation for predictive scientific computing</a:t>
            </a:r>
          </a:p>
        </p:txBody>
      </p:sp>
      <p:sp>
        <p:nvSpPr>
          <p:cNvPr id="4" name="Content Placeholder 3">
            <a:extLst>
              <a:ext uri="{FF2B5EF4-FFF2-40B4-BE49-F238E27FC236}">
                <a16:creationId xmlns:a16="http://schemas.microsoft.com/office/drawing/2014/main" id="{4BCB8FCA-8B69-43B6-8FA7-C935FC39E1DB}"/>
              </a:ext>
            </a:extLst>
          </p:cNvPr>
          <p:cNvSpPr>
            <a:spLocks noGrp="1"/>
          </p:cNvSpPr>
          <p:nvPr>
            <p:ph sz="quarter" idx="20"/>
          </p:nvPr>
        </p:nvSpPr>
        <p:spPr>
          <a:xfrm>
            <a:off x="1371600" y="1645921"/>
            <a:ext cx="7547956" cy="5897880"/>
          </a:xfrm>
        </p:spPr>
        <p:txBody>
          <a:bodyPr/>
          <a:lstStyle/>
          <a:p>
            <a:pPr marL="0" indent="0">
              <a:buNone/>
            </a:pPr>
            <a:r>
              <a:rPr lang="en-US" b="1" dirty="0"/>
              <a:t>What are the barriers and potential advantages to using scientific machine learning in developing predictive computational models and adaptive algorithms?</a:t>
            </a:r>
          </a:p>
          <a:p>
            <a:r>
              <a:rPr lang="en-US" dirty="0"/>
              <a:t>Scientific machine learning has the potential to improve the fidelity of reduced-order or sub-grid physics models, automate computational steering, and optimize parameter tuning within multiscale scientific simulations. </a:t>
            </a:r>
          </a:p>
        </p:txBody>
      </p:sp>
      <p:pic>
        <p:nvPicPr>
          <p:cNvPr id="5" name="Shape 288">
            <a:extLst>
              <a:ext uri="{FF2B5EF4-FFF2-40B4-BE49-F238E27FC236}">
                <a16:creationId xmlns:a16="http://schemas.microsoft.com/office/drawing/2014/main" id="{4C535A01-8774-4C2F-9052-4C3A2314B531}"/>
              </a:ext>
            </a:extLst>
          </p:cNvPr>
          <p:cNvPicPr preferRelativeResize="0"/>
          <p:nvPr/>
        </p:nvPicPr>
        <p:blipFill>
          <a:blip r:embed="rId2">
            <a:alphaModFix/>
          </a:blip>
          <a:stretch>
            <a:fillRect/>
          </a:stretch>
        </p:blipFill>
        <p:spPr>
          <a:xfrm>
            <a:off x="9892370" y="1971826"/>
            <a:ext cx="1543050" cy="1543050"/>
          </a:xfrm>
          <a:prstGeom prst="rect">
            <a:avLst/>
          </a:prstGeom>
          <a:noFill/>
          <a:ln>
            <a:noFill/>
          </a:ln>
        </p:spPr>
      </p:pic>
      <p:pic>
        <p:nvPicPr>
          <p:cNvPr id="6" name="Shape 289">
            <a:extLst>
              <a:ext uri="{FF2B5EF4-FFF2-40B4-BE49-F238E27FC236}">
                <a16:creationId xmlns:a16="http://schemas.microsoft.com/office/drawing/2014/main" id="{2DC853CB-FA24-41DD-A231-0E99A721EBCF}"/>
              </a:ext>
            </a:extLst>
          </p:cNvPr>
          <p:cNvPicPr preferRelativeResize="0"/>
          <p:nvPr/>
        </p:nvPicPr>
        <p:blipFill>
          <a:blip r:embed="rId3">
            <a:alphaModFix/>
          </a:blip>
          <a:stretch>
            <a:fillRect/>
          </a:stretch>
        </p:blipFill>
        <p:spPr>
          <a:xfrm>
            <a:off x="11511620" y="3600608"/>
            <a:ext cx="1543050" cy="1543050"/>
          </a:xfrm>
          <a:prstGeom prst="rect">
            <a:avLst/>
          </a:prstGeom>
          <a:noFill/>
          <a:ln>
            <a:noFill/>
          </a:ln>
        </p:spPr>
      </p:pic>
      <p:pic>
        <p:nvPicPr>
          <p:cNvPr id="7" name="Shape 290">
            <a:extLst>
              <a:ext uri="{FF2B5EF4-FFF2-40B4-BE49-F238E27FC236}">
                <a16:creationId xmlns:a16="http://schemas.microsoft.com/office/drawing/2014/main" id="{4168350A-7312-4FD6-8526-681818F62B3E}"/>
              </a:ext>
            </a:extLst>
          </p:cNvPr>
          <p:cNvPicPr preferRelativeResize="0"/>
          <p:nvPr/>
        </p:nvPicPr>
        <p:blipFill>
          <a:blip r:embed="rId4">
            <a:alphaModFix/>
          </a:blip>
          <a:stretch>
            <a:fillRect/>
          </a:stretch>
        </p:blipFill>
        <p:spPr>
          <a:xfrm>
            <a:off x="9892363" y="3591076"/>
            <a:ext cx="1543050" cy="1543050"/>
          </a:xfrm>
          <a:prstGeom prst="rect">
            <a:avLst/>
          </a:prstGeom>
          <a:noFill/>
          <a:ln>
            <a:noFill/>
          </a:ln>
        </p:spPr>
      </p:pic>
      <p:pic>
        <p:nvPicPr>
          <p:cNvPr id="8" name="Shape 291">
            <a:extLst>
              <a:ext uri="{FF2B5EF4-FFF2-40B4-BE49-F238E27FC236}">
                <a16:creationId xmlns:a16="http://schemas.microsoft.com/office/drawing/2014/main" id="{8D08065D-4FDE-4204-A725-6E71E5613026}"/>
              </a:ext>
            </a:extLst>
          </p:cNvPr>
          <p:cNvPicPr preferRelativeResize="0"/>
          <p:nvPr/>
        </p:nvPicPr>
        <p:blipFill>
          <a:blip r:embed="rId5">
            <a:alphaModFix/>
          </a:blip>
          <a:stretch>
            <a:fillRect/>
          </a:stretch>
        </p:blipFill>
        <p:spPr>
          <a:xfrm>
            <a:off x="11511620" y="1962308"/>
            <a:ext cx="1543050" cy="1562100"/>
          </a:xfrm>
          <a:prstGeom prst="rect">
            <a:avLst/>
          </a:prstGeom>
          <a:noFill/>
          <a:ln>
            <a:noFill/>
          </a:ln>
        </p:spPr>
      </p:pic>
      <p:sp>
        <p:nvSpPr>
          <p:cNvPr id="9" name="Shape 292">
            <a:extLst>
              <a:ext uri="{FF2B5EF4-FFF2-40B4-BE49-F238E27FC236}">
                <a16:creationId xmlns:a16="http://schemas.microsoft.com/office/drawing/2014/main" id="{1607EB79-7620-4B43-9532-F157C2F08DA5}"/>
              </a:ext>
            </a:extLst>
          </p:cNvPr>
          <p:cNvSpPr txBox="1"/>
          <p:nvPr/>
        </p:nvSpPr>
        <p:spPr>
          <a:xfrm>
            <a:off x="9438295" y="5219858"/>
            <a:ext cx="4128000" cy="198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100"/>
              <a:t>The arbitrary Lagrangian-Eulerian (ALE) method is used in a variety of engineering and scientific applications for enabling multi-physics simulations. Unfortunately, the ALE method</a:t>
            </a:r>
            <a:endParaRPr sz="1100"/>
          </a:p>
          <a:p>
            <a:pPr marL="0" lvl="0" indent="0" rtl="0">
              <a:spcBef>
                <a:spcPts val="0"/>
              </a:spcBef>
              <a:spcAft>
                <a:spcPts val="0"/>
              </a:spcAft>
              <a:buNone/>
            </a:pPr>
            <a:r>
              <a:rPr lang="en-US" sz="1100"/>
              <a:t>can suffer from simulation failures, such as mesh tangling, that require users to adjust parameters throughout a simulation just to reach completion. A supervised ML framework for predicting conditions leading to ALE simulation failures was developed and integrated into a production ALE code for modeling high energy density physics. </a:t>
            </a:r>
            <a:br>
              <a:rPr lang="en-US" sz="1100"/>
            </a:br>
            <a:r>
              <a:rPr lang="en-US" sz="1100"/>
              <a:t>Image credit: M. Jiang, LLNL.</a:t>
            </a:r>
            <a:endParaRPr sz="1100"/>
          </a:p>
        </p:txBody>
      </p:sp>
    </p:spTree>
    <p:extLst>
      <p:ext uri="{BB962C8B-B14F-4D97-AF65-F5344CB8AC3E}">
        <p14:creationId xmlns:p14="http://schemas.microsoft.com/office/powerpoint/2010/main" val="1338958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CF2B28-29AC-41B9-BC3B-D317A7DA4398}"/>
              </a:ext>
            </a:extLst>
          </p:cNvPr>
          <p:cNvSpPr>
            <a:spLocks noGrp="1"/>
          </p:cNvSpPr>
          <p:nvPr>
            <p:ph type="sldNum" sz="quarter" idx="12"/>
          </p:nvPr>
        </p:nvSpPr>
        <p:spPr/>
        <p:txBody>
          <a:bodyPr/>
          <a:lstStyle/>
          <a:p>
            <a:fld id="{FE7A4BB3-E848-5A44-82DF-322201952CD8}" type="slidenum">
              <a:rPr lang="en-US" smtClean="0"/>
              <a:pPr/>
              <a:t>11</a:t>
            </a:fld>
            <a:endParaRPr lang="en-US" dirty="0"/>
          </a:p>
        </p:txBody>
      </p:sp>
      <p:sp>
        <p:nvSpPr>
          <p:cNvPr id="3" name="Title 2">
            <a:extLst>
              <a:ext uri="{FF2B5EF4-FFF2-40B4-BE49-F238E27FC236}">
                <a16:creationId xmlns:a16="http://schemas.microsoft.com/office/drawing/2014/main" id="{5BEC1F28-F3A4-48FA-93E9-67784A2241A3}"/>
              </a:ext>
            </a:extLst>
          </p:cNvPr>
          <p:cNvSpPr>
            <a:spLocks noGrp="1"/>
          </p:cNvSpPr>
          <p:nvPr>
            <p:ph type="title"/>
          </p:nvPr>
        </p:nvSpPr>
        <p:spPr/>
        <p:txBody>
          <a:bodyPr/>
          <a:lstStyle/>
          <a:p>
            <a:r>
              <a:rPr lang="en-US" dirty="0"/>
              <a:t>Intelligent automation and decision-support for the management and control of complex systems </a:t>
            </a:r>
          </a:p>
        </p:txBody>
      </p:sp>
      <p:sp>
        <p:nvSpPr>
          <p:cNvPr id="4" name="Content Placeholder 3">
            <a:extLst>
              <a:ext uri="{FF2B5EF4-FFF2-40B4-BE49-F238E27FC236}">
                <a16:creationId xmlns:a16="http://schemas.microsoft.com/office/drawing/2014/main" id="{837D54B4-66E5-4AC8-BB4A-C9798FA80C62}"/>
              </a:ext>
            </a:extLst>
          </p:cNvPr>
          <p:cNvSpPr>
            <a:spLocks noGrp="1"/>
          </p:cNvSpPr>
          <p:nvPr>
            <p:ph sz="quarter" idx="20"/>
          </p:nvPr>
        </p:nvSpPr>
        <p:spPr>
          <a:xfrm>
            <a:off x="1371600" y="1645921"/>
            <a:ext cx="7157258" cy="5897880"/>
          </a:xfrm>
        </p:spPr>
        <p:txBody>
          <a:bodyPr/>
          <a:lstStyle/>
          <a:p>
            <a:pPr marL="0" indent="0">
              <a:buNone/>
            </a:pPr>
            <a:r>
              <a:rPr lang="en-US" b="1" dirty="0"/>
              <a:t>What are the challenges in developing scientific machine learning for decision-support and automation of complex systems and processes?</a:t>
            </a:r>
          </a:p>
          <a:p>
            <a:r>
              <a:rPr lang="en-US" dirty="0"/>
              <a:t>Scientific machine learning has widespread use in improving the operational capabilities of scientific user facilities, communication networks, power grids, or other sensor-equipped infrastructures and complex processes.</a:t>
            </a:r>
          </a:p>
        </p:txBody>
      </p:sp>
      <p:pic>
        <p:nvPicPr>
          <p:cNvPr id="5" name="Shape 302">
            <a:extLst>
              <a:ext uri="{FF2B5EF4-FFF2-40B4-BE49-F238E27FC236}">
                <a16:creationId xmlns:a16="http://schemas.microsoft.com/office/drawing/2014/main" id="{D0C24765-245B-49F4-A860-7AD8D39A3670}"/>
              </a:ext>
            </a:extLst>
          </p:cNvPr>
          <p:cNvPicPr preferRelativeResize="0"/>
          <p:nvPr/>
        </p:nvPicPr>
        <p:blipFill>
          <a:blip r:embed="rId2">
            <a:alphaModFix/>
          </a:blip>
          <a:stretch>
            <a:fillRect/>
          </a:stretch>
        </p:blipFill>
        <p:spPr>
          <a:xfrm>
            <a:off x="9390387" y="1732299"/>
            <a:ext cx="3911175" cy="2974800"/>
          </a:xfrm>
          <a:prstGeom prst="rect">
            <a:avLst/>
          </a:prstGeom>
          <a:noFill/>
          <a:ln>
            <a:noFill/>
          </a:ln>
        </p:spPr>
      </p:pic>
      <p:sp>
        <p:nvSpPr>
          <p:cNvPr id="6" name="Shape 303">
            <a:extLst>
              <a:ext uri="{FF2B5EF4-FFF2-40B4-BE49-F238E27FC236}">
                <a16:creationId xmlns:a16="http://schemas.microsoft.com/office/drawing/2014/main" id="{8C6EF990-159C-4864-A9C0-018CDE27FDE3}"/>
              </a:ext>
            </a:extLst>
          </p:cNvPr>
          <p:cNvSpPr txBox="1"/>
          <p:nvPr/>
        </p:nvSpPr>
        <p:spPr>
          <a:xfrm>
            <a:off x="9065250" y="4809987"/>
            <a:ext cx="4643100" cy="229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100"/>
              <a:t>Exascale applications are exponentially raising demands from underlying DOE networks such as traffic management, operation scale and reliability constraints. Networks are the backbone to complex science workflows ensuring data is delivered securely and on-time for important compute to happen. In order to intelligently manage multiple network paths, various tasks such as pre-computation and prediction are needed to be done in near-real-time. ML provides a collection of algorithms that can add autonomy and assist in decision making to support key facility goals, without increased device costs and inefficiency. In particular, ML can be used to predict potential anomalies in current traffic patterns and raise alerts before network faults develop. Image credit: Prabhat, LBNL.</a:t>
            </a:r>
            <a:endParaRPr sz="1100"/>
          </a:p>
        </p:txBody>
      </p:sp>
    </p:spTree>
    <p:extLst>
      <p:ext uri="{BB962C8B-B14F-4D97-AF65-F5344CB8AC3E}">
        <p14:creationId xmlns:p14="http://schemas.microsoft.com/office/powerpoint/2010/main" val="582588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EA4D63-05F6-44D9-8492-C8E4CB8867C1}"/>
              </a:ext>
            </a:extLst>
          </p:cNvPr>
          <p:cNvSpPr>
            <a:spLocks noGrp="1"/>
          </p:cNvSpPr>
          <p:nvPr>
            <p:ph type="sldNum" sz="quarter" idx="12"/>
          </p:nvPr>
        </p:nvSpPr>
        <p:spPr/>
        <p:txBody>
          <a:bodyPr/>
          <a:lstStyle/>
          <a:p>
            <a:fld id="{FE7A4BB3-E848-5A44-82DF-322201952CD8}" type="slidenum">
              <a:rPr lang="en-US" smtClean="0"/>
              <a:pPr/>
              <a:t>12</a:t>
            </a:fld>
            <a:endParaRPr lang="en-US" dirty="0"/>
          </a:p>
        </p:txBody>
      </p:sp>
      <p:sp>
        <p:nvSpPr>
          <p:cNvPr id="3" name="Title 2">
            <a:extLst>
              <a:ext uri="{FF2B5EF4-FFF2-40B4-BE49-F238E27FC236}">
                <a16:creationId xmlns:a16="http://schemas.microsoft.com/office/drawing/2014/main" id="{90F8A5FC-6FC0-4788-AA3B-706805A4461B}"/>
              </a:ext>
            </a:extLst>
          </p:cNvPr>
          <p:cNvSpPr>
            <a:spLocks noGrp="1"/>
          </p:cNvSpPr>
          <p:nvPr>
            <p:ph type="title"/>
          </p:nvPr>
        </p:nvSpPr>
        <p:spPr/>
        <p:txBody>
          <a:bodyPr/>
          <a:lstStyle/>
          <a:p>
            <a:r>
              <a:rPr lang="en-US" dirty="0"/>
              <a:t>Summary and outlook</a:t>
            </a:r>
          </a:p>
        </p:txBody>
      </p:sp>
      <p:sp>
        <p:nvSpPr>
          <p:cNvPr id="4" name="Content Placeholder 3">
            <a:extLst>
              <a:ext uri="{FF2B5EF4-FFF2-40B4-BE49-F238E27FC236}">
                <a16:creationId xmlns:a16="http://schemas.microsoft.com/office/drawing/2014/main" id="{23800BFA-0547-4F2D-B901-2FC6EAB7FA71}"/>
              </a:ext>
            </a:extLst>
          </p:cNvPr>
          <p:cNvSpPr>
            <a:spLocks noGrp="1"/>
          </p:cNvSpPr>
          <p:nvPr>
            <p:ph sz="quarter" idx="20"/>
          </p:nvPr>
        </p:nvSpPr>
        <p:spPr/>
        <p:txBody>
          <a:bodyPr/>
          <a:lstStyle/>
          <a:p>
            <a:r>
              <a:rPr lang="en-US" dirty="0"/>
              <a:t>Machine Learning is a powerful scientific enabling technology</a:t>
            </a:r>
          </a:p>
          <a:p>
            <a:pPr lvl="1"/>
            <a:r>
              <a:rPr lang="en-US" dirty="0"/>
              <a:t>More than Data. Also for Modeling, Complex Systems, Science</a:t>
            </a:r>
          </a:p>
          <a:p>
            <a:pPr lvl="1"/>
            <a:r>
              <a:rPr lang="en-US" dirty="0"/>
              <a:t>Basic research in scientific computing &amp; mathematical foundations is essential</a:t>
            </a:r>
          </a:p>
          <a:p>
            <a:pPr lvl="1"/>
            <a:r>
              <a:rPr lang="en-US" dirty="0"/>
              <a:t>Fast moving area → Need roadmap, blueprint, strategy</a:t>
            </a:r>
          </a:p>
          <a:p>
            <a:pPr lvl="1"/>
            <a:r>
              <a:rPr lang="en-US" dirty="0"/>
              <a:t>Compelling: Re-visit ML, Re-think scientific computing uses</a:t>
            </a:r>
          </a:p>
          <a:p>
            <a:r>
              <a:rPr lang="en-US" dirty="0"/>
              <a:t>Pump is Primed for DOE leadership</a:t>
            </a:r>
          </a:p>
          <a:p>
            <a:pPr lvl="1"/>
            <a:r>
              <a:rPr lang="en-US" dirty="0"/>
              <a:t>Roots from previous decade(s) of Applied Math basic research</a:t>
            </a:r>
          </a:p>
          <a:p>
            <a:pPr lvl="1"/>
            <a:r>
              <a:rPr lang="en-US" dirty="0"/>
              <a:t>Ready: Researchers &amp; expertise, Professional communities, </a:t>
            </a:r>
            <a:r>
              <a:rPr lang="en-US" dirty="0" err="1"/>
              <a:t>etc</a:t>
            </a:r>
            <a:endParaRPr lang="en-US" dirty="0"/>
          </a:p>
          <a:p>
            <a:r>
              <a:rPr lang="en-US" dirty="0"/>
              <a:t>Future of Science &amp; Energy Research</a:t>
            </a:r>
          </a:p>
          <a:p>
            <a:pPr lvl="1"/>
            <a:r>
              <a:rPr lang="en-US" dirty="0"/>
              <a:t>Advanced technologies: More complex, more heterogeneous</a:t>
            </a:r>
          </a:p>
          <a:p>
            <a:pPr lvl="1"/>
            <a:r>
              <a:rPr lang="en-US" dirty="0"/>
              <a:t>Greater Automation &amp; Adaptivity for research breakthroughs</a:t>
            </a:r>
          </a:p>
          <a:p>
            <a:pPr lvl="1"/>
            <a:r>
              <a:rPr lang="en-US" dirty="0"/>
              <a:t>Scientific Machine Learning Priority Research Directions are a basis for a cross-cutting research initiative toward this future</a:t>
            </a:r>
          </a:p>
          <a:p>
            <a:endParaRPr lang="en-US" dirty="0"/>
          </a:p>
        </p:txBody>
      </p:sp>
    </p:spTree>
    <p:extLst>
      <p:ext uri="{BB962C8B-B14F-4D97-AF65-F5344CB8AC3E}">
        <p14:creationId xmlns:p14="http://schemas.microsoft.com/office/powerpoint/2010/main" val="531827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D50E0C-11E9-4A69-A3D5-ACDAB502554D}"/>
              </a:ext>
            </a:extLst>
          </p:cNvPr>
          <p:cNvSpPr>
            <a:spLocks noGrp="1"/>
          </p:cNvSpPr>
          <p:nvPr>
            <p:ph type="sldNum" sz="quarter" idx="12"/>
          </p:nvPr>
        </p:nvSpPr>
        <p:spPr/>
        <p:txBody>
          <a:bodyPr/>
          <a:lstStyle/>
          <a:p>
            <a:fld id="{FE7A4BB3-E848-5A44-82DF-322201952CD8}" type="slidenum">
              <a:rPr lang="en-US" smtClean="0"/>
              <a:pPr/>
              <a:t>13</a:t>
            </a:fld>
            <a:endParaRPr lang="en-US" dirty="0"/>
          </a:p>
        </p:txBody>
      </p:sp>
      <p:sp>
        <p:nvSpPr>
          <p:cNvPr id="3" name="Title 2">
            <a:extLst>
              <a:ext uri="{FF2B5EF4-FFF2-40B4-BE49-F238E27FC236}">
                <a16:creationId xmlns:a16="http://schemas.microsoft.com/office/drawing/2014/main" id="{C6EEA6E0-FB41-47E6-90D6-A3626CA39A6D}"/>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DFF634A6-9DE7-479E-85B9-39E2CD8075C9}"/>
              </a:ext>
            </a:extLst>
          </p:cNvPr>
          <p:cNvSpPr>
            <a:spLocks noGrp="1"/>
          </p:cNvSpPr>
          <p:nvPr>
            <p:ph sz="quarter" idx="20"/>
          </p:nvPr>
        </p:nvSpPr>
        <p:spPr>
          <a:xfrm>
            <a:off x="1371600" y="1928553"/>
            <a:ext cx="6841375" cy="5615248"/>
          </a:xfrm>
        </p:spPr>
        <p:txBody>
          <a:bodyPr/>
          <a:lstStyle/>
          <a:p>
            <a:pPr marL="0" indent="0">
              <a:buNone/>
            </a:pPr>
            <a:r>
              <a:rPr lang="en-US" b="1" dirty="0"/>
              <a:t>We would like your input:</a:t>
            </a:r>
          </a:p>
          <a:p>
            <a:pPr marL="0" indent="0">
              <a:buNone/>
            </a:pPr>
            <a:endParaRPr lang="en-US" b="1" dirty="0"/>
          </a:p>
          <a:p>
            <a:r>
              <a:rPr lang="en-US" dirty="0"/>
              <a:t>What community activities should we be pursuing to explore these priority research directions?</a:t>
            </a:r>
          </a:p>
          <a:p>
            <a:r>
              <a:rPr lang="en-US" dirty="0"/>
              <a:t>What additional research topics are associated with these priority research directions?</a:t>
            </a:r>
          </a:p>
          <a:p>
            <a:r>
              <a:rPr lang="en-US" dirty="0"/>
              <a:t>Other questions or items we should be discussing regarding </a:t>
            </a:r>
            <a:r>
              <a:rPr lang="en-US" dirty="0" err="1"/>
              <a:t>SciML</a:t>
            </a:r>
            <a:r>
              <a:rPr lang="en-US" dirty="0"/>
              <a:t>?</a:t>
            </a:r>
          </a:p>
          <a:p>
            <a:pPr marL="0" indent="0">
              <a:buNone/>
            </a:pPr>
            <a:endParaRPr lang="en-US" dirty="0"/>
          </a:p>
        </p:txBody>
      </p:sp>
      <p:pic>
        <p:nvPicPr>
          <p:cNvPr id="5" name="Picture 4" descr="A screenshot of a cell phone&#10;&#10;Description generated with high confidence">
            <a:extLst>
              <a:ext uri="{FF2B5EF4-FFF2-40B4-BE49-F238E27FC236}">
                <a16:creationId xmlns:a16="http://schemas.microsoft.com/office/drawing/2014/main" id="{E0413C4C-2A3C-4E32-8645-B3AEF227DAAB}"/>
              </a:ext>
            </a:extLst>
          </p:cNvPr>
          <p:cNvPicPr>
            <a:picLocks noChangeAspect="1"/>
          </p:cNvPicPr>
          <p:nvPr/>
        </p:nvPicPr>
        <p:blipFill>
          <a:blip r:embed="rId3"/>
          <a:stretch>
            <a:fillRect/>
          </a:stretch>
        </p:blipFill>
        <p:spPr>
          <a:xfrm>
            <a:off x="8992323" y="480202"/>
            <a:ext cx="5061695" cy="6550429"/>
          </a:xfrm>
          <a:prstGeom prst="rect">
            <a:avLst/>
          </a:prstGeom>
        </p:spPr>
      </p:pic>
      <p:sp>
        <p:nvSpPr>
          <p:cNvPr id="7" name="Rectangle 6">
            <a:extLst>
              <a:ext uri="{FF2B5EF4-FFF2-40B4-BE49-F238E27FC236}">
                <a16:creationId xmlns:a16="http://schemas.microsoft.com/office/drawing/2014/main" id="{175933D9-A3D4-4384-BF95-4CA12C8F7598}"/>
              </a:ext>
            </a:extLst>
          </p:cNvPr>
          <p:cNvSpPr/>
          <p:nvPr/>
        </p:nvSpPr>
        <p:spPr>
          <a:xfrm>
            <a:off x="8567020" y="7234181"/>
            <a:ext cx="5733771" cy="707886"/>
          </a:xfrm>
          <a:prstGeom prst="rect">
            <a:avLst/>
          </a:prstGeom>
        </p:spPr>
        <p:txBody>
          <a:bodyPr wrap="square">
            <a:spAutoFit/>
          </a:bodyPr>
          <a:lstStyle/>
          <a:p>
            <a:pPr algn="ctr"/>
            <a:r>
              <a:rPr lang="en-US" sz="2000" b="1" dirty="0">
                <a:solidFill>
                  <a:srgbClr val="000000"/>
                </a:solidFill>
                <a:latin typeface="Arial" panose="020B0604020202020204" pitchFamily="34" charset="0"/>
                <a:ea typeface="Calibri" panose="020F0502020204030204" pitchFamily="34" charset="0"/>
              </a:rPr>
              <a:t>Report:</a:t>
            </a:r>
            <a:r>
              <a:rPr lang="en-US" sz="2000" dirty="0">
                <a:solidFill>
                  <a:srgbClr val="000000"/>
                </a:solidFill>
                <a:latin typeface="Arial" panose="020B0604020202020204" pitchFamily="34" charset="0"/>
                <a:ea typeface="Calibri" panose="020F0502020204030204" pitchFamily="34" charset="0"/>
              </a:rPr>
              <a:t> </a:t>
            </a:r>
            <a:r>
              <a:rPr lang="en-US" sz="2000" u="sng" dirty="0">
                <a:solidFill>
                  <a:srgbClr val="0000FF"/>
                </a:solidFill>
                <a:latin typeface="Arial" panose="020B0604020202020204" pitchFamily="34" charset="0"/>
                <a:ea typeface="Calibri" panose="020F0502020204030204" pitchFamily="34" charset="0"/>
                <a:hlinkClick r:id="rId4"/>
              </a:rPr>
              <a:t>https://www.osti.gov/biblio/1478744</a:t>
            </a:r>
            <a:r>
              <a:rPr lang="en-US" sz="2000" dirty="0">
                <a:solidFill>
                  <a:srgbClr val="000000"/>
                </a:solidFill>
                <a:latin typeface="Arial" panose="020B060402020202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algn="ctr"/>
            <a:r>
              <a:rPr lang="en-US" sz="2000" b="1" dirty="0">
                <a:solidFill>
                  <a:srgbClr val="000000"/>
                </a:solidFill>
                <a:latin typeface="Arial" panose="020B0604020202020204" pitchFamily="34" charset="0"/>
                <a:ea typeface="Calibri" panose="020F0502020204030204" pitchFamily="34" charset="0"/>
              </a:rPr>
              <a:t>Brochure:</a:t>
            </a:r>
            <a:r>
              <a:rPr lang="en-US" sz="2000" dirty="0">
                <a:solidFill>
                  <a:srgbClr val="000000"/>
                </a:solidFill>
                <a:latin typeface="Arial" panose="020B0604020202020204" pitchFamily="34" charset="0"/>
                <a:ea typeface="Calibri" panose="020F0502020204030204" pitchFamily="34" charset="0"/>
              </a:rPr>
              <a:t> </a:t>
            </a:r>
            <a:r>
              <a:rPr lang="en-US" sz="2000" u="sng" dirty="0">
                <a:solidFill>
                  <a:srgbClr val="0000FF"/>
                </a:solidFill>
                <a:latin typeface="Arial" panose="020B0604020202020204" pitchFamily="34" charset="0"/>
                <a:ea typeface="Calibri" panose="020F0502020204030204" pitchFamily="34" charset="0"/>
                <a:hlinkClick r:id="rId5"/>
              </a:rPr>
              <a:t>https://www.osti.gov/biblio/1484362</a:t>
            </a:r>
            <a:r>
              <a:rPr lang="en-US" sz="2000" dirty="0">
                <a:solidFill>
                  <a:srgbClr val="000000"/>
                </a:solidFill>
                <a:latin typeface="Arial" panose="020B0604020202020204" pitchFamily="34" charset="0"/>
                <a:ea typeface="Calibri" panose="020F0502020204030204" pitchFamily="34" charset="0"/>
              </a:rPr>
              <a:t> </a:t>
            </a:r>
            <a:endParaRPr lang="en-US" sz="2400" dirty="0"/>
          </a:p>
        </p:txBody>
      </p:sp>
    </p:spTree>
    <p:extLst>
      <p:ext uri="{BB962C8B-B14F-4D97-AF65-F5344CB8AC3E}">
        <p14:creationId xmlns:p14="http://schemas.microsoft.com/office/powerpoint/2010/main" val="176206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52428A-593F-436F-A9F2-0C0BDC86BD7C}"/>
              </a:ext>
            </a:extLst>
          </p:cNvPr>
          <p:cNvSpPr>
            <a:spLocks noGrp="1"/>
          </p:cNvSpPr>
          <p:nvPr>
            <p:ph type="sldNum" sz="quarter" idx="12"/>
          </p:nvPr>
        </p:nvSpPr>
        <p:spPr>
          <a:xfrm>
            <a:off x="11225744" y="7727612"/>
            <a:ext cx="453223" cy="457200"/>
          </a:xfrm>
        </p:spPr>
        <p:txBody>
          <a:bodyPr/>
          <a:lstStyle/>
          <a:p>
            <a:fld id="{FE7A4BB3-E848-5A44-82DF-322201952CD8}" type="slidenum">
              <a:rPr lang="en-US" smtClean="0"/>
              <a:pPr/>
              <a:t>2</a:t>
            </a:fld>
            <a:endParaRPr lang="en-US" dirty="0"/>
          </a:p>
        </p:txBody>
      </p:sp>
      <p:sp>
        <p:nvSpPr>
          <p:cNvPr id="7" name="Title 6">
            <a:extLst>
              <a:ext uri="{FF2B5EF4-FFF2-40B4-BE49-F238E27FC236}">
                <a16:creationId xmlns:a16="http://schemas.microsoft.com/office/drawing/2014/main" id="{70821252-F502-446B-9035-D4C839A2D817}"/>
              </a:ext>
            </a:extLst>
          </p:cNvPr>
          <p:cNvSpPr>
            <a:spLocks noGrp="1"/>
          </p:cNvSpPr>
          <p:nvPr>
            <p:ph type="title"/>
          </p:nvPr>
        </p:nvSpPr>
        <p:spPr/>
        <p:txBody>
          <a:bodyPr/>
          <a:lstStyle/>
          <a:p>
            <a:r>
              <a:rPr lang="en-US" dirty="0"/>
              <a:t>Scientific Machine Learning workshop overview</a:t>
            </a:r>
          </a:p>
        </p:txBody>
      </p:sp>
      <p:sp>
        <p:nvSpPr>
          <p:cNvPr id="8" name="Content Placeholder 7">
            <a:extLst>
              <a:ext uri="{FF2B5EF4-FFF2-40B4-BE49-F238E27FC236}">
                <a16:creationId xmlns:a16="http://schemas.microsoft.com/office/drawing/2014/main" id="{44656978-E858-4EEA-BCA2-453B9680664E}"/>
              </a:ext>
            </a:extLst>
          </p:cNvPr>
          <p:cNvSpPr>
            <a:spLocks noGrp="1"/>
          </p:cNvSpPr>
          <p:nvPr>
            <p:ph sz="quarter" idx="20"/>
          </p:nvPr>
        </p:nvSpPr>
        <p:spPr>
          <a:xfrm>
            <a:off x="1371600" y="1760214"/>
            <a:ext cx="12801600" cy="5962746"/>
          </a:xfrm>
        </p:spPr>
        <p:txBody>
          <a:bodyPr numCol="1">
            <a:normAutofit/>
          </a:bodyPr>
          <a:lstStyle/>
          <a:p>
            <a:r>
              <a:rPr lang="en-US" dirty="0"/>
              <a:t>Workshop held Jan 30 – Feb 1, 2018:</a:t>
            </a:r>
          </a:p>
          <a:p>
            <a:pPr lvl="1"/>
            <a:r>
              <a:rPr lang="en-US" dirty="0">
                <a:hlinkClick r:id="rId2"/>
              </a:rPr>
              <a:t>https://www.orau.gov/ScientificML2018/</a:t>
            </a:r>
            <a:r>
              <a:rPr lang="en-US" dirty="0"/>
              <a:t> </a:t>
            </a:r>
          </a:p>
          <a:p>
            <a:pPr lvl="1"/>
            <a:r>
              <a:rPr lang="en-US" dirty="0"/>
              <a:t>Program Manager: Steven Lee (DOE ASCR)</a:t>
            </a:r>
          </a:p>
          <a:p>
            <a:r>
              <a:rPr lang="en-US" dirty="0"/>
              <a:t>Workshop charge:</a:t>
            </a:r>
          </a:p>
          <a:p>
            <a:pPr lvl="1"/>
            <a:r>
              <a:rPr lang="en-US" dirty="0"/>
              <a:t>Consider the status, recent trends, &amp; broad use of machine learning for scientific computing</a:t>
            </a:r>
          </a:p>
          <a:p>
            <a:pPr lvl="1"/>
            <a:r>
              <a:rPr lang="en-US" dirty="0"/>
              <a:t>Examine the opportunities, barriers, &amp; potential for high scientific impact through fundamental advances in underlying research foundations</a:t>
            </a:r>
          </a:p>
          <a:p>
            <a:pPr lvl="1"/>
            <a:r>
              <a:rPr lang="en-US" dirty="0"/>
              <a:t>ASCR grand challenges &amp; resulting priority research directions should span several major machine learning categories &amp; modeling &amp; algorithms research</a:t>
            </a:r>
          </a:p>
          <a:p>
            <a:pPr lvl="1"/>
            <a:r>
              <a:rPr lang="en-US" dirty="0"/>
              <a:t>Identify the basic research needs &amp; opportunities that can enable machine learning-based approaches to transform the future of science and energy research.</a:t>
            </a:r>
          </a:p>
        </p:txBody>
      </p:sp>
      <p:pic>
        <p:nvPicPr>
          <p:cNvPr id="23" name="Shape 102">
            <a:extLst>
              <a:ext uri="{FF2B5EF4-FFF2-40B4-BE49-F238E27FC236}">
                <a16:creationId xmlns:a16="http://schemas.microsoft.com/office/drawing/2014/main" id="{2999E39E-8395-4299-9D6E-7B95501970F9}"/>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0676458" y="7448754"/>
            <a:ext cx="835322" cy="945204"/>
          </a:xfrm>
          <a:prstGeom prst="rect">
            <a:avLst/>
          </a:prstGeom>
          <a:noFill/>
          <a:ln>
            <a:noFill/>
          </a:ln>
        </p:spPr>
      </p:pic>
      <p:pic>
        <p:nvPicPr>
          <p:cNvPr id="24" name="Shape 103">
            <a:extLst>
              <a:ext uri="{FF2B5EF4-FFF2-40B4-BE49-F238E27FC236}">
                <a16:creationId xmlns:a16="http://schemas.microsoft.com/office/drawing/2014/main" id="{1EA785AE-1E21-45DC-B2C8-4386D5C9DDEA}"/>
              </a:ext>
            </a:extLst>
          </p:cNvPr>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9298558" y="7448754"/>
            <a:ext cx="794375" cy="945200"/>
          </a:xfrm>
          <a:prstGeom prst="rect">
            <a:avLst/>
          </a:prstGeom>
          <a:noFill/>
          <a:ln>
            <a:noFill/>
          </a:ln>
        </p:spPr>
      </p:pic>
      <p:pic>
        <p:nvPicPr>
          <p:cNvPr id="25" name="Shape 104">
            <a:extLst>
              <a:ext uri="{FF2B5EF4-FFF2-40B4-BE49-F238E27FC236}">
                <a16:creationId xmlns:a16="http://schemas.microsoft.com/office/drawing/2014/main" id="{79E14DBF-4B01-457F-81AD-C957986C2037}"/>
              </a:ext>
            </a:extLst>
          </p:cNvPr>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8581533" y="7448754"/>
            <a:ext cx="794376" cy="945199"/>
          </a:xfrm>
          <a:prstGeom prst="rect">
            <a:avLst/>
          </a:prstGeom>
          <a:noFill/>
          <a:ln>
            <a:noFill/>
          </a:ln>
        </p:spPr>
      </p:pic>
      <p:sp>
        <p:nvSpPr>
          <p:cNvPr id="26" name="Shape 108">
            <a:extLst>
              <a:ext uri="{FF2B5EF4-FFF2-40B4-BE49-F238E27FC236}">
                <a16:creationId xmlns:a16="http://schemas.microsoft.com/office/drawing/2014/main" id="{4861FAE9-68A9-4EA1-AB58-9B071BEC8C44}"/>
              </a:ext>
            </a:extLst>
          </p:cNvPr>
          <p:cNvSpPr txBox="1">
            <a:spLocks noGrp="1"/>
          </p:cNvSpPr>
          <p:nvPr/>
        </p:nvSpPr>
        <p:spPr>
          <a:xfrm>
            <a:off x="11433358" y="7872592"/>
            <a:ext cx="3810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106636"/>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106636"/>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106636"/>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106636"/>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106636"/>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106636"/>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106636"/>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106636"/>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106636"/>
                </a:solidFill>
                <a:latin typeface="Arial"/>
                <a:ea typeface="Arial"/>
                <a:cs typeface="Arial"/>
                <a:sym typeface="Arial"/>
              </a:defRPr>
            </a:lvl9pPr>
          </a:lstStyle>
          <a:p>
            <a:pPr marL="0" marR="0" lvl="0" indent="0" algn="r" rtl="0">
              <a:spcBef>
                <a:spcPts val="0"/>
              </a:spcBef>
              <a:spcAft>
                <a:spcPts val="0"/>
              </a:spcAft>
              <a:buNone/>
            </a:pPr>
            <a:fld id="{00000000-1234-1234-1234-123412341234}" type="slidenum">
              <a:rPr lang="en-US" sz="1200" b="0" i="0" u="none" strike="noStrike" cap="none">
                <a:solidFill>
                  <a:srgbClr val="106636"/>
                </a:solidFill>
                <a:latin typeface="Arial"/>
                <a:ea typeface="Arial"/>
                <a:cs typeface="Arial"/>
                <a:sym typeface="Arial"/>
              </a:rPr>
              <a:pPr marL="0" marR="0" lvl="0" indent="0" algn="r" rtl="0">
                <a:spcBef>
                  <a:spcPts val="0"/>
                </a:spcBef>
                <a:spcAft>
                  <a:spcPts val="0"/>
                </a:spcAft>
                <a:buNone/>
              </a:pPr>
              <a:t>2</a:t>
            </a:fld>
            <a:endParaRPr sz="1200" b="0" i="0" u="none" strike="noStrike" cap="none">
              <a:solidFill>
                <a:srgbClr val="106636"/>
              </a:solidFill>
              <a:latin typeface="Arial"/>
              <a:ea typeface="Arial"/>
              <a:cs typeface="Arial"/>
              <a:sym typeface="Arial"/>
            </a:endParaRPr>
          </a:p>
        </p:txBody>
      </p:sp>
      <p:pic>
        <p:nvPicPr>
          <p:cNvPr id="27" name="Shape 111">
            <a:extLst>
              <a:ext uri="{FF2B5EF4-FFF2-40B4-BE49-F238E27FC236}">
                <a16:creationId xmlns:a16="http://schemas.microsoft.com/office/drawing/2014/main" id="{4CF8C807-29E6-4EC0-A561-CA20F0E44612}"/>
              </a:ext>
            </a:extLst>
          </p:cNvPr>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10034483" y="7448754"/>
            <a:ext cx="794375" cy="945200"/>
          </a:xfrm>
          <a:prstGeom prst="rect">
            <a:avLst/>
          </a:prstGeom>
          <a:noFill/>
          <a:ln>
            <a:noFill/>
          </a:ln>
        </p:spPr>
      </p:pic>
      <p:pic>
        <p:nvPicPr>
          <p:cNvPr id="28" name="Shape 112">
            <a:extLst>
              <a:ext uri="{FF2B5EF4-FFF2-40B4-BE49-F238E27FC236}">
                <a16:creationId xmlns:a16="http://schemas.microsoft.com/office/drawing/2014/main" id="{23CCC7C8-E05C-4CA2-894F-32B6DE434067}"/>
              </a:ext>
            </a:extLst>
          </p:cNvPr>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7860958" y="7448754"/>
            <a:ext cx="794375" cy="930250"/>
          </a:xfrm>
          <a:prstGeom prst="rect">
            <a:avLst/>
          </a:prstGeom>
          <a:noFill/>
          <a:ln>
            <a:noFill/>
          </a:ln>
        </p:spPr>
      </p:pic>
      <p:pic>
        <p:nvPicPr>
          <p:cNvPr id="29" name="Shape 113">
            <a:extLst>
              <a:ext uri="{FF2B5EF4-FFF2-40B4-BE49-F238E27FC236}">
                <a16:creationId xmlns:a16="http://schemas.microsoft.com/office/drawing/2014/main" id="{9CCF653F-6F49-4279-924C-8FFC88D5CF39}"/>
              </a:ext>
            </a:extLst>
          </p:cNvPr>
          <p:cNvPicPr preferRelativeResize="0"/>
          <p:nvPr/>
        </p:nvPicPr>
        <p:blipFill>
          <a:blip r:embed="rId8" cstate="hqprint">
            <a:alphaModFix/>
            <a:extLst>
              <a:ext uri="{28A0092B-C50C-407E-A947-70E740481C1C}">
                <a14:useLocalDpi xmlns:a14="http://schemas.microsoft.com/office/drawing/2010/main"/>
              </a:ext>
            </a:extLst>
          </a:blip>
          <a:stretch>
            <a:fillRect/>
          </a:stretch>
        </p:blipFill>
        <p:spPr>
          <a:xfrm>
            <a:off x="6423383" y="7448754"/>
            <a:ext cx="794349" cy="930250"/>
          </a:xfrm>
          <a:prstGeom prst="rect">
            <a:avLst/>
          </a:prstGeom>
          <a:noFill/>
          <a:ln>
            <a:noFill/>
          </a:ln>
        </p:spPr>
      </p:pic>
      <p:pic>
        <p:nvPicPr>
          <p:cNvPr id="30" name="Shape 114">
            <a:extLst>
              <a:ext uri="{FF2B5EF4-FFF2-40B4-BE49-F238E27FC236}">
                <a16:creationId xmlns:a16="http://schemas.microsoft.com/office/drawing/2014/main" id="{E859A162-BA0B-4ADC-B9FF-D905F052C0EB}"/>
              </a:ext>
            </a:extLst>
          </p:cNvPr>
          <p:cNvPicPr preferRelativeResize="0"/>
          <p:nvPr/>
        </p:nvPicPr>
        <p:blipFill rotWithShape="1">
          <a:blip r:embed="rId9" cstate="hqprint">
            <a:alphaModFix/>
            <a:extLst>
              <a:ext uri="{28A0092B-C50C-407E-A947-70E740481C1C}">
                <a14:useLocalDpi xmlns:a14="http://schemas.microsoft.com/office/drawing/2010/main"/>
              </a:ext>
            </a:extLst>
          </a:blip>
          <a:srcRect/>
          <a:stretch/>
        </p:blipFill>
        <p:spPr>
          <a:xfrm>
            <a:off x="7142758" y="7448754"/>
            <a:ext cx="794374" cy="945199"/>
          </a:xfrm>
          <a:prstGeom prst="rect">
            <a:avLst/>
          </a:prstGeom>
          <a:noFill/>
          <a:ln>
            <a:noFill/>
          </a:ln>
        </p:spPr>
      </p:pic>
      <p:pic>
        <p:nvPicPr>
          <p:cNvPr id="31" name="Shape 115">
            <a:extLst>
              <a:ext uri="{FF2B5EF4-FFF2-40B4-BE49-F238E27FC236}">
                <a16:creationId xmlns:a16="http://schemas.microsoft.com/office/drawing/2014/main" id="{90AE154E-8CC0-4ABC-935E-831F2043E088}"/>
              </a:ext>
            </a:extLst>
          </p:cNvPr>
          <p:cNvPicPr preferRelativeResize="0"/>
          <p:nvPr/>
        </p:nvPicPr>
        <p:blipFill rotWithShape="1">
          <a:blip r:embed="rId10" cstate="hqprint">
            <a:alphaModFix/>
            <a:extLst>
              <a:ext uri="{28A0092B-C50C-407E-A947-70E740481C1C}">
                <a14:useLocalDpi xmlns:a14="http://schemas.microsoft.com/office/drawing/2010/main"/>
              </a:ext>
            </a:extLst>
          </a:blip>
          <a:srcRect/>
          <a:stretch/>
        </p:blipFill>
        <p:spPr>
          <a:xfrm>
            <a:off x="5703958" y="7448754"/>
            <a:ext cx="794401" cy="945199"/>
          </a:xfrm>
          <a:prstGeom prst="rect">
            <a:avLst/>
          </a:prstGeom>
          <a:noFill/>
          <a:ln>
            <a:noFill/>
          </a:ln>
        </p:spPr>
      </p:pic>
      <p:pic>
        <p:nvPicPr>
          <p:cNvPr id="32" name="Shape 116">
            <a:extLst>
              <a:ext uri="{FF2B5EF4-FFF2-40B4-BE49-F238E27FC236}">
                <a16:creationId xmlns:a16="http://schemas.microsoft.com/office/drawing/2014/main" id="{AB34946C-A366-4E9D-836E-78A5D4F9B81C}"/>
              </a:ext>
            </a:extLst>
          </p:cNvPr>
          <p:cNvPicPr preferRelativeResize="0"/>
          <p:nvPr/>
        </p:nvPicPr>
        <p:blipFill rotWithShape="1">
          <a:blip r:embed="rId11" cstate="hqprint">
            <a:alphaModFix/>
            <a:extLst>
              <a:ext uri="{28A0092B-C50C-407E-A947-70E740481C1C}">
                <a14:useLocalDpi xmlns:a14="http://schemas.microsoft.com/office/drawing/2010/main"/>
              </a:ext>
            </a:extLst>
          </a:blip>
          <a:srcRect/>
          <a:stretch/>
        </p:blipFill>
        <p:spPr>
          <a:xfrm>
            <a:off x="4985783" y="7448754"/>
            <a:ext cx="794375" cy="945200"/>
          </a:xfrm>
          <a:prstGeom prst="rect">
            <a:avLst/>
          </a:prstGeom>
          <a:noFill/>
          <a:ln>
            <a:noFill/>
          </a:ln>
        </p:spPr>
      </p:pic>
      <p:pic>
        <p:nvPicPr>
          <p:cNvPr id="33" name="Shape 117">
            <a:extLst>
              <a:ext uri="{FF2B5EF4-FFF2-40B4-BE49-F238E27FC236}">
                <a16:creationId xmlns:a16="http://schemas.microsoft.com/office/drawing/2014/main" id="{6EA52004-27C6-43A7-A56D-C027C16E1251}"/>
              </a:ext>
            </a:extLst>
          </p:cNvPr>
          <p:cNvPicPr preferRelativeResize="0"/>
          <p:nvPr/>
        </p:nvPicPr>
        <p:blipFill rotWithShape="1">
          <a:blip r:embed="rId12" cstate="hqprint">
            <a:alphaModFix/>
            <a:extLst>
              <a:ext uri="{28A0092B-C50C-407E-A947-70E740481C1C}">
                <a14:useLocalDpi xmlns:a14="http://schemas.microsoft.com/office/drawing/2010/main"/>
              </a:ext>
            </a:extLst>
          </a:blip>
          <a:srcRect/>
          <a:stretch/>
        </p:blipFill>
        <p:spPr>
          <a:xfrm>
            <a:off x="4343808" y="7448754"/>
            <a:ext cx="794376" cy="945201"/>
          </a:xfrm>
          <a:prstGeom prst="rect">
            <a:avLst/>
          </a:prstGeom>
          <a:noFill/>
          <a:ln>
            <a:noFill/>
          </a:ln>
        </p:spPr>
      </p:pic>
      <p:pic>
        <p:nvPicPr>
          <p:cNvPr id="34" name="Shape 118">
            <a:extLst>
              <a:ext uri="{FF2B5EF4-FFF2-40B4-BE49-F238E27FC236}">
                <a16:creationId xmlns:a16="http://schemas.microsoft.com/office/drawing/2014/main" id="{36ACA2B3-202A-440A-901F-FBD4258CCF5B}"/>
              </a:ext>
            </a:extLst>
          </p:cNvPr>
          <p:cNvPicPr preferRelativeResize="0"/>
          <p:nvPr/>
        </p:nvPicPr>
        <p:blipFill rotWithShape="1">
          <a:blip r:embed="rId13" cstate="hqprint">
            <a:alphaModFix/>
            <a:extLst>
              <a:ext uri="{28A0092B-C50C-407E-A947-70E740481C1C}">
                <a14:useLocalDpi xmlns:a14="http://schemas.microsoft.com/office/drawing/2010/main"/>
              </a:ext>
            </a:extLst>
          </a:blip>
          <a:srcRect/>
          <a:stretch/>
        </p:blipFill>
        <p:spPr>
          <a:xfrm>
            <a:off x="3661583" y="7448754"/>
            <a:ext cx="794375" cy="945200"/>
          </a:xfrm>
          <a:prstGeom prst="rect">
            <a:avLst/>
          </a:prstGeom>
          <a:noFill/>
          <a:ln>
            <a:noFill/>
          </a:ln>
        </p:spPr>
      </p:pic>
      <p:pic>
        <p:nvPicPr>
          <p:cNvPr id="35" name="Shape 119">
            <a:extLst>
              <a:ext uri="{FF2B5EF4-FFF2-40B4-BE49-F238E27FC236}">
                <a16:creationId xmlns:a16="http://schemas.microsoft.com/office/drawing/2014/main" id="{8204F75A-A309-4E6B-95E3-AEEEEDE34A24}"/>
              </a:ext>
            </a:extLst>
          </p:cNvPr>
          <p:cNvPicPr preferRelativeResize="0"/>
          <p:nvPr/>
        </p:nvPicPr>
        <p:blipFill rotWithShape="1">
          <a:blip r:embed="rId14" cstate="hqprint">
            <a:alphaModFix/>
            <a:extLst>
              <a:ext uri="{28A0092B-C50C-407E-A947-70E740481C1C}">
                <a14:useLocalDpi xmlns:a14="http://schemas.microsoft.com/office/drawing/2010/main"/>
              </a:ext>
            </a:extLst>
          </a:blip>
          <a:srcRect/>
          <a:stretch/>
        </p:blipFill>
        <p:spPr>
          <a:xfrm>
            <a:off x="3028908" y="7448754"/>
            <a:ext cx="708875" cy="930250"/>
          </a:xfrm>
          <a:prstGeom prst="rect">
            <a:avLst/>
          </a:prstGeom>
          <a:noFill/>
          <a:ln>
            <a:noFill/>
          </a:ln>
        </p:spPr>
      </p:pic>
      <p:pic>
        <p:nvPicPr>
          <p:cNvPr id="36" name="Shape 120">
            <a:extLst>
              <a:ext uri="{FF2B5EF4-FFF2-40B4-BE49-F238E27FC236}">
                <a16:creationId xmlns:a16="http://schemas.microsoft.com/office/drawing/2014/main" id="{6CE1AE68-0664-4CF8-ACD0-8675BF63EC6C}"/>
              </a:ext>
            </a:extLst>
          </p:cNvPr>
          <p:cNvPicPr preferRelativeResize="0"/>
          <p:nvPr/>
        </p:nvPicPr>
        <p:blipFill>
          <a:blip r:embed="rId15">
            <a:alphaModFix/>
          </a:blip>
          <a:stretch>
            <a:fillRect/>
          </a:stretch>
        </p:blipFill>
        <p:spPr>
          <a:xfrm>
            <a:off x="11435586" y="7448754"/>
            <a:ext cx="708875" cy="945200"/>
          </a:xfrm>
          <a:prstGeom prst="rect">
            <a:avLst/>
          </a:prstGeom>
          <a:noFill/>
          <a:ln>
            <a:noFill/>
          </a:ln>
        </p:spPr>
      </p:pic>
    </p:spTree>
    <p:extLst>
      <p:ext uri="{BB962C8B-B14F-4D97-AF65-F5344CB8AC3E}">
        <p14:creationId xmlns:p14="http://schemas.microsoft.com/office/powerpoint/2010/main" val="2936044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86F7C3-1EF7-42D1-9E7E-312458E5DB22}"/>
              </a:ext>
            </a:extLst>
          </p:cNvPr>
          <p:cNvSpPr>
            <a:spLocks noGrp="1"/>
          </p:cNvSpPr>
          <p:nvPr>
            <p:ph type="sldNum" sz="quarter" idx="12"/>
          </p:nvPr>
        </p:nvSpPr>
        <p:spPr/>
        <p:txBody>
          <a:bodyPr/>
          <a:lstStyle/>
          <a:p>
            <a:fld id="{FE7A4BB3-E848-5A44-82DF-322201952CD8}" type="slidenum">
              <a:rPr lang="en-US" smtClean="0"/>
              <a:pPr/>
              <a:t>3</a:t>
            </a:fld>
            <a:endParaRPr lang="en-US" dirty="0"/>
          </a:p>
        </p:txBody>
      </p:sp>
      <p:sp>
        <p:nvSpPr>
          <p:cNvPr id="3" name="Title 2">
            <a:extLst>
              <a:ext uri="{FF2B5EF4-FFF2-40B4-BE49-F238E27FC236}">
                <a16:creationId xmlns:a16="http://schemas.microsoft.com/office/drawing/2014/main" id="{3B083C7F-63D7-41FC-9674-CA8F354CCC6D}"/>
              </a:ext>
            </a:extLst>
          </p:cNvPr>
          <p:cNvSpPr>
            <a:spLocks noGrp="1"/>
          </p:cNvSpPr>
          <p:nvPr>
            <p:ph type="title"/>
          </p:nvPr>
        </p:nvSpPr>
        <p:spPr/>
        <p:txBody>
          <a:bodyPr/>
          <a:lstStyle/>
          <a:p>
            <a:r>
              <a:rPr lang="en-US" dirty="0"/>
              <a:t>Goal:  Define research challenges and directions for scientific machine learning</a:t>
            </a:r>
          </a:p>
        </p:txBody>
      </p:sp>
      <p:sp>
        <p:nvSpPr>
          <p:cNvPr id="4" name="Content Placeholder 3">
            <a:extLst>
              <a:ext uri="{FF2B5EF4-FFF2-40B4-BE49-F238E27FC236}">
                <a16:creationId xmlns:a16="http://schemas.microsoft.com/office/drawing/2014/main" id="{8F4CD10C-A269-43CD-9723-7E510BC3885D}"/>
              </a:ext>
            </a:extLst>
          </p:cNvPr>
          <p:cNvSpPr>
            <a:spLocks noGrp="1"/>
          </p:cNvSpPr>
          <p:nvPr>
            <p:ph sz="quarter" idx="20"/>
          </p:nvPr>
        </p:nvSpPr>
        <p:spPr>
          <a:xfrm>
            <a:off x="1371600" y="1645921"/>
            <a:ext cx="6159731" cy="5897880"/>
          </a:xfrm>
        </p:spPr>
        <p:txBody>
          <a:bodyPr/>
          <a:lstStyle/>
          <a:p>
            <a:r>
              <a:rPr lang="en-US" dirty="0"/>
              <a:t>Machine learning use is on the rise throughout science domains</a:t>
            </a:r>
          </a:p>
          <a:p>
            <a:r>
              <a:rPr lang="en-US" dirty="0"/>
              <a:t>However, many popular ML methods lack mathematical approaches to understand robustness, reliability, etc.</a:t>
            </a:r>
          </a:p>
          <a:p>
            <a:r>
              <a:rPr lang="en-US" dirty="0"/>
              <a:t>ASCR Applied Mathematics has a long track record for building mathematical foundations to critical computational tools</a:t>
            </a:r>
          </a:p>
          <a:p>
            <a:r>
              <a:rPr lang="en-US" b="1" dirty="0"/>
              <a:t>Workshop to help ASCR define the grand challenges and priority research directions for scientific machine learning</a:t>
            </a:r>
          </a:p>
        </p:txBody>
      </p:sp>
      <p:pic>
        <p:nvPicPr>
          <p:cNvPr id="5" name="Shape 152" descr="RBD-KRAS-lipid2.png">
            <a:extLst>
              <a:ext uri="{FF2B5EF4-FFF2-40B4-BE49-F238E27FC236}">
                <a16:creationId xmlns:a16="http://schemas.microsoft.com/office/drawing/2014/main" id="{C27B974E-FC85-44E1-8005-F0A66934E183}"/>
              </a:ext>
            </a:extLst>
          </p:cNvPr>
          <p:cNvPicPr preferRelativeResize="0"/>
          <p:nvPr/>
        </p:nvPicPr>
        <p:blipFill rotWithShape="1">
          <a:blip r:embed="rId2" cstate="hqprint">
            <a:alphaModFix/>
            <a:extLst>
              <a:ext uri="{28A0092B-C50C-407E-A947-70E740481C1C}">
                <a14:useLocalDpi xmlns:a14="http://schemas.microsoft.com/office/drawing/2010/main"/>
              </a:ext>
            </a:extLst>
          </a:blip>
          <a:srcRect/>
          <a:stretch/>
        </p:blipFill>
        <p:spPr>
          <a:xfrm>
            <a:off x="8552411" y="1758852"/>
            <a:ext cx="2103782" cy="2214051"/>
          </a:xfrm>
          <a:prstGeom prst="rect">
            <a:avLst/>
          </a:prstGeom>
          <a:solidFill>
            <a:schemeClr val="lt1"/>
          </a:solidFill>
          <a:ln w="28575" cap="flat" cmpd="sng">
            <a:solidFill>
              <a:schemeClr val="accent1"/>
            </a:solidFill>
            <a:prstDash val="solid"/>
            <a:round/>
            <a:headEnd type="none" w="sm" len="sm"/>
            <a:tailEnd type="none" w="sm" len="sm"/>
          </a:ln>
        </p:spPr>
      </p:pic>
      <p:pic>
        <p:nvPicPr>
          <p:cNvPr id="6" name="Shape 154">
            <a:extLst>
              <a:ext uri="{FF2B5EF4-FFF2-40B4-BE49-F238E27FC236}">
                <a16:creationId xmlns:a16="http://schemas.microsoft.com/office/drawing/2014/main" id="{82D0BDDC-4181-487C-B0B0-73B803FB055A}"/>
              </a:ext>
            </a:extLst>
          </p:cNvPr>
          <p:cNvPicPr preferRelativeResize="0"/>
          <p:nvPr/>
        </p:nvPicPr>
        <p:blipFill rotWithShape="1">
          <a:blip r:embed="rId3">
            <a:alphaModFix/>
          </a:blip>
          <a:srcRect/>
          <a:stretch/>
        </p:blipFill>
        <p:spPr>
          <a:xfrm>
            <a:off x="11491698" y="1859540"/>
            <a:ext cx="2281029" cy="2012673"/>
          </a:xfrm>
          <a:prstGeom prst="rect">
            <a:avLst/>
          </a:prstGeom>
          <a:noFill/>
          <a:ln>
            <a:noFill/>
          </a:ln>
        </p:spPr>
      </p:pic>
      <p:pic>
        <p:nvPicPr>
          <p:cNvPr id="7" name="Shape 156">
            <a:extLst>
              <a:ext uri="{FF2B5EF4-FFF2-40B4-BE49-F238E27FC236}">
                <a16:creationId xmlns:a16="http://schemas.microsoft.com/office/drawing/2014/main" id="{7C4C0240-83F9-4292-9F69-45C2928D1B60}"/>
              </a:ext>
            </a:extLst>
          </p:cNvPr>
          <p:cNvPicPr preferRelativeResize="0"/>
          <p:nvPr/>
        </p:nvPicPr>
        <p:blipFill rotWithShape="1">
          <a:blip r:embed="rId4">
            <a:alphaModFix/>
          </a:blip>
          <a:srcRect/>
          <a:stretch/>
        </p:blipFill>
        <p:spPr>
          <a:xfrm>
            <a:off x="9354589" y="4448763"/>
            <a:ext cx="3132246" cy="3095038"/>
          </a:xfrm>
          <a:prstGeom prst="rect">
            <a:avLst/>
          </a:prstGeom>
          <a:noFill/>
          <a:ln>
            <a:noFill/>
          </a:ln>
        </p:spPr>
      </p:pic>
      <p:sp>
        <p:nvSpPr>
          <p:cNvPr id="8" name="TextBox 7">
            <a:extLst>
              <a:ext uri="{FF2B5EF4-FFF2-40B4-BE49-F238E27FC236}">
                <a16:creationId xmlns:a16="http://schemas.microsoft.com/office/drawing/2014/main" id="{89532504-4A7B-490B-9174-793918CA459D}"/>
              </a:ext>
            </a:extLst>
          </p:cNvPr>
          <p:cNvSpPr txBox="1"/>
          <p:nvPr/>
        </p:nvSpPr>
        <p:spPr>
          <a:xfrm>
            <a:off x="8739578" y="4029411"/>
            <a:ext cx="1729448" cy="307777"/>
          </a:xfrm>
          <a:prstGeom prst="rect">
            <a:avLst/>
          </a:prstGeom>
          <a:noFill/>
        </p:spPr>
        <p:txBody>
          <a:bodyPr wrap="none" rtlCol="0">
            <a:spAutoFit/>
          </a:bodyPr>
          <a:lstStyle/>
          <a:p>
            <a:r>
              <a:rPr lang="en-US" sz="1400" dirty="0"/>
              <a:t>Timo Bremer, LLNL</a:t>
            </a:r>
          </a:p>
        </p:txBody>
      </p:sp>
      <p:sp>
        <p:nvSpPr>
          <p:cNvPr id="9" name="TextBox 8">
            <a:extLst>
              <a:ext uri="{FF2B5EF4-FFF2-40B4-BE49-F238E27FC236}">
                <a16:creationId xmlns:a16="http://schemas.microsoft.com/office/drawing/2014/main" id="{2162FA17-1CC1-43CC-9C2C-912239201DC1}"/>
              </a:ext>
            </a:extLst>
          </p:cNvPr>
          <p:cNvSpPr txBox="1"/>
          <p:nvPr/>
        </p:nvSpPr>
        <p:spPr>
          <a:xfrm>
            <a:off x="12141052" y="4032324"/>
            <a:ext cx="982320" cy="307777"/>
          </a:xfrm>
          <a:prstGeom prst="rect">
            <a:avLst/>
          </a:prstGeom>
          <a:noFill/>
        </p:spPr>
        <p:txBody>
          <a:bodyPr wrap="none" rtlCol="0">
            <a:spAutoFit/>
          </a:bodyPr>
          <a:lstStyle/>
          <a:p>
            <a:r>
              <a:rPr lang="en-US" sz="1400" dirty="0"/>
              <a:t>CRF, SNL</a:t>
            </a:r>
          </a:p>
        </p:txBody>
      </p:sp>
      <p:sp>
        <p:nvSpPr>
          <p:cNvPr id="10" name="TextBox 9">
            <a:extLst>
              <a:ext uri="{FF2B5EF4-FFF2-40B4-BE49-F238E27FC236}">
                <a16:creationId xmlns:a16="http://schemas.microsoft.com/office/drawing/2014/main" id="{AF3F90FA-F0CC-4BF3-9CED-7EAE30E03095}"/>
              </a:ext>
            </a:extLst>
          </p:cNvPr>
          <p:cNvSpPr txBox="1"/>
          <p:nvPr/>
        </p:nvSpPr>
        <p:spPr>
          <a:xfrm>
            <a:off x="10165742" y="7650890"/>
            <a:ext cx="2143472" cy="307777"/>
          </a:xfrm>
          <a:prstGeom prst="rect">
            <a:avLst/>
          </a:prstGeom>
          <a:noFill/>
        </p:spPr>
        <p:txBody>
          <a:bodyPr wrap="none" rtlCol="0">
            <a:spAutoFit/>
          </a:bodyPr>
          <a:lstStyle/>
          <a:p>
            <a:r>
              <a:rPr lang="en-US" sz="1400" dirty="0"/>
              <a:t>Krishna Rajan, U Buffalo</a:t>
            </a:r>
          </a:p>
        </p:txBody>
      </p:sp>
    </p:spTree>
    <p:extLst>
      <p:ext uri="{BB962C8B-B14F-4D97-AF65-F5344CB8AC3E}">
        <p14:creationId xmlns:p14="http://schemas.microsoft.com/office/powerpoint/2010/main" val="3978080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70118F-A866-41F0-AF60-A5B41A093344}"/>
              </a:ext>
            </a:extLst>
          </p:cNvPr>
          <p:cNvSpPr>
            <a:spLocks noGrp="1"/>
          </p:cNvSpPr>
          <p:nvPr>
            <p:ph type="sldNum" sz="quarter" idx="12"/>
          </p:nvPr>
        </p:nvSpPr>
        <p:spPr/>
        <p:txBody>
          <a:bodyPr/>
          <a:lstStyle/>
          <a:p>
            <a:fld id="{FE7A4BB3-E848-5A44-82DF-322201952CD8}" type="slidenum">
              <a:rPr lang="en-US" smtClean="0"/>
              <a:pPr/>
              <a:t>4</a:t>
            </a:fld>
            <a:endParaRPr lang="en-US" dirty="0"/>
          </a:p>
        </p:txBody>
      </p:sp>
      <p:sp>
        <p:nvSpPr>
          <p:cNvPr id="3" name="Title 2">
            <a:extLst>
              <a:ext uri="{FF2B5EF4-FFF2-40B4-BE49-F238E27FC236}">
                <a16:creationId xmlns:a16="http://schemas.microsoft.com/office/drawing/2014/main" id="{75048B57-6E79-4D58-A018-B96CE6A1D7C1}"/>
              </a:ext>
            </a:extLst>
          </p:cNvPr>
          <p:cNvSpPr>
            <a:spLocks noGrp="1"/>
          </p:cNvSpPr>
          <p:nvPr>
            <p:ph type="title"/>
          </p:nvPr>
        </p:nvSpPr>
        <p:spPr/>
        <p:txBody>
          <a:bodyPr/>
          <a:lstStyle/>
          <a:p>
            <a:r>
              <a:rPr lang="en-US" dirty="0"/>
              <a:t>BRN process and outcomes</a:t>
            </a:r>
          </a:p>
        </p:txBody>
      </p:sp>
      <p:sp>
        <p:nvSpPr>
          <p:cNvPr id="4" name="Content Placeholder 3">
            <a:extLst>
              <a:ext uri="{FF2B5EF4-FFF2-40B4-BE49-F238E27FC236}">
                <a16:creationId xmlns:a16="http://schemas.microsoft.com/office/drawing/2014/main" id="{F8C3D641-3C80-4383-89BA-C9EA94BE6E40}"/>
              </a:ext>
            </a:extLst>
          </p:cNvPr>
          <p:cNvSpPr>
            <a:spLocks noGrp="1"/>
          </p:cNvSpPr>
          <p:nvPr>
            <p:ph sz="quarter" idx="20"/>
          </p:nvPr>
        </p:nvSpPr>
        <p:spPr>
          <a:xfrm>
            <a:off x="1371600" y="1645921"/>
            <a:ext cx="12801600" cy="6312746"/>
          </a:xfrm>
        </p:spPr>
        <p:txBody>
          <a:bodyPr numCol="2">
            <a:normAutofit fontScale="92500" lnSpcReduction="10000"/>
          </a:bodyPr>
          <a:lstStyle/>
          <a:p>
            <a:r>
              <a:rPr lang="en-US" dirty="0"/>
              <a:t>A BES Basic Research Needs-inspired process</a:t>
            </a:r>
          </a:p>
          <a:p>
            <a:r>
              <a:rPr lang="en-US" dirty="0"/>
              <a:t>Pre-workshop report</a:t>
            </a:r>
          </a:p>
          <a:p>
            <a:pPr lvl="1"/>
            <a:r>
              <a:rPr lang="en-US" dirty="0"/>
              <a:t>Factual status document describing the Scientific Machine Learning (</a:t>
            </a:r>
            <a:r>
              <a:rPr lang="en-US" dirty="0" err="1"/>
              <a:t>SciML</a:t>
            </a:r>
            <a:r>
              <a:rPr lang="en-US" dirty="0"/>
              <a:t>) landscape as it relates to ASCR</a:t>
            </a:r>
          </a:p>
          <a:p>
            <a:r>
              <a:rPr lang="en-US" dirty="0"/>
              <a:t>Workshop deliverables</a:t>
            </a:r>
          </a:p>
          <a:p>
            <a:pPr lvl="1"/>
            <a:r>
              <a:rPr lang="en-US" dirty="0"/>
              <a:t>Articulation and refinement of grand challenges for </a:t>
            </a:r>
            <a:r>
              <a:rPr lang="en-US" dirty="0" err="1"/>
              <a:t>SciML</a:t>
            </a:r>
            <a:endParaRPr lang="en-US" dirty="0"/>
          </a:p>
          <a:p>
            <a:pPr lvl="1"/>
            <a:r>
              <a:rPr lang="en-US" dirty="0"/>
              <a:t>Priority research directions for </a:t>
            </a:r>
            <a:r>
              <a:rPr lang="en-US" dirty="0" err="1"/>
              <a:t>SciML</a:t>
            </a:r>
            <a:endParaRPr lang="en-US" dirty="0"/>
          </a:p>
          <a:p>
            <a:r>
              <a:rPr lang="en-US" dirty="0"/>
              <a:t>Brochure (executive summary)</a:t>
            </a:r>
          </a:p>
          <a:p>
            <a:pPr lvl="1"/>
            <a:r>
              <a:rPr lang="en-US" dirty="0"/>
              <a:t>DOI: </a:t>
            </a:r>
            <a:r>
              <a:rPr lang="en-US" dirty="0">
                <a:hlinkClick r:id="rId2"/>
              </a:rPr>
              <a:t>10.2172/1484362</a:t>
            </a:r>
            <a:endParaRPr lang="en-US" dirty="0"/>
          </a:p>
          <a:p>
            <a:r>
              <a:rPr lang="en-US" dirty="0"/>
              <a:t>Post-workshop report</a:t>
            </a:r>
          </a:p>
          <a:p>
            <a:pPr lvl="1"/>
            <a:r>
              <a:rPr lang="en-US" dirty="0"/>
              <a:t>Incorporate updated factual status document</a:t>
            </a:r>
          </a:p>
          <a:p>
            <a:pPr lvl="1"/>
            <a:r>
              <a:rPr lang="en-US" dirty="0"/>
              <a:t>Incorporate workshop deliverables</a:t>
            </a:r>
          </a:p>
          <a:p>
            <a:endParaRPr lang="en-US" dirty="0"/>
          </a:p>
          <a:p>
            <a:r>
              <a:rPr lang="en-US" dirty="0"/>
              <a:t>Plenary talks</a:t>
            </a:r>
          </a:p>
          <a:p>
            <a:pPr lvl="1"/>
            <a:r>
              <a:rPr lang="en-US" dirty="0"/>
              <a:t>Highlight status of machine learning, challenges, open questions</a:t>
            </a:r>
          </a:p>
          <a:p>
            <a:r>
              <a:rPr lang="en-US" dirty="0"/>
              <a:t>Panel discussions</a:t>
            </a:r>
          </a:p>
          <a:p>
            <a:pPr lvl="1"/>
            <a:r>
              <a:rPr lang="en-US" dirty="0"/>
              <a:t>Summarize pre-workshop report</a:t>
            </a:r>
          </a:p>
          <a:p>
            <a:pPr lvl="1"/>
            <a:r>
              <a:rPr lang="en-US" dirty="0"/>
              <a:t>Provide perspectives across DOE ASCR facilities, ECP, and other organizations</a:t>
            </a:r>
          </a:p>
          <a:p>
            <a:r>
              <a:rPr lang="en-US" dirty="0"/>
              <a:t>Breakout sessions</a:t>
            </a:r>
          </a:p>
          <a:p>
            <a:pPr lvl="1"/>
            <a:r>
              <a:rPr lang="en-US" dirty="0"/>
              <a:t>Organized around ~140 submitted Position Papers presented as flash talks</a:t>
            </a:r>
          </a:p>
          <a:p>
            <a:pPr lvl="1"/>
            <a:r>
              <a:rPr lang="en-US" dirty="0"/>
              <a:t>The “work” in workshop: Crucible for new Priority Research Directions</a:t>
            </a:r>
          </a:p>
          <a:p>
            <a:pPr marL="0" indent="0">
              <a:buNone/>
            </a:pPr>
            <a:endParaRPr lang="en-US" dirty="0"/>
          </a:p>
          <a:p>
            <a:endParaRPr lang="en-US" dirty="0"/>
          </a:p>
        </p:txBody>
      </p:sp>
      <p:pic>
        <p:nvPicPr>
          <p:cNvPr id="5" name="Shape 187">
            <a:extLst>
              <a:ext uri="{FF2B5EF4-FFF2-40B4-BE49-F238E27FC236}">
                <a16:creationId xmlns:a16="http://schemas.microsoft.com/office/drawing/2014/main" id="{CBBB18BE-97DB-4FE2-967D-CB2F6CADBCA9}"/>
              </a:ext>
            </a:extLst>
          </p:cNvPr>
          <p:cNvPicPr preferRelativeResize="0"/>
          <p:nvPr/>
        </p:nvPicPr>
        <p:blipFill>
          <a:blip r:embed="rId3">
            <a:alphaModFix/>
          </a:blip>
          <a:stretch>
            <a:fillRect/>
          </a:stretch>
        </p:blipFill>
        <p:spPr>
          <a:xfrm>
            <a:off x="7714211" y="6169969"/>
            <a:ext cx="1450875" cy="1463040"/>
          </a:xfrm>
          <a:prstGeom prst="rect">
            <a:avLst/>
          </a:prstGeom>
          <a:noFill/>
          <a:ln>
            <a:noFill/>
          </a:ln>
        </p:spPr>
      </p:pic>
      <p:pic>
        <p:nvPicPr>
          <p:cNvPr id="6" name="Shape 188">
            <a:extLst>
              <a:ext uri="{FF2B5EF4-FFF2-40B4-BE49-F238E27FC236}">
                <a16:creationId xmlns:a16="http://schemas.microsoft.com/office/drawing/2014/main" id="{2CEDA9A1-52C0-4047-97D6-5DB6F64E5903}"/>
              </a:ext>
            </a:extLst>
          </p:cNvPr>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9258565" y="6169969"/>
            <a:ext cx="1391875" cy="1463040"/>
          </a:xfrm>
          <a:prstGeom prst="rect">
            <a:avLst/>
          </a:prstGeom>
          <a:noFill/>
          <a:ln>
            <a:noFill/>
          </a:ln>
        </p:spPr>
      </p:pic>
      <p:pic>
        <p:nvPicPr>
          <p:cNvPr id="7" name="Shape 197">
            <a:extLst>
              <a:ext uri="{FF2B5EF4-FFF2-40B4-BE49-F238E27FC236}">
                <a16:creationId xmlns:a16="http://schemas.microsoft.com/office/drawing/2014/main" id="{53683DA4-FAD2-46F2-9696-655366E145EB}"/>
              </a:ext>
            </a:extLst>
          </p:cNvPr>
          <p:cNvPicPr preferRelativeResize="0"/>
          <p:nvPr/>
        </p:nvPicPr>
        <p:blipFill rotWithShape="1">
          <a:blip r:embed="rId5" cstate="hqprint">
            <a:alphaModFix/>
            <a:extLst>
              <a:ext uri="{28A0092B-C50C-407E-A947-70E740481C1C}">
                <a14:useLocalDpi xmlns:a14="http://schemas.microsoft.com/office/drawing/2010/main"/>
              </a:ext>
            </a:extLst>
          </a:blip>
          <a:srcRect t="7192" b="18502"/>
          <a:stretch/>
        </p:blipFill>
        <p:spPr>
          <a:xfrm>
            <a:off x="10743919" y="6169969"/>
            <a:ext cx="1391876" cy="1463040"/>
          </a:xfrm>
          <a:prstGeom prst="rect">
            <a:avLst/>
          </a:prstGeom>
          <a:noFill/>
          <a:ln>
            <a:noFill/>
          </a:ln>
        </p:spPr>
      </p:pic>
      <p:pic>
        <p:nvPicPr>
          <p:cNvPr id="8" name="Shape 196">
            <a:extLst>
              <a:ext uri="{FF2B5EF4-FFF2-40B4-BE49-F238E27FC236}">
                <a16:creationId xmlns:a16="http://schemas.microsoft.com/office/drawing/2014/main" id="{1E8B9B75-E24C-4200-8D30-E445A10D501F}"/>
              </a:ext>
            </a:extLst>
          </p:cNvPr>
          <p:cNvPicPr preferRelativeResize="0"/>
          <p:nvPr/>
        </p:nvPicPr>
        <p:blipFill>
          <a:blip r:embed="rId6">
            <a:alphaModFix/>
          </a:blip>
          <a:stretch>
            <a:fillRect/>
          </a:stretch>
        </p:blipFill>
        <p:spPr>
          <a:xfrm>
            <a:off x="12229274" y="6169969"/>
            <a:ext cx="1586650" cy="1463040"/>
          </a:xfrm>
          <a:prstGeom prst="rect">
            <a:avLst/>
          </a:prstGeom>
          <a:noFill/>
          <a:ln>
            <a:noFill/>
          </a:ln>
        </p:spPr>
      </p:pic>
    </p:spTree>
    <p:extLst>
      <p:ext uri="{BB962C8B-B14F-4D97-AF65-F5344CB8AC3E}">
        <p14:creationId xmlns:p14="http://schemas.microsoft.com/office/powerpoint/2010/main" val="362722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86F2EA-93A3-452D-A9DC-7A1D84595697}"/>
              </a:ext>
            </a:extLst>
          </p:cNvPr>
          <p:cNvSpPr>
            <a:spLocks noGrp="1"/>
          </p:cNvSpPr>
          <p:nvPr>
            <p:ph type="sldNum" sz="quarter" idx="12"/>
          </p:nvPr>
        </p:nvSpPr>
        <p:spPr/>
        <p:txBody>
          <a:bodyPr/>
          <a:lstStyle/>
          <a:p>
            <a:fld id="{FE7A4BB3-E848-5A44-82DF-322201952CD8}" type="slidenum">
              <a:rPr lang="en-US" smtClean="0"/>
              <a:pPr/>
              <a:t>5</a:t>
            </a:fld>
            <a:endParaRPr lang="en-US" dirty="0"/>
          </a:p>
        </p:txBody>
      </p:sp>
      <p:sp>
        <p:nvSpPr>
          <p:cNvPr id="3" name="Title 2">
            <a:extLst>
              <a:ext uri="{FF2B5EF4-FFF2-40B4-BE49-F238E27FC236}">
                <a16:creationId xmlns:a16="http://schemas.microsoft.com/office/drawing/2014/main" id="{D22D2F8F-1EB7-47FF-B1C6-77271BEE6622}"/>
              </a:ext>
            </a:extLst>
          </p:cNvPr>
          <p:cNvSpPr>
            <a:spLocks noGrp="1"/>
          </p:cNvSpPr>
          <p:nvPr>
            <p:ph type="title"/>
          </p:nvPr>
        </p:nvSpPr>
        <p:spPr/>
        <p:txBody>
          <a:bodyPr/>
          <a:lstStyle/>
          <a:p>
            <a:r>
              <a:rPr lang="en-US" dirty="0"/>
              <a:t>Priority research directions</a:t>
            </a:r>
          </a:p>
        </p:txBody>
      </p:sp>
      <p:graphicFrame>
        <p:nvGraphicFramePr>
          <p:cNvPr id="5" name="Content Placeholder 4">
            <a:extLst>
              <a:ext uri="{FF2B5EF4-FFF2-40B4-BE49-F238E27FC236}">
                <a16:creationId xmlns:a16="http://schemas.microsoft.com/office/drawing/2014/main" id="{53BB1F63-D3C0-4C1A-95CF-FCCAD5EEDCE7}"/>
              </a:ext>
            </a:extLst>
          </p:cNvPr>
          <p:cNvGraphicFramePr>
            <a:graphicFrameLocks noGrp="1"/>
          </p:cNvGraphicFramePr>
          <p:nvPr>
            <p:ph sz="quarter" idx="20"/>
            <p:extLst>
              <p:ext uri="{D42A27DB-BD31-4B8C-83A1-F6EECF244321}">
                <p14:modId xmlns:p14="http://schemas.microsoft.com/office/powerpoint/2010/main" val="105197962"/>
              </p:ext>
            </p:extLst>
          </p:nvPr>
        </p:nvGraphicFramePr>
        <p:xfrm>
          <a:off x="1371600" y="1754306"/>
          <a:ext cx="12801600" cy="3986784"/>
        </p:xfrm>
        <a:graphic>
          <a:graphicData uri="http://schemas.openxmlformats.org/drawingml/2006/table">
            <a:tbl>
              <a:tblPr firstRow="1" bandRow="1">
                <a:tableStyleId>{5C22544A-7EE6-4342-B048-85BDC9FD1C3A}</a:tableStyleId>
              </a:tblPr>
              <a:tblGrid>
                <a:gridCol w="5698503">
                  <a:extLst>
                    <a:ext uri="{9D8B030D-6E8A-4147-A177-3AD203B41FA5}">
                      <a16:colId xmlns:a16="http://schemas.microsoft.com/office/drawing/2014/main" val="1035412925"/>
                    </a:ext>
                  </a:extLst>
                </a:gridCol>
                <a:gridCol w="7103097">
                  <a:extLst>
                    <a:ext uri="{9D8B030D-6E8A-4147-A177-3AD203B41FA5}">
                      <a16:colId xmlns:a16="http://schemas.microsoft.com/office/drawing/2014/main" val="4460105"/>
                    </a:ext>
                  </a:extLst>
                </a:gridCol>
              </a:tblGrid>
              <a:tr h="370840">
                <a:tc>
                  <a:txBody>
                    <a:bodyPr/>
                    <a:lstStyle/>
                    <a:p>
                      <a:pPr algn="ctr"/>
                      <a:r>
                        <a:rPr lang="en-US" dirty="0"/>
                        <a:t>Foundational themes</a:t>
                      </a:r>
                    </a:p>
                  </a:txBody>
                  <a:tcPr>
                    <a:solidFill>
                      <a:srgbClr val="7030A0"/>
                    </a:solidFill>
                  </a:tcPr>
                </a:tc>
                <a:tc>
                  <a:txBody>
                    <a:bodyPr/>
                    <a:lstStyle/>
                    <a:p>
                      <a:pPr algn="ctr"/>
                      <a:r>
                        <a:rPr lang="en-US" dirty="0"/>
                        <a:t>Capabilities research</a:t>
                      </a:r>
                    </a:p>
                  </a:txBody>
                  <a:tcPr>
                    <a:solidFill>
                      <a:srgbClr val="0070C0"/>
                    </a:solidFill>
                  </a:tcPr>
                </a:tc>
                <a:extLst>
                  <a:ext uri="{0D108BD9-81ED-4DB2-BD59-A6C34878D82A}">
                    <a16:rowId xmlns:a16="http://schemas.microsoft.com/office/drawing/2014/main" val="3801202404"/>
                  </a:ext>
                </a:extLst>
              </a:tr>
              <a:tr h="370840">
                <a:tc>
                  <a:txBody>
                    <a:bodyPr/>
                    <a:lstStyle/>
                    <a:p>
                      <a:pPr algn="ctr"/>
                      <a:r>
                        <a:rPr lang="en-US" b="1" dirty="0">
                          <a:solidFill>
                            <a:schemeClr val="accent2"/>
                          </a:solidFill>
                        </a:rPr>
                        <a:t>Domain-aware </a:t>
                      </a:r>
                      <a:r>
                        <a:rPr lang="en-US" b="1" dirty="0" err="1">
                          <a:solidFill>
                            <a:schemeClr val="accent2"/>
                          </a:solidFill>
                        </a:rPr>
                        <a:t>SciML</a:t>
                      </a:r>
                      <a:endParaRPr lang="en-US" b="1" dirty="0">
                        <a:solidFill>
                          <a:schemeClr val="accent2"/>
                        </a:solidFill>
                      </a:endParaRPr>
                    </a:p>
                    <a:p>
                      <a:pPr algn="ctr"/>
                      <a:endParaRPr lang="en-US" b="1" dirty="0">
                        <a:solidFill>
                          <a:schemeClr val="accent2"/>
                        </a:solidFill>
                      </a:endParaRPr>
                    </a:p>
                    <a:p>
                      <a:pPr algn="ctr"/>
                      <a:r>
                        <a:rPr lang="en-US" dirty="0">
                          <a:solidFill>
                            <a:schemeClr val="accent2"/>
                          </a:solidFill>
                        </a:rPr>
                        <a:t>Leveraging scientific domain knowledge</a:t>
                      </a:r>
                    </a:p>
                  </a:txBody>
                  <a:tcPr>
                    <a:solidFill>
                      <a:srgbClr val="E7E7FF"/>
                    </a:solidFill>
                  </a:tcPr>
                </a:tc>
                <a:tc>
                  <a:txBody>
                    <a:bodyPr/>
                    <a:lstStyle/>
                    <a:p>
                      <a:pPr algn="ctr"/>
                      <a:r>
                        <a:rPr lang="en-US" b="1" dirty="0">
                          <a:solidFill>
                            <a:schemeClr val="accent2"/>
                          </a:solidFill>
                        </a:rPr>
                        <a:t>Data-intensive </a:t>
                      </a:r>
                      <a:r>
                        <a:rPr lang="en-US" b="1" dirty="0" err="1">
                          <a:solidFill>
                            <a:schemeClr val="accent2"/>
                          </a:solidFill>
                        </a:rPr>
                        <a:t>SciML</a:t>
                      </a:r>
                      <a:endParaRPr lang="en-US" b="1" dirty="0">
                        <a:solidFill>
                          <a:schemeClr val="accent2"/>
                        </a:solidFill>
                      </a:endParaRPr>
                    </a:p>
                    <a:p>
                      <a:pPr algn="ctr"/>
                      <a:endParaRPr lang="en-US" b="1" dirty="0">
                        <a:solidFill>
                          <a:schemeClr val="accent2"/>
                        </a:solidFill>
                      </a:endParaRPr>
                    </a:p>
                    <a:p>
                      <a:pPr algn="ctr"/>
                      <a:r>
                        <a:rPr lang="en-US" dirty="0">
                          <a:solidFill>
                            <a:schemeClr val="accent2"/>
                          </a:solidFill>
                        </a:rPr>
                        <a:t>Automated scientific inference &amp; data analysis</a:t>
                      </a:r>
                    </a:p>
                  </a:txBody>
                  <a:tcPr>
                    <a:solidFill>
                      <a:srgbClr val="D5E4FF"/>
                    </a:solidFill>
                  </a:tcPr>
                </a:tc>
                <a:extLst>
                  <a:ext uri="{0D108BD9-81ED-4DB2-BD59-A6C34878D82A}">
                    <a16:rowId xmlns:a16="http://schemas.microsoft.com/office/drawing/2014/main" val="3257918645"/>
                  </a:ext>
                </a:extLst>
              </a:tr>
              <a:tr h="370840">
                <a:tc>
                  <a:txBody>
                    <a:bodyPr/>
                    <a:lstStyle/>
                    <a:p>
                      <a:pPr algn="ctr"/>
                      <a:r>
                        <a:rPr lang="en-US" b="1" dirty="0">
                          <a:solidFill>
                            <a:schemeClr val="accent2"/>
                          </a:solidFill>
                        </a:rPr>
                        <a:t>Interpretable </a:t>
                      </a:r>
                      <a:r>
                        <a:rPr lang="en-US" b="1" dirty="0" err="1">
                          <a:solidFill>
                            <a:schemeClr val="accent2"/>
                          </a:solidFill>
                        </a:rPr>
                        <a:t>SciML</a:t>
                      </a:r>
                      <a:endParaRPr lang="en-US" b="1" dirty="0">
                        <a:solidFill>
                          <a:schemeClr val="accent2"/>
                        </a:solidFill>
                      </a:endParaRPr>
                    </a:p>
                    <a:p>
                      <a:pPr algn="ctr"/>
                      <a:endParaRPr lang="en-US" b="1" dirty="0">
                        <a:solidFill>
                          <a:schemeClr val="accent2"/>
                        </a:solidFill>
                      </a:endParaRPr>
                    </a:p>
                    <a:p>
                      <a:pPr algn="ctr"/>
                      <a:r>
                        <a:rPr lang="en-US" dirty="0">
                          <a:solidFill>
                            <a:schemeClr val="accent2"/>
                          </a:solidFill>
                        </a:rPr>
                        <a:t>Explainable &amp; understandable results</a:t>
                      </a:r>
                    </a:p>
                  </a:txBody>
                  <a:tcPr>
                    <a:solidFill>
                      <a:srgbClr val="E7E7FF"/>
                    </a:solidFill>
                  </a:tcPr>
                </a:tc>
                <a:tc>
                  <a:txBody>
                    <a:bodyPr/>
                    <a:lstStyle/>
                    <a:p>
                      <a:pPr algn="ctr"/>
                      <a:r>
                        <a:rPr lang="en-US" b="1" dirty="0">
                          <a:solidFill>
                            <a:schemeClr val="accent2"/>
                          </a:solidFill>
                        </a:rPr>
                        <a:t>Machine</a:t>
                      </a:r>
                      <a:r>
                        <a:rPr lang="en-US" b="1" baseline="0" dirty="0">
                          <a:solidFill>
                            <a:schemeClr val="accent2"/>
                          </a:solidFill>
                        </a:rPr>
                        <a:t> learning</a:t>
                      </a:r>
                      <a:r>
                        <a:rPr lang="en-US" b="1" dirty="0">
                          <a:solidFill>
                            <a:schemeClr val="accent2"/>
                          </a:solidFill>
                        </a:rPr>
                        <a:t>-enhanced modeling &amp; simulation</a:t>
                      </a:r>
                    </a:p>
                    <a:p>
                      <a:pPr algn="ctr"/>
                      <a:endParaRPr lang="en-US" b="1" dirty="0">
                        <a:solidFill>
                          <a:schemeClr val="accent2"/>
                        </a:solidFill>
                      </a:endParaRPr>
                    </a:p>
                    <a:p>
                      <a:pPr algn="ctr"/>
                      <a:r>
                        <a:rPr lang="en-US" dirty="0">
                          <a:solidFill>
                            <a:schemeClr val="accent2"/>
                          </a:solidFill>
                        </a:rPr>
                        <a:t>Models &amp; algorithms</a:t>
                      </a:r>
                      <a:r>
                        <a:rPr lang="en-US" baseline="0" dirty="0">
                          <a:solidFill>
                            <a:schemeClr val="accent2"/>
                          </a:solidFill>
                        </a:rPr>
                        <a:t> enhanced with ML</a:t>
                      </a:r>
                      <a:r>
                        <a:rPr lang="en-US" dirty="0">
                          <a:solidFill>
                            <a:schemeClr val="accent2"/>
                          </a:solidFill>
                        </a:rPr>
                        <a:t> for predictive</a:t>
                      </a:r>
                      <a:r>
                        <a:rPr lang="en-US" baseline="0" dirty="0">
                          <a:solidFill>
                            <a:schemeClr val="accent2"/>
                          </a:solidFill>
                        </a:rPr>
                        <a:t> </a:t>
                      </a:r>
                      <a:r>
                        <a:rPr lang="en-US" dirty="0">
                          <a:solidFill>
                            <a:schemeClr val="accent2"/>
                          </a:solidFill>
                        </a:rPr>
                        <a:t>scientific computing</a:t>
                      </a:r>
                    </a:p>
                  </a:txBody>
                  <a:tcPr>
                    <a:solidFill>
                      <a:srgbClr val="D5E4FF"/>
                    </a:solidFill>
                  </a:tcPr>
                </a:tc>
                <a:extLst>
                  <a:ext uri="{0D108BD9-81ED-4DB2-BD59-A6C34878D82A}">
                    <a16:rowId xmlns:a16="http://schemas.microsoft.com/office/drawing/2014/main" val="282222462"/>
                  </a:ext>
                </a:extLst>
              </a:tr>
              <a:tr h="370840">
                <a:tc>
                  <a:txBody>
                    <a:bodyPr/>
                    <a:lstStyle/>
                    <a:p>
                      <a:pPr algn="ctr"/>
                      <a:r>
                        <a:rPr lang="en-US" b="1" dirty="0">
                          <a:solidFill>
                            <a:schemeClr val="accent2"/>
                          </a:solidFill>
                        </a:rPr>
                        <a:t>Robust </a:t>
                      </a:r>
                      <a:r>
                        <a:rPr lang="en-US" b="1" dirty="0" err="1">
                          <a:solidFill>
                            <a:schemeClr val="accent2"/>
                          </a:solidFill>
                        </a:rPr>
                        <a:t>SciML</a:t>
                      </a:r>
                      <a:endParaRPr lang="en-US" b="1" dirty="0">
                        <a:solidFill>
                          <a:schemeClr val="accent2"/>
                        </a:solidFill>
                      </a:endParaRPr>
                    </a:p>
                    <a:p>
                      <a:pPr algn="ctr"/>
                      <a:endParaRPr lang="en-US" b="1" dirty="0">
                        <a:solidFill>
                          <a:schemeClr val="accent2"/>
                        </a:solidFill>
                      </a:endParaRPr>
                    </a:p>
                    <a:p>
                      <a:pPr algn="ctr"/>
                      <a:r>
                        <a:rPr lang="en-US" dirty="0">
                          <a:solidFill>
                            <a:schemeClr val="accent2"/>
                          </a:solidFill>
                        </a:rPr>
                        <a:t>Stable, well-posed, &amp; efficient formulations</a:t>
                      </a:r>
                    </a:p>
                  </a:txBody>
                  <a:tcPr>
                    <a:solidFill>
                      <a:srgbClr val="E7E7FF"/>
                    </a:solidFill>
                  </a:tcPr>
                </a:tc>
                <a:tc>
                  <a:txBody>
                    <a:bodyPr/>
                    <a:lstStyle/>
                    <a:p>
                      <a:pPr algn="ctr"/>
                      <a:r>
                        <a:rPr lang="en-US" b="1" dirty="0">
                          <a:solidFill>
                            <a:schemeClr val="accent2"/>
                          </a:solidFill>
                        </a:rPr>
                        <a:t>Intelligent automation &amp; decision support</a:t>
                      </a:r>
                    </a:p>
                    <a:p>
                      <a:pPr algn="ctr"/>
                      <a:endParaRPr lang="en-US" b="1" dirty="0">
                        <a:solidFill>
                          <a:schemeClr val="accent2"/>
                        </a:solidFill>
                      </a:endParaRPr>
                    </a:p>
                    <a:p>
                      <a:pPr algn="ctr"/>
                      <a:r>
                        <a:rPr lang="en-US" dirty="0">
                          <a:solidFill>
                            <a:schemeClr val="accent2"/>
                          </a:solidFill>
                        </a:rPr>
                        <a:t>Optimization, resilience, and control of complex systems</a:t>
                      </a:r>
                    </a:p>
                  </a:txBody>
                  <a:tcPr>
                    <a:solidFill>
                      <a:srgbClr val="D5E4FF"/>
                    </a:solidFill>
                  </a:tcPr>
                </a:tc>
                <a:extLst>
                  <a:ext uri="{0D108BD9-81ED-4DB2-BD59-A6C34878D82A}">
                    <a16:rowId xmlns:a16="http://schemas.microsoft.com/office/drawing/2014/main" val="16949883"/>
                  </a:ext>
                </a:extLst>
              </a:tr>
            </a:tbl>
          </a:graphicData>
        </a:graphic>
      </p:graphicFrame>
      <p:pic>
        <p:nvPicPr>
          <p:cNvPr id="6" name="Shape 229">
            <a:extLst>
              <a:ext uri="{FF2B5EF4-FFF2-40B4-BE49-F238E27FC236}">
                <a16:creationId xmlns:a16="http://schemas.microsoft.com/office/drawing/2014/main" id="{D773697E-8B59-42FF-846F-4111CC212AB5}"/>
              </a:ext>
            </a:extLst>
          </p:cNvPr>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3422284" y="6353675"/>
            <a:ext cx="1193625" cy="1406300"/>
          </a:xfrm>
          <a:prstGeom prst="rect">
            <a:avLst/>
          </a:prstGeom>
          <a:noFill/>
          <a:ln w="9525" cap="flat" cmpd="sng">
            <a:solidFill>
              <a:srgbClr val="000000"/>
            </a:solidFill>
            <a:prstDash val="solid"/>
            <a:round/>
            <a:headEnd type="none" w="sm" len="sm"/>
            <a:tailEnd type="none" w="sm" len="sm"/>
          </a:ln>
        </p:spPr>
      </p:pic>
      <p:pic>
        <p:nvPicPr>
          <p:cNvPr id="7" name="Shape 230">
            <a:extLst>
              <a:ext uri="{FF2B5EF4-FFF2-40B4-BE49-F238E27FC236}">
                <a16:creationId xmlns:a16="http://schemas.microsoft.com/office/drawing/2014/main" id="{025E28F5-64DE-4EB4-8671-1547C924B317}"/>
              </a:ext>
            </a:extLst>
          </p:cNvPr>
          <p:cNvPicPr preferRelativeResize="0"/>
          <p:nvPr/>
        </p:nvPicPr>
        <p:blipFill>
          <a:blip r:embed="rId3" cstate="hqprint">
            <a:alphaModFix/>
            <a:extLst>
              <a:ext uri="{28A0092B-C50C-407E-A947-70E740481C1C}">
                <a14:useLocalDpi xmlns:a14="http://schemas.microsoft.com/office/drawing/2010/main"/>
              </a:ext>
            </a:extLst>
          </a:blip>
          <a:stretch>
            <a:fillRect/>
          </a:stretch>
        </p:blipFill>
        <p:spPr>
          <a:xfrm>
            <a:off x="4615909" y="6353675"/>
            <a:ext cx="1193627" cy="1406300"/>
          </a:xfrm>
          <a:prstGeom prst="rect">
            <a:avLst/>
          </a:prstGeom>
          <a:noFill/>
          <a:ln w="9525" cap="flat" cmpd="sng">
            <a:solidFill>
              <a:srgbClr val="000000"/>
            </a:solidFill>
            <a:prstDash val="solid"/>
            <a:round/>
            <a:headEnd type="none" w="sm" len="sm"/>
            <a:tailEnd type="none" w="sm" len="sm"/>
          </a:ln>
        </p:spPr>
      </p:pic>
      <p:pic>
        <p:nvPicPr>
          <p:cNvPr id="8" name="Shape 231">
            <a:extLst>
              <a:ext uri="{FF2B5EF4-FFF2-40B4-BE49-F238E27FC236}">
                <a16:creationId xmlns:a16="http://schemas.microsoft.com/office/drawing/2014/main" id="{21B4B908-0307-4D0B-9B6F-45A9570D8BF9}"/>
              </a:ext>
            </a:extLst>
          </p:cNvPr>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5809534" y="6353675"/>
            <a:ext cx="1588277" cy="1406300"/>
          </a:xfrm>
          <a:prstGeom prst="rect">
            <a:avLst/>
          </a:prstGeom>
          <a:noFill/>
          <a:ln w="9525" cap="flat" cmpd="sng">
            <a:solidFill>
              <a:srgbClr val="000000"/>
            </a:solidFill>
            <a:prstDash val="solid"/>
            <a:round/>
            <a:headEnd type="none" w="sm" len="sm"/>
            <a:tailEnd type="none" w="sm" len="sm"/>
          </a:ln>
        </p:spPr>
      </p:pic>
      <p:pic>
        <p:nvPicPr>
          <p:cNvPr id="9" name="Shape 232">
            <a:extLst>
              <a:ext uri="{FF2B5EF4-FFF2-40B4-BE49-F238E27FC236}">
                <a16:creationId xmlns:a16="http://schemas.microsoft.com/office/drawing/2014/main" id="{C05E6C20-05BC-47C2-9C48-408ECF57F85B}"/>
              </a:ext>
            </a:extLst>
          </p:cNvPr>
          <p:cNvPicPr preferRelativeResize="0"/>
          <p:nvPr/>
        </p:nvPicPr>
        <p:blipFill>
          <a:blip r:embed="rId5" cstate="hqprint">
            <a:alphaModFix/>
            <a:extLst>
              <a:ext uri="{28A0092B-C50C-407E-A947-70E740481C1C}">
                <a14:useLocalDpi xmlns:a14="http://schemas.microsoft.com/office/drawing/2010/main"/>
              </a:ext>
            </a:extLst>
          </a:blip>
          <a:stretch>
            <a:fillRect/>
          </a:stretch>
        </p:blipFill>
        <p:spPr>
          <a:xfrm>
            <a:off x="7397809" y="6341244"/>
            <a:ext cx="1193624" cy="1431169"/>
          </a:xfrm>
          <a:prstGeom prst="rect">
            <a:avLst/>
          </a:prstGeom>
          <a:noFill/>
          <a:ln w="9525" cap="flat" cmpd="sng">
            <a:solidFill>
              <a:srgbClr val="000000"/>
            </a:solidFill>
            <a:prstDash val="solid"/>
            <a:round/>
            <a:headEnd type="none" w="sm" len="sm"/>
            <a:tailEnd type="none" w="sm" len="sm"/>
          </a:ln>
        </p:spPr>
      </p:pic>
      <p:pic>
        <p:nvPicPr>
          <p:cNvPr id="10" name="Shape 233">
            <a:extLst>
              <a:ext uri="{FF2B5EF4-FFF2-40B4-BE49-F238E27FC236}">
                <a16:creationId xmlns:a16="http://schemas.microsoft.com/office/drawing/2014/main" id="{4EE38A2D-6C89-4FBE-9962-6941FD26C462}"/>
              </a:ext>
            </a:extLst>
          </p:cNvPr>
          <p:cNvPicPr preferRelativeResize="0"/>
          <p:nvPr/>
        </p:nvPicPr>
        <p:blipFill>
          <a:blip r:embed="rId6">
            <a:alphaModFix/>
          </a:blip>
          <a:stretch>
            <a:fillRect/>
          </a:stretch>
        </p:blipFill>
        <p:spPr>
          <a:xfrm>
            <a:off x="8591434" y="6341249"/>
            <a:ext cx="1406300" cy="1406300"/>
          </a:xfrm>
          <a:prstGeom prst="rect">
            <a:avLst/>
          </a:prstGeom>
          <a:noFill/>
          <a:ln w="9525" cap="flat" cmpd="sng">
            <a:solidFill>
              <a:srgbClr val="000000"/>
            </a:solidFill>
            <a:prstDash val="solid"/>
            <a:round/>
            <a:headEnd type="none" w="sm" len="sm"/>
            <a:tailEnd type="none" w="sm" len="sm"/>
          </a:ln>
        </p:spPr>
      </p:pic>
      <p:pic>
        <p:nvPicPr>
          <p:cNvPr id="11" name="Shape 234">
            <a:extLst>
              <a:ext uri="{FF2B5EF4-FFF2-40B4-BE49-F238E27FC236}">
                <a16:creationId xmlns:a16="http://schemas.microsoft.com/office/drawing/2014/main" id="{5137CF0E-9588-44C8-83C7-74D71FC9E07F}"/>
              </a:ext>
            </a:extLst>
          </p:cNvPr>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9997734" y="6341250"/>
            <a:ext cx="1824974" cy="1431150"/>
          </a:xfrm>
          <a:prstGeom prst="rect">
            <a:avLst/>
          </a:prstGeom>
          <a:noFill/>
          <a:ln w="9525" cap="flat" cmpd="sng">
            <a:solidFill>
              <a:srgbClr val="000000"/>
            </a:solidFill>
            <a:prstDash val="solid"/>
            <a:round/>
            <a:headEnd type="none" w="sm" len="sm"/>
            <a:tailEnd type="none" w="sm" len="sm"/>
          </a:ln>
        </p:spPr>
      </p:pic>
    </p:spTree>
    <p:extLst>
      <p:ext uri="{BB962C8B-B14F-4D97-AF65-F5344CB8AC3E}">
        <p14:creationId xmlns:p14="http://schemas.microsoft.com/office/powerpoint/2010/main" val="328071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793AC-9D60-4AE9-8E89-A4A1C339442F}"/>
              </a:ext>
            </a:extLst>
          </p:cNvPr>
          <p:cNvSpPr>
            <a:spLocks noGrp="1"/>
          </p:cNvSpPr>
          <p:nvPr>
            <p:ph type="sldNum" sz="quarter" idx="12"/>
          </p:nvPr>
        </p:nvSpPr>
        <p:spPr/>
        <p:txBody>
          <a:bodyPr/>
          <a:lstStyle/>
          <a:p>
            <a:fld id="{FE7A4BB3-E848-5A44-82DF-322201952CD8}" type="slidenum">
              <a:rPr lang="en-US" smtClean="0"/>
              <a:pPr/>
              <a:t>6</a:t>
            </a:fld>
            <a:endParaRPr lang="en-US" dirty="0"/>
          </a:p>
        </p:txBody>
      </p:sp>
      <p:sp>
        <p:nvSpPr>
          <p:cNvPr id="3" name="Title 2">
            <a:extLst>
              <a:ext uri="{FF2B5EF4-FFF2-40B4-BE49-F238E27FC236}">
                <a16:creationId xmlns:a16="http://schemas.microsoft.com/office/drawing/2014/main" id="{5DD685A7-C318-4194-9444-2778A9138890}"/>
              </a:ext>
            </a:extLst>
          </p:cNvPr>
          <p:cNvSpPr>
            <a:spLocks noGrp="1"/>
          </p:cNvSpPr>
          <p:nvPr>
            <p:ph type="title"/>
          </p:nvPr>
        </p:nvSpPr>
        <p:spPr/>
        <p:txBody>
          <a:bodyPr/>
          <a:lstStyle/>
          <a:p>
            <a:r>
              <a:rPr lang="en-US" dirty="0"/>
              <a:t>Domain-aware scientific machine learning for leveraging scientific domain knowledge</a:t>
            </a:r>
          </a:p>
        </p:txBody>
      </p:sp>
      <p:sp>
        <p:nvSpPr>
          <p:cNvPr id="4" name="Content Placeholder 3">
            <a:extLst>
              <a:ext uri="{FF2B5EF4-FFF2-40B4-BE49-F238E27FC236}">
                <a16:creationId xmlns:a16="http://schemas.microsoft.com/office/drawing/2014/main" id="{9BA64287-C98E-4C6C-9CCC-6D8F22E7684B}"/>
              </a:ext>
            </a:extLst>
          </p:cNvPr>
          <p:cNvSpPr>
            <a:spLocks noGrp="1"/>
          </p:cNvSpPr>
          <p:nvPr>
            <p:ph sz="quarter" idx="20"/>
          </p:nvPr>
        </p:nvSpPr>
        <p:spPr>
          <a:xfrm>
            <a:off x="1371600" y="1645921"/>
            <a:ext cx="7429338" cy="5897880"/>
          </a:xfrm>
        </p:spPr>
        <p:txBody>
          <a:bodyPr/>
          <a:lstStyle/>
          <a:p>
            <a:pPr marL="0" indent="0">
              <a:buNone/>
            </a:pPr>
            <a:r>
              <a:rPr lang="en-US" b="1" dirty="0"/>
              <a:t>How can domain knowledge be effectively incorporated into scientific machine learning methods?</a:t>
            </a:r>
          </a:p>
          <a:p>
            <a:r>
              <a:rPr lang="en-US" dirty="0"/>
              <a:t>Incorporating domain knowledge may dramatically reduce data requirements, accelerate training and prediction, and improve the accuracy and defensibility of scientific machine learning models.</a:t>
            </a:r>
          </a:p>
          <a:p>
            <a:r>
              <a:rPr lang="en-US" dirty="0"/>
              <a:t>Progress will require new mathematical methods that can account for physical principles, symmetries, uncertainties, and constraints. </a:t>
            </a:r>
          </a:p>
        </p:txBody>
      </p:sp>
      <p:pic>
        <p:nvPicPr>
          <p:cNvPr id="5" name="Shape 244">
            <a:extLst>
              <a:ext uri="{FF2B5EF4-FFF2-40B4-BE49-F238E27FC236}">
                <a16:creationId xmlns:a16="http://schemas.microsoft.com/office/drawing/2014/main" id="{BABA8C07-FFF3-484A-963D-3E00EC73FD40}"/>
              </a:ext>
            </a:extLst>
          </p:cNvPr>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9733789" y="1909646"/>
            <a:ext cx="3167249" cy="3731500"/>
          </a:xfrm>
          <a:prstGeom prst="rect">
            <a:avLst/>
          </a:prstGeom>
          <a:noFill/>
          <a:ln>
            <a:noFill/>
          </a:ln>
        </p:spPr>
      </p:pic>
      <p:sp>
        <p:nvSpPr>
          <p:cNvPr id="6" name="Shape 245">
            <a:extLst>
              <a:ext uri="{FF2B5EF4-FFF2-40B4-BE49-F238E27FC236}">
                <a16:creationId xmlns:a16="http://schemas.microsoft.com/office/drawing/2014/main" id="{4658D295-461E-439D-A8BB-4B9C91FE144D}"/>
              </a:ext>
            </a:extLst>
          </p:cNvPr>
          <p:cNvSpPr txBox="1"/>
          <p:nvPr/>
        </p:nvSpPr>
        <p:spPr>
          <a:xfrm>
            <a:off x="9267364" y="5550921"/>
            <a:ext cx="4100100" cy="170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t>This example illustrates the capabilities obtained by incorporating domain knowledge into a deep neural network. Given scattered and noisy data components of an incompressible fluid flow in the wake of a cylinder, we can employ a physics-informed neural network that is constrained by the Navier-Stokes equation in order to identify unknown parameters, reconstruct a velocity field that is guaranteed to be incompressible and satisfy any boundary conditions, as well as recover the entire pressure field. Figure from: Raissi et al.</a:t>
            </a:r>
            <a:endParaRPr sz="1100"/>
          </a:p>
        </p:txBody>
      </p:sp>
    </p:spTree>
    <p:extLst>
      <p:ext uri="{BB962C8B-B14F-4D97-AF65-F5344CB8AC3E}">
        <p14:creationId xmlns:p14="http://schemas.microsoft.com/office/powerpoint/2010/main" val="2549203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3E51AA-6229-4C74-873A-47A0AEEBDA0E}"/>
              </a:ext>
            </a:extLst>
          </p:cNvPr>
          <p:cNvSpPr>
            <a:spLocks noGrp="1"/>
          </p:cNvSpPr>
          <p:nvPr>
            <p:ph type="sldNum" sz="quarter" idx="12"/>
          </p:nvPr>
        </p:nvSpPr>
        <p:spPr/>
        <p:txBody>
          <a:bodyPr/>
          <a:lstStyle/>
          <a:p>
            <a:fld id="{FE7A4BB3-E848-5A44-82DF-322201952CD8}" type="slidenum">
              <a:rPr lang="en-US" smtClean="0"/>
              <a:pPr/>
              <a:t>7</a:t>
            </a:fld>
            <a:endParaRPr lang="en-US" dirty="0"/>
          </a:p>
        </p:txBody>
      </p:sp>
      <p:sp>
        <p:nvSpPr>
          <p:cNvPr id="3" name="Title 2">
            <a:extLst>
              <a:ext uri="{FF2B5EF4-FFF2-40B4-BE49-F238E27FC236}">
                <a16:creationId xmlns:a16="http://schemas.microsoft.com/office/drawing/2014/main" id="{147A3536-04BB-461E-A08C-BBEBFD022EA2}"/>
              </a:ext>
            </a:extLst>
          </p:cNvPr>
          <p:cNvSpPr>
            <a:spLocks noGrp="1"/>
          </p:cNvSpPr>
          <p:nvPr>
            <p:ph type="title"/>
          </p:nvPr>
        </p:nvSpPr>
        <p:spPr/>
        <p:txBody>
          <a:bodyPr/>
          <a:lstStyle/>
          <a:p>
            <a:r>
              <a:rPr lang="en-US" dirty="0"/>
              <a:t>Interpretable scientific machine learning for explainable and understandable results </a:t>
            </a:r>
          </a:p>
        </p:txBody>
      </p:sp>
      <p:sp>
        <p:nvSpPr>
          <p:cNvPr id="4" name="Content Placeholder 3">
            <a:extLst>
              <a:ext uri="{FF2B5EF4-FFF2-40B4-BE49-F238E27FC236}">
                <a16:creationId xmlns:a16="http://schemas.microsoft.com/office/drawing/2014/main" id="{DCE6E3B8-20E9-431F-83F8-27BAD5DF7528}"/>
              </a:ext>
            </a:extLst>
          </p:cNvPr>
          <p:cNvSpPr>
            <a:spLocks noGrp="1"/>
          </p:cNvSpPr>
          <p:nvPr>
            <p:ph sz="quarter" idx="20"/>
          </p:nvPr>
        </p:nvSpPr>
        <p:spPr>
          <a:xfrm>
            <a:off x="1371600" y="1645921"/>
            <a:ext cx="7099069" cy="5897880"/>
          </a:xfrm>
        </p:spPr>
        <p:txBody>
          <a:bodyPr/>
          <a:lstStyle/>
          <a:p>
            <a:pPr marL="0" indent="0">
              <a:buNone/>
            </a:pPr>
            <a:r>
              <a:rPr lang="en-US" b="1" dirty="0"/>
              <a:t>What is the right balance between the use of increasingly complex machine learning models versus the need for users to understand the results and derive new insights?</a:t>
            </a:r>
          </a:p>
          <a:p>
            <a:r>
              <a:rPr lang="en-US" dirty="0"/>
              <a:t>Increased integration of domain knowledge into scientific machine learning methods may improve the interpretability of these methods.</a:t>
            </a:r>
          </a:p>
          <a:p>
            <a:r>
              <a:rPr lang="en-US" dirty="0"/>
              <a:t>Advances will require developing new exploration and visualization approaches to interpret and debug complex models using domain knowledge. </a:t>
            </a:r>
          </a:p>
        </p:txBody>
      </p:sp>
      <p:pic>
        <p:nvPicPr>
          <p:cNvPr id="5" name="Shape 255">
            <a:extLst>
              <a:ext uri="{FF2B5EF4-FFF2-40B4-BE49-F238E27FC236}">
                <a16:creationId xmlns:a16="http://schemas.microsoft.com/office/drawing/2014/main" id="{880F2C3C-3A77-40B2-8CE9-46072C5FDFF2}"/>
              </a:ext>
            </a:extLst>
          </p:cNvPr>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9067850" y="1894073"/>
            <a:ext cx="4310651" cy="3251664"/>
          </a:xfrm>
          <a:prstGeom prst="rect">
            <a:avLst/>
          </a:prstGeom>
          <a:noFill/>
          <a:ln>
            <a:noFill/>
          </a:ln>
        </p:spPr>
      </p:pic>
      <p:sp>
        <p:nvSpPr>
          <p:cNvPr id="6" name="Shape 256">
            <a:extLst>
              <a:ext uri="{FF2B5EF4-FFF2-40B4-BE49-F238E27FC236}">
                <a16:creationId xmlns:a16="http://schemas.microsoft.com/office/drawing/2014/main" id="{46049FDF-7803-4F8F-A84E-90A889C0DAE2}"/>
              </a:ext>
            </a:extLst>
          </p:cNvPr>
          <p:cNvSpPr txBox="1"/>
          <p:nvPr/>
        </p:nvSpPr>
        <p:spPr>
          <a:xfrm>
            <a:off x="9067825" y="5145730"/>
            <a:ext cx="4310700" cy="1539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a:t>High-level data pipeline overview for dimensionality reduction of 3D protein structures (A) and interpretation of saliency maps from trained CNN model (B). Saliency maps generated from CNN models can then be clustered to identify areas along the 3D structure that are regions that highly influence the output of the CNN model. From these salient regions, specific residues can be identified that fall in close proximity to the salient regions. </a:t>
            </a:r>
            <a:br>
              <a:rPr lang="en-US" sz="1100"/>
            </a:br>
            <a:r>
              <a:rPr lang="en-US" sz="1100"/>
              <a:t>Image credit: Rafael Zamora-Resendiz and Silvia Crivelli, LBNL.</a:t>
            </a:r>
            <a:endParaRPr sz="1100"/>
          </a:p>
        </p:txBody>
      </p:sp>
    </p:spTree>
    <p:extLst>
      <p:ext uri="{BB962C8B-B14F-4D97-AF65-F5344CB8AC3E}">
        <p14:creationId xmlns:p14="http://schemas.microsoft.com/office/powerpoint/2010/main" val="2785163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9CD605-BD00-407C-981D-617C6E3AD5C2}"/>
              </a:ext>
            </a:extLst>
          </p:cNvPr>
          <p:cNvSpPr>
            <a:spLocks noGrp="1"/>
          </p:cNvSpPr>
          <p:nvPr>
            <p:ph type="sldNum" sz="quarter" idx="12"/>
          </p:nvPr>
        </p:nvSpPr>
        <p:spPr/>
        <p:txBody>
          <a:bodyPr/>
          <a:lstStyle/>
          <a:p>
            <a:fld id="{FE7A4BB3-E848-5A44-82DF-322201952CD8}" type="slidenum">
              <a:rPr lang="en-US" smtClean="0"/>
              <a:pPr/>
              <a:t>8</a:t>
            </a:fld>
            <a:endParaRPr lang="en-US" dirty="0"/>
          </a:p>
        </p:txBody>
      </p:sp>
      <p:sp>
        <p:nvSpPr>
          <p:cNvPr id="3" name="Title 2">
            <a:extLst>
              <a:ext uri="{FF2B5EF4-FFF2-40B4-BE49-F238E27FC236}">
                <a16:creationId xmlns:a16="http://schemas.microsoft.com/office/drawing/2014/main" id="{E8C6119C-56F5-4225-A504-678A4DB491CE}"/>
              </a:ext>
            </a:extLst>
          </p:cNvPr>
          <p:cNvSpPr>
            <a:spLocks noGrp="1"/>
          </p:cNvSpPr>
          <p:nvPr>
            <p:ph type="title"/>
          </p:nvPr>
        </p:nvSpPr>
        <p:spPr/>
        <p:txBody>
          <a:bodyPr/>
          <a:lstStyle/>
          <a:p>
            <a:r>
              <a:rPr lang="en-US" dirty="0"/>
              <a:t>Robust scientific machine learning for stable, well-posed, and efficient methods</a:t>
            </a:r>
          </a:p>
        </p:txBody>
      </p:sp>
      <p:sp>
        <p:nvSpPr>
          <p:cNvPr id="4" name="Content Placeholder 3">
            <a:extLst>
              <a:ext uri="{FF2B5EF4-FFF2-40B4-BE49-F238E27FC236}">
                <a16:creationId xmlns:a16="http://schemas.microsoft.com/office/drawing/2014/main" id="{9D17486D-ADED-4895-891A-0C2A812ECC87}"/>
              </a:ext>
            </a:extLst>
          </p:cNvPr>
          <p:cNvSpPr>
            <a:spLocks noGrp="1"/>
          </p:cNvSpPr>
          <p:nvPr>
            <p:ph sz="quarter" idx="20"/>
          </p:nvPr>
        </p:nvSpPr>
        <p:spPr>
          <a:xfrm>
            <a:off x="1371600" y="1645921"/>
            <a:ext cx="7830589" cy="5897880"/>
          </a:xfrm>
        </p:spPr>
        <p:txBody>
          <a:bodyPr/>
          <a:lstStyle/>
          <a:p>
            <a:pPr marL="0" indent="0">
              <a:buNone/>
            </a:pPr>
            <a:r>
              <a:rPr lang="en-US" b="1" dirty="0"/>
              <a:t>How can efficient scientific machine learning methods be developed and implemented to ensure the results are not unduly sensitive to perturbations in training data and model selection?</a:t>
            </a:r>
          </a:p>
          <a:p>
            <a:r>
              <a:rPr lang="en-US" dirty="0"/>
              <a:t>Scientific machine learning models are subject to uncertainty in their general form, internal structure, and associated parameters.</a:t>
            </a:r>
          </a:p>
          <a:p>
            <a:r>
              <a:rPr lang="en-US" dirty="0"/>
              <a:t>To be considered reliable, new approaches must reach the same level of rigor expected of mainstream scientific computing algorithms.</a:t>
            </a:r>
          </a:p>
          <a:p>
            <a:r>
              <a:rPr lang="en-US" dirty="0"/>
              <a:t>Research will focus on scientific machine learning methods and implementations that are stable, well-posed, and efficient. </a:t>
            </a:r>
          </a:p>
        </p:txBody>
      </p:sp>
      <p:pic>
        <p:nvPicPr>
          <p:cNvPr id="5" name="Shape 266">
            <a:extLst>
              <a:ext uri="{FF2B5EF4-FFF2-40B4-BE49-F238E27FC236}">
                <a16:creationId xmlns:a16="http://schemas.microsoft.com/office/drawing/2014/main" id="{BFEB7285-8A6A-4113-ADC0-28649EB8E119}"/>
              </a:ext>
            </a:extLst>
          </p:cNvPr>
          <p:cNvPicPr preferRelativeResize="0"/>
          <p:nvPr/>
        </p:nvPicPr>
        <p:blipFill>
          <a:blip r:embed="rId2" cstate="hqprint">
            <a:alphaModFix/>
            <a:extLst>
              <a:ext uri="{28A0092B-C50C-407E-A947-70E740481C1C}">
                <a14:useLocalDpi xmlns:a14="http://schemas.microsoft.com/office/drawing/2010/main"/>
              </a:ext>
            </a:extLst>
          </a:blip>
          <a:stretch>
            <a:fillRect/>
          </a:stretch>
        </p:blipFill>
        <p:spPr>
          <a:xfrm>
            <a:off x="9928754" y="1752874"/>
            <a:ext cx="3057249" cy="2882825"/>
          </a:xfrm>
          <a:prstGeom prst="rect">
            <a:avLst/>
          </a:prstGeom>
          <a:noFill/>
          <a:ln>
            <a:noFill/>
          </a:ln>
        </p:spPr>
      </p:pic>
      <p:sp>
        <p:nvSpPr>
          <p:cNvPr id="6" name="Shape 267">
            <a:extLst>
              <a:ext uri="{FF2B5EF4-FFF2-40B4-BE49-F238E27FC236}">
                <a16:creationId xmlns:a16="http://schemas.microsoft.com/office/drawing/2014/main" id="{E632C546-EB94-41CA-B4D8-A602AA7E41A3}"/>
              </a:ext>
            </a:extLst>
          </p:cNvPr>
          <p:cNvSpPr txBox="1"/>
          <p:nvPr/>
        </p:nvSpPr>
        <p:spPr>
          <a:xfrm>
            <a:off x="9683404" y="4682150"/>
            <a:ext cx="3670500" cy="2433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a:t>In the context of Reynolds averaged incompressible turbulence modeling, a neural network has been used in an eddy viscosity turbulence closure model. From physical arguments, the model needs to satisfy rotational invariance, ensuring that the physics of the </a:t>
            </a:r>
            <a:endParaRPr sz="1100"/>
          </a:p>
          <a:p>
            <a:pPr marL="0" lvl="0" indent="0" rtl="0">
              <a:spcBef>
                <a:spcPts val="0"/>
              </a:spcBef>
              <a:spcAft>
                <a:spcPts val="0"/>
              </a:spcAft>
              <a:buNone/>
            </a:pPr>
            <a:r>
              <a:rPr lang="en-US" sz="1100"/>
              <a:t>flow is independent of the orientation of the coordinate frame of the observer. A special network architecture, a tensor basis neural network (TBNN), embeds rotational invariance by construction. Without this guarantee, the NN model evaluated on identical flows with the axes defined in different directions could yield different predictions. </a:t>
            </a:r>
            <a:br>
              <a:rPr lang="en-US" sz="1100"/>
            </a:br>
            <a:r>
              <a:rPr lang="en-US" sz="1100"/>
              <a:t>Image credit: SNL.</a:t>
            </a:r>
            <a:endParaRPr sz="1100"/>
          </a:p>
        </p:txBody>
      </p:sp>
    </p:spTree>
    <p:extLst>
      <p:ext uri="{BB962C8B-B14F-4D97-AF65-F5344CB8AC3E}">
        <p14:creationId xmlns:p14="http://schemas.microsoft.com/office/powerpoint/2010/main" val="425682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F27828-7FEA-4756-A1DB-81F8806B82D5}"/>
              </a:ext>
            </a:extLst>
          </p:cNvPr>
          <p:cNvSpPr>
            <a:spLocks noGrp="1"/>
          </p:cNvSpPr>
          <p:nvPr>
            <p:ph type="sldNum" sz="quarter" idx="12"/>
          </p:nvPr>
        </p:nvSpPr>
        <p:spPr/>
        <p:txBody>
          <a:bodyPr/>
          <a:lstStyle/>
          <a:p>
            <a:fld id="{FE7A4BB3-E848-5A44-82DF-322201952CD8}" type="slidenum">
              <a:rPr lang="en-US" smtClean="0"/>
              <a:pPr/>
              <a:t>9</a:t>
            </a:fld>
            <a:endParaRPr lang="en-US" dirty="0"/>
          </a:p>
        </p:txBody>
      </p:sp>
      <p:sp>
        <p:nvSpPr>
          <p:cNvPr id="3" name="Title 2">
            <a:extLst>
              <a:ext uri="{FF2B5EF4-FFF2-40B4-BE49-F238E27FC236}">
                <a16:creationId xmlns:a16="http://schemas.microsoft.com/office/drawing/2014/main" id="{8990AED5-CC14-4C78-B1A9-3685CA2931AC}"/>
              </a:ext>
            </a:extLst>
          </p:cNvPr>
          <p:cNvSpPr>
            <a:spLocks noGrp="1"/>
          </p:cNvSpPr>
          <p:nvPr>
            <p:ph type="title"/>
          </p:nvPr>
        </p:nvSpPr>
        <p:spPr/>
        <p:txBody>
          <a:bodyPr/>
          <a:lstStyle/>
          <a:p>
            <a:r>
              <a:rPr lang="en-US" dirty="0"/>
              <a:t>Data-intensive scientific machine learning for automated scientific inference and data analysis</a:t>
            </a:r>
          </a:p>
        </p:txBody>
      </p:sp>
      <p:sp>
        <p:nvSpPr>
          <p:cNvPr id="4" name="Content Placeholder 3">
            <a:extLst>
              <a:ext uri="{FF2B5EF4-FFF2-40B4-BE49-F238E27FC236}">
                <a16:creationId xmlns:a16="http://schemas.microsoft.com/office/drawing/2014/main" id="{1B2C82E8-9C55-4A2B-881B-8527AA8C8958}"/>
              </a:ext>
            </a:extLst>
          </p:cNvPr>
          <p:cNvSpPr>
            <a:spLocks noGrp="1"/>
          </p:cNvSpPr>
          <p:nvPr>
            <p:ph sz="quarter" idx="20"/>
          </p:nvPr>
        </p:nvSpPr>
        <p:spPr>
          <a:xfrm>
            <a:off x="1371599" y="1645921"/>
            <a:ext cx="7481455" cy="5897880"/>
          </a:xfrm>
        </p:spPr>
        <p:txBody>
          <a:bodyPr/>
          <a:lstStyle/>
          <a:p>
            <a:pPr marL="0" indent="0">
              <a:buNone/>
            </a:pPr>
            <a:r>
              <a:rPr lang="en-US" b="1" dirty="0"/>
              <a:t>What novel approaches can be developed for reliably finding signals, patterns, or structure within high-dimensional, noisy, or uncertain input data?</a:t>
            </a:r>
          </a:p>
          <a:p>
            <a:r>
              <a:rPr lang="en-US" dirty="0"/>
              <a:t>Scientific machine learning has the potential to reveal valuable information hidden in massive amounts of scientific data from experiments, observations, simulations, and other sources. </a:t>
            </a:r>
          </a:p>
        </p:txBody>
      </p:sp>
      <p:pic>
        <p:nvPicPr>
          <p:cNvPr id="5" name="Shape 277">
            <a:extLst>
              <a:ext uri="{FF2B5EF4-FFF2-40B4-BE49-F238E27FC236}">
                <a16:creationId xmlns:a16="http://schemas.microsoft.com/office/drawing/2014/main" id="{4DC85225-A64A-4776-9769-E1E17EA9AE8D}"/>
              </a:ext>
            </a:extLst>
          </p:cNvPr>
          <p:cNvPicPr preferRelativeResize="0"/>
          <p:nvPr/>
        </p:nvPicPr>
        <p:blipFill>
          <a:blip r:embed="rId2">
            <a:alphaModFix/>
          </a:blip>
          <a:stretch>
            <a:fillRect/>
          </a:stretch>
        </p:blipFill>
        <p:spPr>
          <a:xfrm>
            <a:off x="9884165" y="1881996"/>
            <a:ext cx="3057250" cy="3665675"/>
          </a:xfrm>
          <a:prstGeom prst="rect">
            <a:avLst/>
          </a:prstGeom>
          <a:noFill/>
          <a:ln>
            <a:noFill/>
          </a:ln>
        </p:spPr>
      </p:pic>
      <p:sp>
        <p:nvSpPr>
          <p:cNvPr id="6" name="Shape 278">
            <a:extLst>
              <a:ext uri="{FF2B5EF4-FFF2-40B4-BE49-F238E27FC236}">
                <a16:creationId xmlns:a16="http://schemas.microsoft.com/office/drawing/2014/main" id="{663E1180-275B-41FE-A5CA-C635D1880633}"/>
              </a:ext>
            </a:extLst>
          </p:cNvPr>
          <p:cNvSpPr txBox="1"/>
          <p:nvPr/>
        </p:nvSpPr>
        <p:spPr>
          <a:xfrm>
            <a:off x="9394265" y="5547671"/>
            <a:ext cx="3972600" cy="1737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a:t>ML techniques reveal Fs-peptide folding events from long time-scale molecular dynamics simulations. A low dimensional embedding of the simulation events reveal transitions from fully unfolded states (blue) to fully folded states (red). A two dimensional embedding using t-test stochastic neighborhood embedding shows the presence of near native states (labeled state 1) versus partially unfolded (2-7) and fully unfolded states (8-9) in the picture. </a:t>
            </a:r>
            <a:br>
              <a:rPr lang="en-US" sz="1100"/>
            </a:br>
            <a:r>
              <a:rPr lang="en-US" sz="1100"/>
              <a:t>Image Credit: Arvind Ramanathan, ORNL.</a:t>
            </a:r>
            <a:endParaRPr sz="1100"/>
          </a:p>
        </p:txBody>
      </p:sp>
    </p:spTree>
    <p:extLst>
      <p:ext uri="{BB962C8B-B14F-4D97-AF65-F5344CB8AC3E}">
        <p14:creationId xmlns:p14="http://schemas.microsoft.com/office/powerpoint/2010/main" val="2846886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NL_Plain.potx" id="{0782FAF7-70BE-4A7B-A9AB-04CE0CD8A8DE}" vid="{2CD97732-1318-4B64-80C1-95496D5ABA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PNNL_Black</Template>
  <TotalTime>794</TotalTime>
  <Words>1634</Words>
  <Application>Microsoft Office PowerPoint</Application>
  <PresentationFormat>Custom</PresentationFormat>
  <Paragraphs>137</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PNNL_Option_4</vt:lpstr>
      <vt:lpstr>Overview of the ASCR Scientific Machine Learning Basic Research Needs Workshop</vt:lpstr>
      <vt:lpstr>Scientific Machine Learning workshop overview</vt:lpstr>
      <vt:lpstr>Goal:  Define research challenges and directions for scientific machine learning</vt:lpstr>
      <vt:lpstr>BRN process and outcomes</vt:lpstr>
      <vt:lpstr>Priority research directions</vt:lpstr>
      <vt:lpstr>Domain-aware scientific machine learning for leveraging scientific domain knowledge</vt:lpstr>
      <vt:lpstr>Interpretable scientific machine learning for explainable and understandable results </vt:lpstr>
      <vt:lpstr>Robust scientific machine learning for stable, well-posed, and efficient methods</vt:lpstr>
      <vt:lpstr>Data-intensive scientific machine learning for automated scientific inference and data analysis</vt:lpstr>
      <vt:lpstr>Machine learning-enhanced modeling and simulation for predictive scientific computing</vt:lpstr>
      <vt:lpstr>Intelligent automation and decision-support for the management and control of complex systems </vt:lpstr>
      <vt:lpstr>Summary and outlook</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Machine Learning BRN Overview</dc:title>
  <dc:creator>Baker, Nathan</dc:creator>
  <cp:lastModifiedBy>Baker, Nathan</cp:lastModifiedBy>
  <cp:revision>8</cp:revision>
  <dcterms:created xsi:type="dcterms:W3CDTF">2019-01-23T18:13:06Z</dcterms:created>
  <dcterms:modified xsi:type="dcterms:W3CDTF">2019-04-02T01:49:24Z</dcterms:modified>
</cp:coreProperties>
</file>