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  <p:sldMasterId id="2147483699" r:id="rId3"/>
  </p:sldMasterIdLst>
  <p:notesMasterIdLst>
    <p:notesMasterId r:id="rId10"/>
  </p:notesMasterIdLst>
  <p:handoutMasterIdLst>
    <p:handoutMasterId r:id="rId11"/>
  </p:handoutMasterIdLst>
  <p:sldIdLst>
    <p:sldId id="298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99"/>
    <a:srgbClr val="CC3399"/>
    <a:srgbClr val="D6009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84" autoAdjust="0"/>
  </p:normalViewPr>
  <p:slideViewPr>
    <p:cSldViewPr>
      <p:cViewPr varScale="1">
        <p:scale>
          <a:sx n="83" d="100"/>
          <a:sy n="83" d="100"/>
        </p:scale>
        <p:origin x="-5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BA5E45-A79F-4839-AA28-F338A96AA5CF}" type="datetimeFigureOut">
              <a:rPr lang="en-US"/>
              <a:pPr>
                <a:defRPr/>
              </a:pPr>
              <a:t>8/30/2015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FA372A1-C298-4F89-9823-1085412008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37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37CD828-C0B5-4BA0-8C39-161CFF30C8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15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FC940E9-64D8-4AFC-B4CD-7B9CF9596E7D}" type="slidenum">
              <a:rPr lang="en-US">
                <a:solidFill>
                  <a:srgbClr val="000000"/>
                </a:solidFill>
                <a:latin typeface="Myriad Web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Myriad Web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Myriad Web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uilding 1 S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2"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" descr="HHS and NIH logos"/>
          <p:cNvGrpSpPr>
            <a:grpSpLocks/>
          </p:cNvGrpSpPr>
          <p:nvPr/>
        </p:nvGrpSpPr>
        <p:grpSpPr bwMode="auto">
          <a:xfrm>
            <a:off x="214313" y="5522913"/>
            <a:ext cx="495300" cy="1098550"/>
            <a:chOff x="134" y="3479"/>
            <a:chExt cx="313" cy="692"/>
          </a:xfrm>
        </p:grpSpPr>
        <p:pic>
          <p:nvPicPr>
            <p:cNvPr id="6" name="Picture 6" descr="NIH Logo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3865"/>
              <a:ext cx="3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 descr="DHHS Logo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" y="3479"/>
              <a:ext cx="31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5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916863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5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315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084648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15167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5000" y="369888"/>
            <a:ext cx="1949450" cy="611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6650" y="369888"/>
            <a:ext cx="5695950" cy="6119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5487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369888"/>
            <a:ext cx="77978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3" y="1462088"/>
            <a:ext cx="7678737" cy="2436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3" y="4051300"/>
            <a:ext cx="7678737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31347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uilding 1 S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2"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" descr="HHS and NIH logos"/>
          <p:cNvGrpSpPr>
            <a:grpSpLocks/>
          </p:cNvGrpSpPr>
          <p:nvPr/>
        </p:nvGrpSpPr>
        <p:grpSpPr bwMode="auto">
          <a:xfrm>
            <a:off x="214313" y="5522913"/>
            <a:ext cx="495300" cy="1098550"/>
            <a:chOff x="134" y="3479"/>
            <a:chExt cx="313" cy="692"/>
          </a:xfrm>
        </p:grpSpPr>
        <p:pic>
          <p:nvPicPr>
            <p:cNvPr id="6" name="Picture 6" descr="NIH Logo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3865"/>
              <a:ext cx="3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 descr="DHHS Logo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" y="3479"/>
              <a:ext cx="31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5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916863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5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315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0263623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018" y="603808"/>
            <a:ext cx="7797800" cy="6524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56297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3497322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3" y="1462088"/>
            <a:ext cx="3762375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6188" y="1462088"/>
            <a:ext cx="3763962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23645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91618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58589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840698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018" y="603808"/>
            <a:ext cx="7797800" cy="6524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66402"/>
      </p:ext>
    </p:extLst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0739259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578708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37664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5000" y="369888"/>
            <a:ext cx="1949450" cy="611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6650" y="369888"/>
            <a:ext cx="5695950" cy="6119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3180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369888"/>
            <a:ext cx="77978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3" y="1462088"/>
            <a:ext cx="7678737" cy="2436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3" y="4051300"/>
            <a:ext cx="7678737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70115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57540"/>
      </p:ext>
    </p:extLst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42766"/>
      </p:ext>
    </p:extLst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845993"/>
      </p:ext>
    </p:extLst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3" y="1462088"/>
            <a:ext cx="3762375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6188" y="1462088"/>
            <a:ext cx="3763962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47620"/>
      </p:ext>
    </p:extLst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2795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2802841"/>
      </p:ext>
    </p:extLst>
  </p:cSld>
  <p:clrMapOvr>
    <a:masterClrMapping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18834"/>
      </p:ext>
    </p:extLst>
  </p:cSld>
  <p:clrMapOvr>
    <a:masterClrMapping/>
  </p:clrMapOvr>
  <p:transition advClick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97079"/>
      </p:ext>
    </p:extLst>
  </p:cSld>
  <p:clrMapOvr>
    <a:masterClrMapping/>
  </p:clrMapOvr>
  <p:transition advClick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0689043"/>
      </p:ext>
    </p:extLst>
  </p:cSld>
  <p:clrMapOvr>
    <a:masterClrMapping/>
  </p:clrMapOvr>
  <p:transition advClick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218628"/>
      </p:ext>
    </p:extLst>
  </p:cSld>
  <p:clrMapOvr>
    <a:masterClrMapping/>
  </p:clrMapOvr>
  <p:transition advClick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02812"/>
      </p:ext>
    </p:extLst>
  </p:cSld>
  <p:clrMapOvr>
    <a:masterClrMapping/>
  </p:clrMapOvr>
  <p:transition advClick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5000" y="657225"/>
            <a:ext cx="194945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6650" y="657225"/>
            <a:ext cx="5695950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87050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3" y="1462088"/>
            <a:ext cx="3762375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6188" y="1462088"/>
            <a:ext cx="3763962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52030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3102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6936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03503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88516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946926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2F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Building 1 Slic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2"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41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36650" y="657225"/>
            <a:ext cx="77978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41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1413" y="1462088"/>
            <a:ext cx="7678737" cy="502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TextBox 9"/>
          <p:cNvSpPr txBox="1">
            <a:spLocks noChangeArrowheads="1"/>
          </p:cNvSpPr>
          <p:nvPr/>
        </p:nvSpPr>
        <p:spPr bwMode="auto">
          <a:xfrm>
            <a:off x="1319213" y="404813"/>
            <a:ext cx="7581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dirty="0" smtClean="0">
              <a:solidFill>
                <a:srgbClr val="000000"/>
              </a:solidFill>
              <a:latin typeface="Myriad Web"/>
            </a:endParaRPr>
          </a:p>
        </p:txBody>
      </p:sp>
      <p:grpSp>
        <p:nvGrpSpPr>
          <p:cNvPr id="1030" name="Group 5" descr="HHS and NIH logos"/>
          <p:cNvGrpSpPr>
            <a:grpSpLocks/>
          </p:cNvGrpSpPr>
          <p:nvPr/>
        </p:nvGrpSpPr>
        <p:grpSpPr bwMode="auto">
          <a:xfrm>
            <a:off x="214313" y="5522913"/>
            <a:ext cx="495300" cy="1098550"/>
            <a:chOff x="134" y="3479"/>
            <a:chExt cx="313" cy="692"/>
          </a:xfrm>
        </p:grpSpPr>
        <p:pic>
          <p:nvPicPr>
            <p:cNvPr id="1031" name="Picture 6" descr="NIH Logo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3865"/>
              <a:ext cx="3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7" descr="DHHS Logo"/>
            <p:cNvPicPr>
              <a:picLocks noChangeAspect="1" noChangeArrowheads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" y="3479"/>
              <a:ext cx="31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rgbClr val="FFD700"/>
        </a:buClr>
        <a:buFont typeface="Wingdings" pitchFamily="2" charset="2"/>
        <a:buChar char="§"/>
        <a:defRPr sz="32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rgbClr val="FFD700"/>
        </a:buClr>
        <a:buFont typeface="Myriad Web"/>
        <a:buChar char="–"/>
        <a:defRPr sz="28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•"/>
        <a:defRPr sz="16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–"/>
        <a:defRPr sz="14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2F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uilding 1 Slic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2"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41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36650" y="657225"/>
            <a:ext cx="77978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41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1413" y="1462088"/>
            <a:ext cx="7678737" cy="502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319213" y="404813"/>
            <a:ext cx="7581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dirty="0" smtClean="0">
              <a:solidFill>
                <a:srgbClr val="000000"/>
              </a:solidFill>
              <a:latin typeface="Myriad Web"/>
            </a:endParaRPr>
          </a:p>
        </p:txBody>
      </p:sp>
      <p:grpSp>
        <p:nvGrpSpPr>
          <p:cNvPr id="2054" name="Group 5" descr="HHS and NIH logos"/>
          <p:cNvGrpSpPr>
            <a:grpSpLocks/>
          </p:cNvGrpSpPr>
          <p:nvPr/>
        </p:nvGrpSpPr>
        <p:grpSpPr bwMode="auto">
          <a:xfrm>
            <a:off x="214313" y="5522913"/>
            <a:ext cx="495300" cy="1098550"/>
            <a:chOff x="134" y="3479"/>
            <a:chExt cx="313" cy="692"/>
          </a:xfrm>
        </p:grpSpPr>
        <p:pic>
          <p:nvPicPr>
            <p:cNvPr id="2055" name="Picture 6" descr="NIH Logo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3865"/>
              <a:ext cx="3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DHHS Logo"/>
            <p:cNvPicPr>
              <a:picLocks noChangeAspect="1" noChangeArrowheads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" y="3479"/>
              <a:ext cx="31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Myriad Web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rgbClr val="FFD700"/>
        </a:buClr>
        <a:buFont typeface="Wingdings" pitchFamily="2" charset="2"/>
        <a:buChar char="§"/>
        <a:defRPr sz="32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rgbClr val="FFD700"/>
        </a:buClr>
        <a:buFont typeface="Myriad Web"/>
        <a:buChar char="–"/>
        <a:defRPr sz="28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•"/>
        <a:defRPr sz="16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–"/>
        <a:defRPr sz="14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FD7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2F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Building 1 Slic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2"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36650" y="657225"/>
            <a:ext cx="77978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1413" y="1462088"/>
            <a:ext cx="7678737" cy="502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3077" name="Group 5" descr="HHS and NIH logos"/>
          <p:cNvGrpSpPr>
            <a:grpSpLocks/>
          </p:cNvGrpSpPr>
          <p:nvPr/>
        </p:nvGrpSpPr>
        <p:grpSpPr bwMode="auto">
          <a:xfrm>
            <a:off x="214313" y="5522913"/>
            <a:ext cx="495300" cy="1098550"/>
            <a:chOff x="134" y="3479"/>
            <a:chExt cx="313" cy="692"/>
          </a:xfrm>
        </p:grpSpPr>
        <p:pic>
          <p:nvPicPr>
            <p:cNvPr id="3078" name="Picture 6" descr="NIH Logo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3865"/>
              <a:ext cx="3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7" descr="DHHS Logo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" y="3479"/>
              <a:ext cx="31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Myriad Web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rgbClr val="FFD700"/>
        </a:buClr>
        <a:buFont typeface="Wingdings" pitchFamily="2" charset="2"/>
        <a:buChar char="§"/>
        <a:defRPr sz="3200">
          <a:solidFill>
            <a:srgbClr val="F1F70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rgbClr val="FFD700"/>
        </a:buClr>
        <a:buFont typeface="Myriad Web"/>
        <a:buChar char="–"/>
        <a:defRPr sz="2800">
          <a:solidFill>
            <a:srgbClr val="F1F70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•"/>
        <a:defRPr sz="1600">
          <a:solidFill>
            <a:srgbClr val="F1F70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–"/>
        <a:defRPr sz="1400">
          <a:solidFill>
            <a:srgbClr val="F1F70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D700"/>
        </a:buClr>
        <a:buChar char="»"/>
        <a:defRPr sz="1200">
          <a:solidFill>
            <a:srgbClr val="F1F70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IH_Bui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1" b="7806"/>
          <a:stretch>
            <a:fillRect/>
          </a:stretch>
        </p:blipFill>
        <p:spPr bwMode="auto">
          <a:xfrm>
            <a:off x="0" y="1804988"/>
            <a:ext cx="9144000" cy="505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39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060848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>
                <a:solidFill>
                  <a:srgbClr val="FFFF00"/>
                </a:solidFill>
              </a:rPr>
              <a:t>NIH </a:t>
            </a:r>
            <a:r>
              <a:rPr lang="en-US" i="1" dirty="0" smtClean="0">
                <a:solidFill>
                  <a:srgbClr val="FFFF00"/>
                </a:solidFill>
              </a:rPr>
              <a:t>Funding Opportunity Announcements</a:t>
            </a:r>
            <a:r>
              <a:rPr lang="en-US" sz="3200" i="1" dirty="0" smtClean="0">
                <a:solidFill>
                  <a:srgbClr val="FFFF00"/>
                </a:solidFill>
              </a:rPr>
              <a:t/>
            </a:r>
            <a:br>
              <a:rPr lang="en-US" sz="3200" i="1" dirty="0" smtClean="0">
                <a:solidFill>
                  <a:srgbClr val="FFFF00"/>
                </a:solidFill>
              </a:rPr>
            </a:br>
            <a:r>
              <a:rPr lang="en-US" sz="2800" i="1" dirty="0" smtClean="0"/>
              <a:t>Review and Funding Policies</a:t>
            </a:r>
            <a:endParaRPr lang="en-US" sz="2400" i="1" dirty="0" smtClean="0"/>
          </a:p>
        </p:txBody>
      </p:sp>
      <p:pic>
        <p:nvPicPr>
          <p:cNvPr id="6148" name="Picture 5" descr="NIH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218238"/>
            <a:ext cx="48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DHHS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6199188"/>
            <a:ext cx="4968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332656"/>
            <a:ext cx="7797800" cy="136815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Requests for Applications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RFA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312" y="1772816"/>
            <a:ext cx="8172400" cy="417646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Usuall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y a single receipt date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RFAs issued by a single (or few) IC</a:t>
            </a:r>
          </a:p>
          <a:p>
            <a:pPr lvl="1"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IC = Institute or Center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Review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by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lead IC review staff or CSR </a:t>
            </a:r>
          </a:p>
          <a:p>
            <a:pPr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Set aside for funding (at least by lead IC)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771043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188640"/>
            <a:ext cx="7797800" cy="7200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Example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15" y="908720"/>
            <a:ext cx="7919217" cy="1682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7942047" cy="879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072" y="3573016"/>
            <a:ext cx="7645102" cy="211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93" y="5733256"/>
            <a:ext cx="7788060" cy="81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88459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332656"/>
            <a:ext cx="7797800" cy="136815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Requests for Applications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RFA (cont.)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1" y="1700808"/>
            <a:ext cx="8172400" cy="446449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RFAs issued by multiple ICs</a:t>
            </a:r>
          </a:p>
          <a:p>
            <a:pPr lvl="1"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E.g. BRAIN Initiatives, NIH Common Fund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Review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by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lead IC or CSR </a:t>
            </a:r>
          </a:p>
          <a:p>
            <a:pPr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Funding:</a:t>
            </a:r>
          </a:p>
          <a:p>
            <a:pPr lvl="1"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Set aside in most cases (BRAIN, Common Fund and other NIH-wide program)</a:t>
            </a:r>
          </a:p>
          <a:p>
            <a:pPr lvl="1"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No set aside in some cases</a:t>
            </a:r>
          </a:p>
          <a:p>
            <a:pPr lvl="2">
              <a:spcBef>
                <a:spcPct val="0"/>
              </a:spcBef>
              <a:buClr>
                <a:srgbClr val="FFFF00"/>
              </a:buClr>
              <a:buFontTx/>
              <a:buChar char="-"/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E.g. first MSM RFA – ICs agree to pay relevant applications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838831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188640"/>
            <a:ext cx="7797800" cy="7200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Program Announcements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1" y="836712"/>
            <a:ext cx="8172400" cy="583264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Multiple receipt dates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PA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Review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usually by appropriate CSR standing committee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No set aside of funds</a:t>
            </a:r>
          </a:p>
          <a:p>
            <a:pPr>
              <a:spcAft>
                <a:spcPts val="600"/>
              </a:spcAft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PAR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Special review considerations/criteria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May be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reviewed together by one committee (e.g. MSM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May use non-standard receipt dates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No set aside of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funds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53228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650" y="332656"/>
            <a:ext cx="7797800" cy="7200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Program Announcements (cont.)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8172400" cy="266429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PAS (uncommon)</a:t>
            </a:r>
          </a:p>
          <a:p>
            <a:pPr lvl="1"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Review by appropriate CSR standing committee or by special committee</a:t>
            </a:r>
          </a:p>
          <a:p>
            <a:pPr lvl="1">
              <a:spcAft>
                <a:spcPts val="600"/>
              </a:spcAft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Set aside of funds (sometimes only for first receipt date, or first year)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67" y="4437112"/>
            <a:ext cx="7850121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62299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2_Approps_slides_RICHARD_03300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Approps_slides_RICHARD_033006">
      <a:majorFont>
        <a:latin typeface="Myriad Web"/>
        <a:ea typeface=""/>
        <a:cs typeface=""/>
      </a:majorFont>
      <a:minorFont>
        <a:latin typeface="Myriad We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 Web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 Web" pitchFamily="34" charset="0"/>
          </a:defRPr>
        </a:defPPr>
      </a:lstStyle>
    </a:lnDef>
  </a:objectDefaults>
  <a:extraClrSchemeLst>
    <a:extraClrScheme>
      <a:clrScheme name="2_Approps_slides_RICHARD_033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Approps_slides_RICHARD_03300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Approps_slides_RICHARD_033006">
      <a:majorFont>
        <a:latin typeface="Myriad Web"/>
        <a:ea typeface=""/>
        <a:cs typeface=""/>
      </a:majorFont>
      <a:minorFont>
        <a:latin typeface="Myriad We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 Web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 Web" pitchFamily="34" charset="0"/>
          </a:defRPr>
        </a:defPPr>
      </a:lstStyle>
    </a:lnDef>
  </a:objectDefaults>
  <a:extraClrSchemeLst>
    <a:extraClrScheme>
      <a:clrScheme name="2_Approps_slides_RICHARD_033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pprops_slides_RICHARD_033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pprops_slides_RICHARD_033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pprops_slides_RICHARD_033006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Approps_slides_RICHARD_033006">
      <a:majorFont>
        <a:latin typeface="Myriad Web"/>
        <a:ea typeface=""/>
        <a:cs typeface=""/>
      </a:majorFont>
      <a:minorFont>
        <a:latin typeface="Myriad We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pprops_slides_RICHARD_033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Approps_slides_RICHARD_033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Approps_slides_RICHARD_033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Approps_slides_RICHARD_033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Approps_slides_RICHARD_033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Approps_slides_RICHARD_033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Approps_slides_RICHARD_033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Approps_slides_RICHARD_033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Approps_slides_RICHARD_033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Approps_slides_RICHARD_033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Approps_slides_RICHARD_033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Approps_slides_RICHARD_033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184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2_Approps_slides_RICHARD_033006</vt:lpstr>
      <vt:lpstr>3_Approps_slides_RICHARD_033006</vt:lpstr>
      <vt:lpstr>7_Approps_slides_RICHARD_033006</vt:lpstr>
      <vt:lpstr>NIH Funding Opportunity Announcements Review and Funding Policies</vt:lpstr>
      <vt:lpstr>Requests for Applications RFA</vt:lpstr>
      <vt:lpstr>Example</vt:lpstr>
      <vt:lpstr>Requests for Applications RFA (cont.)</vt:lpstr>
      <vt:lpstr>Program Announcements</vt:lpstr>
      <vt:lpstr>Program Announcements (cont.)</vt:lpstr>
    </vt:vector>
  </TitlesOfParts>
  <Company>NIH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Grant Mechanism is Right for You?</dc:title>
  <dc:creator>Administrator</dc:creator>
  <cp:lastModifiedBy>svolman</cp:lastModifiedBy>
  <cp:revision>123</cp:revision>
  <dcterms:created xsi:type="dcterms:W3CDTF">2005-07-13T01:59:17Z</dcterms:created>
  <dcterms:modified xsi:type="dcterms:W3CDTF">2015-08-30T22:17:23Z</dcterms:modified>
</cp:coreProperties>
</file>