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313" r:id="rId3"/>
    <p:sldId id="32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CCCCFF"/>
    <a:srgbClr val="CC3300"/>
    <a:srgbClr val="FF0066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600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3601B-3D58-4329-847D-DD041423E025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740B2-F181-4FF9-A7C0-0741234CF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55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740B2-F181-4FF9-A7C0-0741234CF9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75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simtk.org/home/cpm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999720"/>
            <a:ext cx="9144000" cy="220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80"/>
          </a:solidFill>
          <a:ln>
            <a:noFill/>
            <a:prstDash val="solid"/>
          </a:ln>
        </p:spPr>
        <p:txBody>
          <a:bodyPr vert="horz" wrap="none" lIns="89640" tIns="44640" rIns="89640" bIns="4464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solidFill>
                <a:schemeClr val="bg1"/>
              </a:solidFill>
              <a:latin typeface="Century Gothic" panose="020B0502020202020204" pitchFamily="34" charset="0"/>
              <a:ea typeface="DejaVu Sans" pitchFamily="2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9720"/>
            <a:ext cx="8534400" cy="2200680"/>
          </a:xfrm>
        </p:spPr>
        <p:txBody>
          <a:bodyPr/>
          <a:lstStyle>
            <a:lvl1pPr algn="l">
              <a:defRPr b="1" cap="small" baseline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8305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lum/>
            <a:alphaModFix/>
          </a:blip>
          <a:srcRect l="9669" t="17146" r="11763" b="14498"/>
          <a:stretch/>
        </p:blipFill>
        <p:spPr>
          <a:xfrm>
            <a:off x="152400" y="164999"/>
            <a:ext cx="1363910" cy="7494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1568042" y="125634"/>
            <a:ext cx="3711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Committee on Credible Practice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of </a:t>
            </a:r>
          </a:p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Modeling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&amp; Simulation in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Healthcare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68042" y="652439"/>
            <a:ext cx="2356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1" u="sng" strike="noStrike" kern="120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DejaVu Sans" pitchFamily="2"/>
                <a:cs typeface="DejaVu Sans" pitchFamily="2"/>
              </a:rPr>
              <a:t>https://simtk.org/home/cpms</a:t>
            </a:r>
            <a:endParaRPr lang="en-US" sz="1400" b="0" i="1" u="sng" strike="noStrike" kern="1200" dirty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DejaVu Sans" pitchFamily="2"/>
              <a:cs typeface="DejaVu Sans" pitchFamily="2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81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0"/>
            <a:ext cx="9144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C0C0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small" baseline="0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Straight Connector 7"/>
          <p:cNvSpPr/>
          <p:nvPr userDrawn="1"/>
        </p:nvSpPr>
        <p:spPr>
          <a:xfrm>
            <a:off x="2880" y="685800"/>
            <a:ext cx="914112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56" y="76200"/>
            <a:ext cx="8988044" cy="533400"/>
          </a:xfrm>
        </p:spPr>
        <p:txBody>
          <a:bodyPr>
            <a:noAutofit/>
          </a:bodyPr>
          <a:lstStyle>
            <a:lvl1pPr algn="l">
              <a:defRPr sz="3200" cap="sm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0"/>
            <a:ext cx="1143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Update to the IMAG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E147-5BD1-4085-8955-F9248228F1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lum/>
            <a:alphaModFix/>
          </a:blip>
          <a:srcRect l="9669" t="17146" r="11763" b="14498"/>
          <a:stretch/>
        </p:blipFill>
        <p:spPr>
          <a:xfrm>
            <a:off x="79756" y="6197600"/>
            <a:ext cx="1063244" cy="58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4610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0"/>
            <a:ext cx="9144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C0C0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small" baseline="0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Straight Connector 7"/>
          <p:cNvSpPr/>
          <p:nvPr userDrawn="1"/>
        </p:nvSpPr>
        <p:spPr>
          <a:xfrm>
            <a:off x="2880" y="685800"/>
            <a:ext cx="914112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56" y="76200"/>
            <a:ext cx="8988044" cy="533400"/>
          </a:xfrm>
        </p:spPr>
        <p:txBody>
          <a:bodyPr>
            <a:noAutofit/>
          </a:bodyPr>
          <a:lstStyle>
            <a:lvl1pPr algn="l">
              <a:defRPr sz="3200" cap="sm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540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C0C0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Straight Connector 6"/>
          <p:cNvSpPr/>
          <p:nvPr userDrawn="1"/>
        </p:nvSpPr>
        <p:spPr>
          <a:xfrm>
            <a:off x="2880" y="685800"/>
            <a:ext cx="914112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47800" y="6356350"/>
            <a:ext cx="114299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Update to the IMAG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E147-5BD1-4085-8955-F9248228F1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lum/>
            <a:alphaModFix/>
          </a:blip>
          <a:srcRect l="9669" t="17146" r="11763" b="14498"/>
          <a:stretch/>
        </p:blipFill>
        <p:spPr>
          <a:xfrm>
            <a:off x="79756" y="6197600"/>
            <a:ext cx="1063244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756" y="76200"/>
            <a:ext cx="8911844" cy="533400"/>
          </a:xfrm>
        </p:spPr>
        <p:txBody>
          <a:bodyPr>
            <a:noAutofit/>
          </a:bodyPr>
          <a:lstStyle>
            <a:lvl1pPr algn="l">
              <a:defRPr sz="3200" cap="sm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556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C0C0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Straight Connector 6"/>
          <p:cNvSpPr/>
          <p:nvPr userDrawn="1"/>
        </p:nvSpPr>
        <p:spPr>
          <a:xfrm>
            <a:off x="2880" y="685800"/>
            <a:ext cx="914112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756" y="76200"/>
            <a:ext cx="8911844" cy="533400"/>
          </a:xfrm>
        </p:spPr>
        <p:txBody>
          <a:bodyPr>
            <a:noAutofit/>
          </a:bodyPr>
          <a:lstStyle>
            <a:lvl1pPr algn="l">
              <a:defRPr sz="3200" cap="sm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70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Update to the IMAG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E147-5BD1-4085-8955-F9248228F1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lum/>
            <a:alphaModFix/>
          </a:blip>
          <a:srcRect l="9669" t="17146" r="11763" b="14498"/>
          <a:stretch/>
        </p:blipFill>
        <p:spPr>
          <a:xfrm>
            <a:off x="79756" y="6197600"/>
            <a:ext cx="1063244" cy="58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002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1860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Status Update to the IMAG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FCE147-5BD1-4085-8955-F9248228F1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8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4" r:id="rId4"/>
    <p:sldLayoutId id="2147483656" r:id="rId5"/>
    <p:sldLayoutId id="2147483655" r:id="rId6"/>
    <p:sldLayoutId id="2147483658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mtk.org/home/cp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8686800" cy="2895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 smtClean="0"/>
              <a:t>Lealem Mulugeta, Ahmet </a:t>
            </a:r>
            <a:r>
              <a:rPr lang="en-US" sz="2400" b="1" dirty="0" err="1" smtClean="0"/>
              <a:t>Erdermir</a:t>
            </a:r>
            <a:r>
              <a:rPr lang="en-US" sz="2400" b="1" dirty="0" smtClean="0"/>
              <a:t> and Joy Ku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400" b="1" dirty="0" smtClean="0"/>
              <a:t>On </a:t>
            </a:r>
            <a:r>
              <a:rPr lang="en-US" sz="2400" b="1" dirty="0" smtClean="0"/>
              <a:t>Behalf of the Committee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2017 </a:t>
            </a:r>
            <a:r>
              <a:rPr lang="en-US" sz="2000" dirty="0" smtClean="0"/>
              <a:t>IMAG </a:t>
            </a:r>
            <a:r>
              <a:rPr lang="en-US" sz="2000" dirty="0" err="1" smtClean="0"/>
              <a:t>Multiscale</a:t>
            </a:r>
            <a:r>
              <a:rPr lang="en-US" sz="2000" dirty="0" smtClean="0"/>
              <a:t> Modeling Consortium </a:t>
            </a:r>
            <a:r>
              <a:rPr lang="en-US" sz="2000" dirty="0" smtClean="0"/>
              <a:t>Meeting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HAPPY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cap="all" dirty="0" smtClean="0"/>
              <a:t>anniversary!!!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Friday March 24, 2017</a:t>
            </a:r>
            <a:endParaRPr lang="en-US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28600" y="999720"/>
            <a:ext cx="8686800" cy="22006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Promoting Credible Practice of Modeling &amp; Simulation in Healthcare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673225" y="714375"/>
            <a:ext cx="2525563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https://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simtk.org/home/cpms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3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of </a:t>
            </a:r>
            <a:r>
              <a:rPr lang="en-US" b="1" dirty="0" smtClean="0"/>
              <a:t>the Committee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2010-12: </a:t>
            </a:r>
            <a:r>
              <a:rPr lang="en-US" sz="2000" dirty="0" smtClean="0"/>
              <a:t>The IMAG/MSM community expressed a</a:t>
            </a:r>
            <a:r>
              <a:rPr lang="en-US" sz="2000" dirty="0" smtClean="0"/>
              <a:t> </a:t>
            </a:r>
            <a:r>
              <a:rPr lang="en-US" sz="2000" dirty="0" smtClean="0"/>
              <a:t>need </a:t>
            </a:r>
            <a:r>
              <a:rPr lang="en-US" sz="2000" dirty="0" smtClean="0"/>
              <a:t>for methods </a:t>
            </a:r>
            <a:r>
              <a:rPr lang="en-US" sz="2000" dirty="0" smtClean="0"/>
              <a:t>and processes that can help </a:t>
            </a:r>
            <a:r>
              <a:rPr lang="en-US" sz="2000" dirty="0" smtClean="0"/>
              <a:t>gain the </a:t>
            </a:r>
            <a:r>
              <a:rPr lang="en-US" sz="2000" dirty="0" smtClean="0"/>
              <a:t>confidence of end-users (e.g. clinicians) in computational methods </a:t>
            </a:r>
            <a:r>
              <a:rPr lang="en-US" sz="2000" dirty="0" smtClean="0"/>
              <a:t>for </a:t>
            </a:r>
            <a:r>
              <a:rPr lang="en-US" sz="2000" dirty="0" smtClean="0"/>
              <a:t>healthcare research and </a:t>
            </a:r>
            <a:r>
              <a:rPr lang="en-US" sz="2000" dirty="0" smtClean="0"/>
              <a:t>application</a:t>
            </a:r>
            <a:endParaRPr lang="en-US" sz="2000" dirty="0" smtClean="0"/>
          </a:p>
          <a:p>
            <a:r>
              <a:rPr lang="en-US" sz="2000" b="1" dirty="0" smtClean="0"/>
              <a:t>2013</a:t>
            </a:r>
            <a:r>
              <a:rPr lang="en-US" sz="2000" b="1" dirty="0" smtClean="0"/>
              <a:t>: </a:t>
            </a:r>
            <a:r>
              <a:rPr lang="en-US" sz="2000" dirty="0" smtClean="0"/>
              <a:t>Committee on Credible Practice of Modeling &amp; Simulation in Healthcare </a:t>
            </a:r>
            <a:r>
              <a:rPr lang="en-US" sz="2000" dirty="0" smtClean="0"/>
              <a:t>was </a:t>
            </a:r>
            <a:r>
              <a:rPr lang="en-US" sz="2000" dirty="0" smtClean="0"/>
              <a:t>established under the </a:t>
            </a:r>
            <a:r>
              <a:rPr lang="en-US" sz="2000" dirty="0" smtClean="0"/>
              <a:t>IMAG/MSM to address this need</a:t>
            </a:r>
            <a:endParaRPr lang="en-US" sz="2000" dirty="0" smtClean="0"/>
          </a:p>
          <a:p>
            <a:pPr>
              <a:spcBef>
                <a:spcPts val="1800"/>
              </a:spcBef>
              <a:buNone/>
            </a:pPr>
            <a:r>
              <a:rPr lang="en-US" sz="2800" b="1" dirty="0" smtClean="0"/>
              <a:t>The Committee’s Charge</a:t>
            </a:r>
            <a:endParaRPr lang="en-US" sz="2800" b="1" dirty="0" smtClean="0"/>
          </a:p>
          <a:p>
            <a:pPr lvl="1"/>
            <a:r>
              <a:rPr lang="en-US" sz="2000" dirty="0" smtClean="0"/>
              <a:t>Develop Guidelines </a:t>
            </a:r>
            <a:r>
              <a:rPr lang="en-US" sz="2000" dirty="0" smtClean="0"/>
              <a:t>&amp; </a:t>
            </a:r>
            <a:r>
              <a:rPr lang="en-US" sz="2000" dirty="0" smtClean="0"/>
              <a:t>Procedures for Credible Practice</a:t>
            </a:r>
            <a:endParaRPr lang="en-US" sz="2000" dirty="0" smtClean="0"/>
          </a:p>
          <a:p>
            <a:pPr lvl="1"/>
            <a:r>
              <a:rPr lang="en-US" sz="2000" dirty="0" smtClean="0"/>
              <a:t>Demonstrate Workflows of Credible Practice</a:t>
            </a:r>
            <a:endParaRPr lang="en-US" sz="2000" dirty="0" smtClean="0"/>
          </a:p>
          <a:p>
            <a:pPr lvl="1"/>
            <a:r>
              <a:rPr lang="en-US" sz="2000" dirty="0" smtClean="0"/>
              <a:t>Establish Consistent </a:t>
            </a:r>
            <a:r>
              <a:rPr lang="en-US" sz="2000" dirty="0" smtClean="0"/>
              <a:t>Terminology</a:t>
            </a:r>
          </a:p>
          <a:p>
            <a:pPr lvl="1"/>
            <a:r>
              <a:rPr lang="en-US" sz="2000" dirty="0" smtClean="0"/>
              <a:t>Promote </a:t>
            </a:r>
            <a:r>
              <a:rPr lang="en-US" sz="2000" dirty="0" smtClean="0"/>
              <a:t>Good Practice</a:t>
            </a:r>
          </a:p>
          <a:p>
            <a:pPr lvl="1"/>
            <a:r>
              <a:rPr lang="en-US" sz="2000" dirty="0" smtClean="0"/>
              <a:t>End Products</a:t>
            </a:r>
          </a:p>
          <a:p>
            <a:pPr marL="1143000" lvl="1">
              <a:buFont typeface="+mj-lt"/>
              <a:buAutoNum type="romanUcPeriod"/>
            </a:pPr>
            <a:r>
              <a:rPr lang="en-US" sz="1600" dirty="0" smtClean="0"/>
              <a:t>“Guidelines for Credible Practice of M&amp;S in Healthcare”</a:t>
            </a:r>
          </a:p>
          <a:p>
            <a:pPr marL="1143000" lvl="1">
              <a:buFont typeface="+mj-lt"/>
              <a:buAutoNum type="romanUcPeriod"/>
            </a:pPr>
            <a:r>
              <a:rPr lang="en-US" sz="1600" dirty="0" smtClean="0"/>
              <a:t>Proposed model certification process </a:t>
            </a:r>
          </a:p>
          <a:p>
            <a:pPr marL="1143000" lvl="1">
              <a:buFont typeface="+mj-lt"/>
              <a:buAutoNum type="romanUcPeriod"/>
            </a:pPr>
            <a:r>
              <a:rPr lang="en-US" sz="1600" dirty="0" smtClean="0"/>
              <a:t>Identify new areas of research to advance I &amp; II</a:t>
            </a:r>
          </a:p>
          <a:p>
            <a:pPr lvl="1"/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E147-5BD1-4085-8955-F9248228F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9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Execution Strategy and Current Progress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E147-5BD1-4085-8955-F9248228F1A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C:\Users\Lealem\Documents\CPMS\IMAG MSM\IMAG MSM 2017\Briefing Poster\The Committee memb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685800"/>
            <a:ext cx="4572001" cy="3142373"/>
          </a:xfrm>
          <a:prstGeom prst="rect">
            <a:avLst/>
          </a:prstGeom>
          <a:noFill/>
        </p:spPr>
      </p:pic>
      <p:pic>
        <p:nvPicPr>
          <p:cNvPr id="1028" name="Picture 4" descr="C:\Users\Lealem\Documents\CPMS\IMAG MSM\IMAG MSM 2017\Briefing Poster\Multifacet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38200"/>
            <a:ext cx="4520193" cy="2690787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4267200"/>
          <a:ext cx="8839202" cy="1586230"/>
        </p:xfrm>
        <a:graphic>
          <a:graphicData uri="http://schemas.openxmlformats.org/drawingml/2006/table">
            <a:tbl>
              <a:tblPr/>
              <a:tblGrid>
                <a:gridCol w="762000"/>
                <a:gridCol w="3202421"/>
                <a:gridCol w="836179"/>
                <a:gridCol w="403860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Rule 1</a:t>
                      </a:r>
                      <a:endParaRPr lang="en-US" sz="2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Define context clearly</a:t>
                      </a:r>
                      <a:endParaRPr lang="en-US" sz="28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Rule 6</a:t>
                      </a:r>
                      <a:endParaRPr lang="en-US" sz="28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Document adequately</a:t>
                      </a:r>
                      <a:endParaRPr lang="en-US" sz="28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Rule 2 </a:t>
                      </a:r>
                      <a:endParaRPr lang="en-US" sz="28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Use appropriate data</a:t>
                      </a:r>
                      <a:endParaRPr lang="en-US" sz="28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Rule 7 </a:t>
                      </a:r>
                      <a:endParaRPr lang="en-US" sz="28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Disseminate broadly</a:t>
                      </a:r>
                      <a:endParaRPr lang="en-US" sz="28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Rule 3</a:t>
                      </a:r>
                      <a:endParaRPr lang="en-US" sz="28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Evaluate within context</a:t>
                      </a:r>
                      <a:endParaRPr lang="en-US" sz="28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Rule 8</a:t>
                      </a:r>
                      <a:endParaRPr lang="en-US" sz="28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Get independent reviews</a:t>
                      </a:r>
                      <a:endParaRPr lang="en-US" sz="2800" b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Rule 4</a:t>
                      </a:r>
                      <a:endParaRPr lang="en-US" sz="28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List limitations explicitly</a:t>
                      </a:r>
                      <a:endParaRPr lang="en-US" sz="28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Rule 9</a:t>
                      </a:r>
                      <a:endParaRPr lang="en-US" sz="28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Test competing implementations</a:t>
                      </a:r>
                      <a:endParaRPr lang="en-US" sz="2800" b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1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Rule 5</a:t>
                      </a:r>
                      <a:endParaRPr lang="en-US" sz="28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Use version control</a:t>
                      </a:r>
                      <a:endParaRPr lang="en-US" sz="28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Rule 10</a:t>
                      </a:r>
                      <a:endParaRPr lang="en-US" sz="28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370" marR="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Conform to standards</a:t>
                      </a:r>
                      <a:endParaRPr lang="en-US" sz="2800" b="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" y="3886200"/>
            <a:ext cx="8991600" cy="381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 smtClean="0">
                <a:solidFill>
                  <a:srgbClr val="00000A"/>
                </a:solidFill>
                <a:latin typeface="Century Gothic" pitchFamily="34" charset="0"/>
                <a:ea typeface="WenQuanYi Zen Hei Sharp"/>
                <a:cs typeface="Times New Roman"/>
              </a:rPr>
              <a:t>The Committee’s “Ten Simple Rules of Credible Practice of M&amp;S in Healthcare”.</a:t>
            </a:r>
            <a:endParaRPr lang="en-US" sz="2800" b="1" dirty="0">
              <a:solidFill>
                <a:srgbClr val="00000A"/>
              </a:solidFill>
              <a:latin typeface="Century Gothic" pitchFamily="34" charset="0"/>
              <a:ea typeface="WenQuanYi Zen Hei Sharp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943600"/>
            <a:ext cx="88392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See Poster #1 for more details</a:t>
            </a:r>
          </a:p>
          <a:p>
            <a:pPr algn="ctr"/>
            <a:r>
              <a:rPr lang="en-US" sz="2000" b="1" dirty="0" smtClean="0"/>
              <a:t>Guidelines </a:t>
            </a:r>
            <a:r>
              <a:rPr lang="en-US" sz="2000" b="1" dirty="0" smtClean="0"/>
              <a:t>for Credible Practice of Modeling and Simulation in Healthcare</a:t>
            </a:r>
          </a:p>
        </p:txBody>
      </p:sp>
    </p:spTree>
    <p:extLst>
      <p:ext uri="{BB962C8B-B14F-4D97-AF65-F5344CB8AC3E}">
        <p14:creationId xmlns:p14="http://schemas.microsoft.com/office/powerpoint/2010/main" xmlns="" val="2516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232</Words>
  <Application>Microsoft Office PowerPoint</Application>
  <PresentationFormat>On-screen Show (4:3)</PresentationFormat>
  <Paragraphs>47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Promoting Credible Practice of Modeling &amp; Simulation in Healthcare</vt:lpstr>
      <vt:lpstr>Overview of the Committee</vt:lpstr>
      <vt:lpstr>Execution Strategy and Current Progress</vt:lpstr>
    </vt:vector>
  </TitlesOfParts>
  <Company>USRA Houston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Credible Practice Guidelines for Simulation-Based Medicine</dc:title>
  <dc:creator>Mulugeta, Lealem</dc:creator>
  <cp:lastModifiedBy>Lealem</cp:lastModifiedBy>
  <cp:revision>439</cp:revision>
  <dcterms:created xsi:type="dcterms:W3CDTF">2014-01-19T21:14:00Z</dcterms:created>
  <dcterms:modified xsi:type="dcterms:W3CDTF">2017-03-24T03:37:15Z</dcterms:modified>
</cp:coreProperties>
</file>