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17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6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5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6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6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3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0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5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6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4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DAB1D-EF1A-9E47-A52D-4B62A57FC4F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87E59-3BDD-9A4F-91E2-B754DF8B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1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agwiki.nibib.nih.gov/content/u19-model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53C61-3C9D-D640-B2EB-65FE09F9C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1562"/>
            <a:ext cx="7886700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Myriad Pro" panose="020B0503030403020204" pitchFamily="34" charset="0"/>
              </a:rPr>
              <a:t>U19 Brain circuit model overview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864C33A-C8EC-0243-885A-1419CCB069EF}"/>
              </a:ext>
            </a:extLst>
          </p:cNvPr>
          <p:cNvGrpSpPr/>
          <p:nvPr/>
        </p:nvGrpSpPr>
        <p:grpSpPr>
          <a:xfrm>
            <a:off x="1880176" y="1037581"/>
            <a:ext cx="2527443" cy="7394135"/>
            <a:chOff x="1674688" y="1304818"/>
            <a:chExt cx="2299699" cy="672786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BFA5862-D3C9-4A4A-8874-EE3C0E83E7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4688" y="1304818"/>
              <a:ext cx="0" cy="4438436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5252C8E9-CAB4-A546-B678-A5622763EA27}"/>
                </a:ext>
              </a:extLst>
            </p:cNvPr>
            <p:cNvCxnSpPr/>
            <p:nvPr/>
          </p:nvCxnSpPr>
          <p:spPr>
            <a:xfrm flipV="1">
              <a:off x="3974387" y="3594243"/>
              <a:ext cx="0" cy="4438436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A481657-5B60-7C44-810C-287A8FC35CAD}"/>
              </a:ext>
            </a:extLst>
          </p:cNvPr>
          <p:cNvSpPr txBox="1"/>
          <p:nvPr/>
        </p:nvSpPr>
        <p:spPr>
          <a:xfrm>
            <a:off x="605707" y="3044118"/>
            <a:ext cx="1109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>
                <a:latin typeface="Myriad Pro Semibold" panose="020B0503030403020204" pitchFamily="34" charset="0"/>
              </a:rPr>
              <a:t>Detail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ACE9F9-9F2F-3040-A8A8-1CEA51E9CE04}"/>
              </a:ext>
            </a:extLst>
          </p:cNvPr>
          <p:cNvSpPr txBox="1"/>
          <p:nvPr/>
        </p:nvSpPr>
        <p:spPr>
          <a:xfrm>
            <a:off x="632722" y="5515455"/>
            <a:ext cx="1080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Myriad Pro" panose="020B0503030403020204" pitchFamily="34" charset="0"/>
              </a:rPr>
              <a:t>Abstract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28F8B5-7065-A643-B744-4028EFE59B38}"/>
              </a:ext>
            </a:extLst>
          </p:cNvPr>
          <p:cNvSpPr txBox="1"/>
          <p:nvPr/>
        </p:nvSpPr>
        <p:spPr>
          <a:xfrm>
            <a:off x="334564" y="1151368"/>
            <a:ext cx="1393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Myriad Pro" panose="020B0503030403020204" pitchFamily="34" charset="0"/>
              </a:rPr>
              <a:t>Biophysical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538687-D815-2C48-B63B-65774B759F08}"/>
              </a:ext>
            </a:extLst>
          </p:cNvPr>
          <p:cNvSpPr txBox="1"/>
          <p:nvPr/>
        </p:nvSpPr>
        <p:spPr>
          <a:xfrm>
            <a:off x="1829210" y="6057381"/>
            <a:ext cx="1268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yriad Pro" panose="020B0503030403020204" pitchFamily="34" charset="0"/>
              </a:rPr>
              <a:t>Molecules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2D4F57-58C6-3D48-AE61-62F8BB6B1E58}"/>
              </a:ext>
            </a:extLst>
          </p:cNvPr>
          <p:cNvSpPr txBox="1"/>
          <p:nvPr/>
        </p:nvSpPr>
        <p:spPr>
          <a:xfrm>
            <a:off x="5414103" y="6057381"/>
            <a:ext cx="1645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Myriad Pro" panose="020B0503030403020204" pitchFamily="34" charset="0"/>
              </a:rPr>
              <a:t>Inter-regional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circuits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2F8EF24-1525-4047-A59A-D9AC14EF931B}"/>
              </a:ext>
            </a:extLst>
          </p:cNvPr>
          <p:cNvSpPr/>
          <p:nvPr/>
        </p:nvSpPr>
        <p:spPr>
          <a:xfrm>
            <a:off x="2135042" y="1157322"/>
            <a:ext cx="4296548" cy="1228284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84306E4-8BA2-6B4B-A005-1DC04E05EBED}"/>
              </a:ext>
            </a:extLst>
          </p:cNvPr>
          <p:cNvSpPr/>
          <p:nvPr/>
        </p:nvSpPr>
        <p:spPr>
          <a:xfrm rot="2705562">
            <a:off x="2080007" y="1158458"/>
            <a:ext cx="1436104" cy="1430301"/>
          </a:xfrm>
          <a:prstGeom prst="ellipse">
            <a:avLst/>
          </a:prstGeom>
          <a:solidFill>
            <a:srgbClr val="7030A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ED17CCD-934F-234C-89E3-5122425F6D9D}"/>
              </a:ext>
            </a:extLst>
          </p:cNvPr>
          <p:cNvSpPr/>
          <p:nvPr/>
        </p:nvSpPr>
        <p:spPr>
          <a:xfrm>
            <a:off x="5075858" y="3845031"/>
            <a:ext cx="1895670" cy="2022802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B2A012-5FD6-9647-A4D1-4044B23758AA}"/>
              </a:ext>
            </a:extLst>
          </p:cNvPr>
          <p:cNvSpPr txBox="1"/>
          <p:nvPr/>
        </p:nvSpPr>
        <p:spPr>
          <a:xfrm>
            <a:off x="1939703" y="1409652"/>
            <a:ext cx="16417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Froemke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Chamberland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7C3BB6-E938-6140-9982-F18FE57DDB2A}"/>
              </a:ext>
            </a:extLst>
          </p:cNvPr>
          <p:cNvSpPr txBox="1"/>
          <p:nvPr/>
        </p:nvSpPr>
        <p:spPr>
          <a:xfrm>
            <a:off x="3749426" y="1408000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Myriad Pro" panose="020B0503030403020204" pitchFamily="34" charset="0"/>
              </a:rPr>
              <a:t>Soltesz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Vogelstein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3439DA-1D55-2442-8DBE-AEE2916DF7E6}"/>
              </a:ext>
            </a:extLst>
          </p:cNvPr>
          <p:cNvSpPr txBox="1"/>
          <p:nvPr/>
        </p:nvSpPr>
        <p:spPr>
          <a:xfrm>
            <a:off x="5075858" y="3976573"/>
            <a:ext cx="20259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Myriad Pro" panose="020B0503030403020204" pitchFamily="34" charset="0"/>
              </a:rPr>
              <a:t>Freund/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Kleinfeld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Abbot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Wang</a:t>
            </a:r>
          </a:p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Losert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  <a:r>
              <a:rPr lang="en-US" sz="2000" dirty="0" err="1">
                <a:latin typeface="Myriad Pro" panose="020B0503030403020204" pitchFamily="34" charset="0"/>
              </a:rPr>
              <a:t>Babadi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</a:p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Panzeri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  <a:r>
              <a:rPr lang="en-US" sz="2000" dirty="0" err="1">
                <a:latin typeface="Myriad Pro" panose="020B0503030403020204" pitchFamily="34" charset="0"/>
              </a:rPr>
              <a:t>Chialvo</a:t>
            </a:r>
            <a:endParaRPr lang="en-US" sz="2000" dirty="0">
              <a:latin typeface="Myriad Pro" panose="020B0503030403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A42E14-3FEA-E141-A9DE-2DB7C9212D9C}"/>
              </a:ext>
            </a:extLst>
          </p:cNvPr>
          <p:cNvSpPr/>
          <p:nvPr/>
        </p:nvSpPr>
        <p:spPr>
          <a:xfrm>
            <a:off x="5442730" y="2653754"/>
            <a:ext cx="3642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  <a:latin typeface="Myriad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https://www.imagwiki.nibib.nih.gov/content/u19-models</a:t>
            </a:r>
            <a:endParaRPr lang="en-US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68D312-75DE-4540-AE61-2AC1AA2FADE0}"/>
              </a:ext>
            </a:extLst>
          </p:cNvPr>
          <p:cNvSpPr txBox="1"/>
          <p:nvPr/>
        </p:nvSpPr>
        <p:spPr>
          <a:xfrm>
            <a:off x="6214154" y="1763595"/>
            <a:ext cx="2861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Myriad Pro" panose="020B0503030403020204" pitchFamily="34" charset="0"/>
              </a:rPr>
              <a:t>Please provide a summary of your modeling goals</a:t>
            </a:r>
          </a:p>
          <a:p>
            <a:pPr algn="r"/>
            <a:r>
              <a:rPr lang="en-US" dirty="0">
                <a:latin typeface="Myriad Pro" panose="020B0503030403020204" pitchFamily="34" charset="0"/>
              </a:rPr>
              <a:t>and methodology here: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0043031-0E0A-9441-9D85-F5F193CE18DC}"/>
              </a:ext>
            </a:extLst>
          </p:cNvPr>
          <p:cNvSpPr/>
          <p:nvPr/>
        </p:nvSpPr>
        <p:spPr>
          <a:xfrm>
            <a:off x="3617257" y="3103817"/>
            <a:ext cx="2167084" cy="2188762"/>
          </a:xfrm>
          <a:prstGeom prst="ellipse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BFB197-173D-3943-891B-A06197EC130E}"/>
              </a:ext>
            </a:extLst>
          </p:cNvPr>
          <p:cNvSpPr txBox="1"/>
          <p:nvPr/>
        </p:nvSpPr>
        <p:spPr>
          <a:xfrm>
            <a:off x="3851084" y="3229187"/>
            <a:ext cx="17506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Froemke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Chamberland</a:t>
            </a:r>
          </a:p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Paninski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Miller/Doiron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Seung</a:t>
            </a:r>
          </a:p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Druckmann</a:t>
            </a:r>
            <a:endParaRPr lang="en-US" sz="2000" dirty="0">
              <a:latin typeface="Myriad Pro" panose="020B0503030403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402689-3320-0C4C-BCBA-4E14A53ABFA4}"/>
              </a:ext>
            </a:extLst>
          </p:cNvPr>
          <p:cNvSpPr txBox="1"/>
          <p:nvPr/>
        </p:nvSpPr>
        <p:spPr>
          <a:xfrm>
            <a:off x="3797513" y="6149714"/>
            <a:ext cx="994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Myriad Pro Semibold" panose="020B0503030403020204" pitchFamily="34" charset="0"/>
              </a:rPr>
              <a:t>Scale</a:t>
            </a:r>
          </a:p>
        </p:txBody>
      </p:sp>
    </p:spTree>
    <p:extLst>
      <p:ext uri="{BB962C8B-B14F-4D97-AF65-F5344CB8AC3E}">
        <p14:creationId xmlns:p14="http://schemas.microsoft.com/office/powerpoint/2010/main" val="1138749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53C61-3C9D-D640-B2EB-65FE09F9C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1562"/>
            <a:ext cx="7886700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Myriad Pro" panose="020B0503030403020204" pitchFamily="34" charset="0"/>
              </a:rPr>
              <a:t>U19 Brain circuit model overview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481657-5B60-7C44-810C-287A8FC35CAD}"/>
              </a:ext>
            </a:extLst>
          </p:cNvPr>
          <p:cNvSpPr txBox="1"/>
          <p:nvPr/>
        </p:nvSpPr>
        <p:spPr>
          <a:xfrm>
            <a:off x="234694" y="1065293"/>
            <a:ext cx="15649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>
                <a:latin typeface="Myriad Pro Semibold" panose="020B0503030403020204" pitchFamily="34" charset="0"/>
              </a:rPr>
              <a:t>Domains</a:t>
            </a:r>
          </a:p>
          <a:p>
            <a:pPr algn="r"/>
            <a:r>
              <a:rPr lang="en-US" sz="2800" dirty="0">
                <a:latin typeface="Myriad Pro Semibold" panose="020B0503030403020204" pitchFamily="34" charset="0"/>
              </a:rPr>
              <a:t>of Study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2F8EF24-1525-4047-A59A-D9AC14EF931B}"/>
              </a:ext>
            </a:extLst>
          </p:cNvPr>
          <p:cNvSpPr/>
          <p:nvPr/>
        </p:nvSpPr>
        <p:spPr>
          <a:xfrm>
            <a:off x="2176138" y="1075130"/>
            <a:ext cx="3429000" cy="3429000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84306E4-8BA2-6B4B-A005-1DC04E05EBED}"/>
              </a:ext>
            </a:extLst>
          </p:cNvPr>
          <p:cNvSpPr/>
          <p:nvPr/>
        </p:nvSpPr>
        <p:spPr>
          <a:xfrm rot="2705562">
            <a:off x="4013153" y="1056152"/>
            <a:ext cx="3429000" cy="3429000"/>
          </a:xfrm>
          <a:prstGeom prst="ellipse">
            <a:avLst/>
          </a:prstGeom>
          <a:solidFill>
            <a:srgbClr val="7030A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ED17CCD-934F-234C-89E3-5122425F6D9D}"/>
              </a:ext>
            </a:extLst>
          </p:cNvPr>
          <p:cNvSpPr/>
          <p:nvPr/>
        </p:nvSpPr>
        <p:spPr>
          <a:xfrm rot="1215164">
            <a:off x="3082817" y="2881771"/>
            <a:ext cx="3429000" cy="3429000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ACE9F9-9F2F-3040-A8A8-1CEA51E9CE04}"/>
              </a:ext>
            </a:extLst>
          </p:cNvPr>
          <p:cNvSpPr txBox="1"/>
          <p:nvPr/>
        </p:nvSpPr>
        <p:spPr>
          <a:xfrm>
            <a:off x="4122292" y="6407054"/>
            <a:ext cx="13500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Myriad Pro" panose="020B0503030403020204" pitchFamily="34" charset="0"/>
              </a:rPr>
              <a:t>Perception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5273F1-BBF2-5E4A-AF50-97E3DF13191C}"/>
              </a:ext>
            </a:extLst>
          </p:cNvPr>
          <p:cNvSpPr txBox="1"/>
          <p:nvPr/>
        </p:nvSpPr>
        <p:spPr>
          <a:xfrm>
            <a:off x="3199370" y="3771419"/>
            <a:ext cx="129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Myriad Pro" panose="020B0503030403020204" pitchFamily="34" charset="0"/>
              </a:rPr>
              <a:t>Wang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7C3BB6-E938-6140-9982-F18FE57DDB2A}"/>
              </a:ext>
            </a:extLst>
          </p:cNvPr>
          <p:cNvSpPr txBox="1"/>
          <p:nvPr/>
        </p:nvSpPr>
        <p:spPr>
          <a:xfrm>
            <a:off x="2731132" y="2235632"/>
            <a:ext cx="936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Myriad Pro" panose="020B0503030403020204" pitchFamily="34" charset="0"/>
              </a:rPr>
              <a:t>Soltesz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52E52A-4EA4-EE4D-8EE0-7FA973170B5E}"/>
              </a:ext>
            </a:extLst>
          </p:cNvPr>
          <p:cNvSpPr txBox="1"/>
          <p:nvPr/>
        </p:nvSpPr>
        <p:spPr>
          <a:xfrm>
            <a:off x="4053582" y="4979393"/>
            <a:ext cx="1618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Paninski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Miller/Doiron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3439DA-1D55-2442-8DBE-AEE2916DF7E6}"/>
              </a:ext>
            </a:extLst>
          </p:cNvPr>
          <p:cNvSpPr txBox="1"/>
          <p:nvPr/>
        </p:nvSpPr>
        <p:spPr>
          <a:xfrm>
            <a:off x="5562123" y="2137256"/>
            <a:ext cx="1618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Myriad Pro" panose="020B0503030403020204" pitchFamily="34" charset="0"/>
              </a:rPr>
              <a:t>Freund/</a:t>
            </a:r>
          </a:p>
          <a:p>
            <a:pPr algn="ctr"/>
            <a:r>
              <a:rPr lang="en-US" sz="2000" dirty="0">
                <a:latin typeface="Myriad Pro" panose="020B0503030403020204" pitchFamily="34" charset="0"/>
              </a:rPr>
              <a:t>Kleinfeld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B74695-974D-A745-9CE3-774F10AE9252}"/>
              </a:ext>
            </a:extLst>
          </p:cNvPr>
          <p:cNvSpPr/>
          <p:nvPr/>
        </p:nvSpPr>
        <p:spPr>
          <a:xfrm>
            <a:off x="4295011" y="3267404"/>
            <a:ext cx="34586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Myriad Pro" panose="020B0503030403020204" pitchFamily="34" charset="0"/>
              </a:rPr>
              <a:t>Vogelstein	Abbot</a:t>
            </a:r>
          </a:p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Froemke</a:t>
            </a:r>
            <a:r>
              <a:rPr lang="en-US" sz="2000" dirty="0">
                <a:latin typeface="Myriad Pro" panose="020B0503030403020204" pitchFamily="34" charset="0"/>
              </a:rPr>
              <a:t>/Chamberland</a:t>
            </a:r>
          </a:p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Druckmann</a:t>
            </a:r>
            <a:r>
              <a:rPr lang="en-US" sz="2000" dirty="0">
                <a:latin typeface="Myriad Pro" panose="020B0503030403020204" pitchFamily="34" charset="0"/>
              </a:rPr>
              <a:t>	Seung</a:t>
            </a:r>
          </a:p>
          <a:p>
            <a:pPr algn="ctr"/>
            <a:r>
              <a:rPr lang="en-US" sz="2000" dirty="0" err="1">
                <a:latin typeface="Myriad Pro" panose="020B0503030403020204" pitchFamily="34" charset="0"/>
              </a:rPr>
              <a:t>Losert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  <a:r>
              <a:rPr lang="en-US" sz="2000" dirty="0" err="1">
                <a:latin typeface="Myriad Pro" panose="020B0503030403020204" pitchFamily="34" charset="0"/>
              </a:rPr>
              <a:t>Babadi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  <a:r>
              <a:rPr lang="en-US" sz="2000" dirty="0" err="1">
                <a:latin typeface="Myriad Pro" panose="020B0503030403020204" pitchFamily="34" charset="0"/>
              </a:rPr>
              <a:t>Panzeri</a:t>
            </a:r>
            <a:r>
              <a:rPr lang="en-US" sz="2000" dirty="0">
                <a:latin typeface="Myriad Pro" panose="020B0503030403020204" pitchFamily="34" charset="0"/>
              </a:rPr>
              <a:t>/</a:t>
            </a:r>
            <a:r>
              <a:rPr lang="en-US" sz="2000" dirty="0" err="1">
                <a:latin typeface="Myriad Pro" panose="020B0503030403020204" pitchFamily="34" charset="0"/>
              </a:rPr>
              <a:t>Chialvo</a:t>
            </a:r>
            <a:endParaRPr lang="en-US" sz="2000" dirty="0">
              <a:latin typeface="Myriad Pro" panose="020B0503030403020204" pitchFamily="34" charset="0"/>
            </a:endParaRPr>
          </a:p>
          <a:p>
            <a:pPr algn="ctr"/>
            <a:endParaRPr lang="en-US" sz="2000" dirty="0">
              <a:latin typeface="Myriad Pro" panose="020B05030304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28F8B5-7065-A643-B744-4028EFE59B38}"/>
              </a:ext>
            </a:extLst>
          </p:cNvPr>
          <p:cNvSpPr txBox="1"/>
          <p:nvPr/>
        </p:nvSpPr>
        <p:spPr>
          <a:xfrm>
            <a:off x="7563347" y="2570597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Myriad Pro" panose="020B0503030403020204" pitchFamily="34" charset="0"/>
              </a:rPr>
              <a:t>Behavior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1AA8AB-9AA6-9246-850E-DC33E4281C29}"/>
              </a:ext>
            </a:extLst>
          </p:cNvPr>
          <p:cNvSpPr txBox="1"/>
          <p:nvPr/>
        </p:nvSpPr>
        <p:spPr>
          <a:xfrm>
            <a:off x="696209" y="2435687"/>
            <a:ext cx="13356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Myriad Pro" panose="020B0503030403020204" pitchFamily="34" charset="0"/>
              </a:rPr>
              <a:t>Cognition/</a:t>
            </a:r>
          </a:p>
          <a:p>
            <a:pPr algn="r"/>
            <a:r>
              <a:rPr lang="en-US" sz="2000" dirty="0">
                <a:latin typeface="Myriad Pro" panose="020B050303040302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125636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1FDCF-2409-BC4F-ADDC-58BA1891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8640"/>
            <a:ext cx="7886700" cy="37635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New experimental techniques generate data with unprecedented size, scale, and detail</a:t>
            </a:r>
          </a:p>
          <a:p>
            <a:r>
              <a:rPr lang="en-US" dirty="0"/>
              <a:t>Neural circuits are complex, and outcomes of neural circuit perturbations require new theoretical frameworks to interpret data and infer underlying mechanisms</a:t>
            </a:r>
          </a:p>
          <a:p>
            <a:r>
              <a:rPr lang="en-US" dirty="0"/>
              <a:t>Prove these statements wrong:</a:t>
            </a:r>
          </a:p>
          <a:p>
            <a:pPr lvl="1">
              <a:buFont typeface="System Font Regular"/>
              <a:buChar char="-"/>
            </a:pPr>
            <a:r>
              <a:rPr lang="en-US" dirty="0"/>
              <a:t>Simple models can’t make detailed predictions.</a:t>
            </a:r>
          </a:p>
          <a:p>
            <a:pPr lvl="1">
              <a:buFont typeface="System Font Regular"/>
              <a:buChar char="-"/>
            </a:pPr>
            <a:r>
              <a:rPr lang="en-US" dirty="0"/>
              <a:t>Detailed models are impossible to tune or validate.</a:t>
            </a:r>
          </a:p>
          <a:p>
            <a:pPr lvl="1">
              <a:buFont typeface="System Font Regular"/>
              <a:buChar char="-"/>
            </a:pPr>
            <a:r>
              <a:rPr lang="en-US" dirty="0"/>
              <a:t>Model tuning is data analysis, not theory.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B8697CB-7546-BC41-9809-B57A5CBB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1561"/>
            <a:ext cx="7886700" cy="1504772"/>
          </a:xfrm>
        </p:spPr>
        <p:txBody>
          <a:bodyPr>
            <a:normAutofit fontScale="90000"/>
          </a:bodyPr>
          <a:lstStyle/>
          <a:p>
            <a:pPr algn="ctr">
              <a:spcBef>
                <a:spcPts val="3600"/>
              </a:spcBef>
              <a:spcAft>
                <a:spcPts val="3000"/>
              </a:spcAft>
            </a:pPr>
            <a:r>
              <a:rPr lang="en-US" dirty="0">
                <a:latin typeface="Myriad Pro" panose="020B0503030403020204" pitchFamily="34" charset="0"/>
              </a:rPr>
              <a:t>The goal of U19 brain modeling:</a:t>
            </a:r>
            <a:br>
              <a:rPr lang="en-US" dirty="0">
                <a:latin typeface="Myriad Pro" panose="020B0503030403020204" pitchFamily="34" charset="0"/>
              </a:rPr>
            </a:br>
            <a:r>
              <a:rPr lang="en-US" sz="3100" dirty="0"/>
              <a:t>Construct new theories and models</a:t>
            </a:r>
            <a:br>
              <a:rPr lang="en-US" sz="3100" dirty="0"/>
            </a:br>
            <a:r>
              <a:rPr lang="en-US" sz="3100" dirty="0"/>
              <a:t>to drive experiments</a:t>
            </a:r>
            <a:endParaRPr lang="en-US" sz="31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18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1FDCF-2409-BC4F-ADDC-58BA1891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2352"/>
            <a:ext cx="7886700" cy="49007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Development of new methodology required first?</a:t>
            </a:r>
          </a:p>
          <a:p>
            <a:pPr lvl="1">
              <a:buFont typeface="System Font Regular"/>
              <a:buChar char="-"/>
            </a:pPr>
            <a:r>
              <a:rPr lang="en-US" dirty="0"/>
              <a:t>Experimental techniques</a:t>
            </a:r>
          </a:p>
          <a:p>
            <a:pPr lvl="1">
              <a:buFont typeface="System Font Regular"/>
              <a:buChar char="-"/>
            </a:pPr>
            <a:r>
              <a:rPr lang="en-US" dirty="0"/>
              <a:t>Software and algorithms for data analysis and model optimization</a:t>
            </a:r>
          </a:p>
          <a:p>
            <a:r>
              <a:rPr lang="en-US" dirty="0"/>
              <a:t>Available data too sparse or imprecise to validate existing theories?</a:t>
            </a:r>
          </a:p>
          <a:p>
            <a:r>
              <a:rPr lang="en-US" dirty="0"/>
              <a:t>Insufficient support for development and maintenance of software?</a:t>
            </a:r>
          </a:p>
          <a:p>
            <a:r>
              <a:rPr lang="en-US" dirty="0"/>
              <a:t>Time?</a:t>
            </a:r>
          </a:p>
          <a:p>
            <a:pPr lvl="1">
              <a:buFont typeface="System Font Regular"/>
              <a:buChar char="-"/>
            </a:pPr>
            <a:r>
              <a:rPr lang="en-US" dirty="0"/>
              <a:t>What is the expected timeframe for your U19 to move from model development to experimental tests of new theories?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0E6530C-96C4-E649-8243-23FEEAC09079}"/>
              </a:ext>
            </a:extLst>
          </p:cNvPr>
          <p:cNvSpPr txBox="1">
            <a:spLocks/>
          </p:cNvSpPr>
          <p:nvPr/>
        </p:nvSpPr>
        <p:spPr>
          <a:xfrm>
            <a:off x="628650" y="231562"/>
            <a:ext cx="7886700" cy="549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Myriad Pro" panose="020B0503030403020204" pitchFamily="34" charset="0"/>
              </a:rPr>
              <a:t>Challenges/barriers to success?</a:t>
            </a:r>
          </a:p>
        </p:txBody>
      </p:sp>
    </p:spTree>
    <p:extLst>
      <p:ext uri="{BB962C8B-B14F-4D97-AF65-F5344CB8AC3E}">
        <p14:creationId xmlns:p14="http://schemas.microsoft.com/office/powerpoint/2010/main" val="93349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4331</TotalTime>
  <Words>228</Words>
  <Application>Microsoft Macintosh PowerPoint</Application>
  <PresentationFormat>On-screen Show (4:3)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Myriad Pro</vt:lpstr>
      <vt:lpstr>Myriad Pro Semibold</vt:lpstr>
      <vt:lpstr>System Font Regular</vt:lpstr>
      <vt:lpstr>Office Theme</vt:lpstr>
      <vt:lpstr>U19 Brain circuit model overview</vt:lpstr>
      <vt:lpstr>U19 Brain circuit model overview</vt:lpstr>
      <vt:lpstr>The goal of U19 brain modeling: Construct new theories and models to drive experiments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U19 Modeling Overview</dc:title>
  <dc:creator>Aaron Milstein</dc:creator>
  <cp:lastModifiedBy>Aaron Milstein</cp:lastModifiedBy>
  <cp:revision>15</cp:revision>
  <dcterms:created xsi:type="dcterms:W3CDTF">2019-04-09T16:04:37Z</dcterms:created>
  <dcterms:modified xsi:type="dcterms:W3CDTF">2019-04-13T19:25:43Z</dcterms:modified>
</cp:coreProperties>
</file>