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7" r:id="rId1"/>
  </p:sldMasterIdLst>
  <p:sldIdLst>
    <p:sldId id="256" r:id="rId2"/>
    <p:sldId id="258" r:id="rId3"/>
    <p:sldId id="268" r:id="rId4"/>
    <p:sldId id="265" r:id="rId5"/>
    <p:sldId id="266" r:id="rId6"/>
    <p:sldId id="267"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8" autoAdjust="0"/>
    <p:restoredTop sz="94660"/>
  </p:normalViewPr>
  <p:slideViewPr>
    <p:cSldViewPr snapToGrid="0">
      <p:cViewPr varScale="1">
        <p:scale>
          <a:sx n="115" d="100"/>
          <a:sy n="115" d="100"/>
        </p:scale>
        <p:origin x="504" y="20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9BD4636-B1B4-46A2-AE42-4D025572B2E3}" type="datetimeFigureOut">
              <a:rPr lang="en-US" smtClean="0"/>
              <a:t>3/21/18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4E3A28F-BF06-4B92-82ED-60CE2CD56C68}" type="slidenum">
              <a:rPr lang="en-US" smtClean="0"/>
              <a:t>‹#›</a:t>
            </a:fld>
            <a:endParaRPr lang="en-US" dirty="0"/>
          </a:p>
        </p:txBody>
      </p:sp>
    </p:spTree>
    <p:extLst>
      <p:ext uri="{BB962C8B-B14F-4D97-AF65-F5344CB8AC3E}">
        <p14:creationId xmlns:p14="http://schemas.microsoft.com/office/powerpoint/2010/main" val="8167715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9BD4636-B1B4-46A2-AE42-4D025572B2E3}" type="datetimeFigureOut">
              <a:rPr lang="en-US" smtClean="0"/>
              <a:t>3/21/18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4E3A28F-BF06-4B92-82ED-60CE2CD56C68}" type="slidenum">
              <a:rPr lang="en-US" smtClean="0"/>
              <a:t>‹#›</a:t>
            </a:fld>
            <a:endParaRPr lang="en-US" dirty="0"/>
          </a:p>
        </p:txBody>
      </p:sp>
    </p:spTree>
    <p:extLst>
      <p:ext uri="{BB962C8B-B14F-4D97-AF65-F5344CB8AC3E}">
        <p14:creationId xmlns:p14="http://schemas.microsoft.com/office/powerpoint/2010/main" val="8628455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9BD4636-B1B4-46A2-AE42-4D025572B2E3}" type="datetimeFigureOut">
              <a:rPr lang="en-US" smtClean="0"/>
              <a:t>3/21/18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4E3A28F-BF06-4B92-82ED-60CE2CD56C68}" type="slidenum">
              <a:rPr lang="en-US" smtClean="0"/>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4732698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9BD4636-B1B4-46A2-AE42-4D025572B2E3}" type="datetimeFigureOut">
              <a:rPr lang="en-US" smtClean="0"/>
              <a:t>3/21/18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4E3A28F-BF06-4B92-82ED-60CE2CD56C68}" type="slidenum">
              <a:rPr lang="en-US" smtClean="0"/>
              <a:t>‹#›</a:t>
            </a:fld>
            <a:endParaRPr lang="en-US" dirty="0"/>
          </a:p>
        </p:txBody>
      </p:sp>
    </p:spTree>
    <p:extLst>
      <p:ext uri="{BB962C8B-B14F-4D97-AF65-F5344CB8AC3E}">
        <p14:creationId xmlns:p14="http://schemas.microsoft.com/office/powerpoint/2010/main" val="9973974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9BD4636-B1B4-46A2-AE42-4D025572B2E3}" type="datetimeFigureOut">
              <a:rPr lang="en-US" smtClean="0"/>
              <a:t>3/21/18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4E3A28F-BF06-4B92-82ED-60CE2CD56C68}" type="slidenum">
              <a:rPr lang="en-US" smtClean="0"/>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5092750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9BD4636-B1B4-46A2-AE42-4D025572B2E3}" type="datetimeFigureOut">
              <a:rPr lang="en-US" smtClean="0"/>
              <a:t>3/21/18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4E3A28F-BF06-4B92-82ED-60CE2CD56C68}" type="slidenum">
              <a:rPr lang="en-US" smtClean="0"/>
              <a:t>‹#›</a:t>
            </a:fld>
            <a:endParaRPr lang="en-US" dirty="0"/>
          </a:p>
        </p:txBody>
      </p:sp>
    </p:spTree>
    <p:extLst>
      <p:ext uri="{BB962C8B-B14F-4D97-AF65-F5344CB8AC3E}">
        <p14:creationId xmlns:p14="http://schemas.microsoft.com/office/powerpoint/2010/main" val="26231737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BD4636-B1B4-46A2-AE42-4D025572B2E3}" type="datetimeFigureOut">
              <a:rPr lang="en-US" smtClean="0"/>
              <a:t>3/21/18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4E3A28F-BF06-4B92-82ED-60CE2CD56C68}" type="slidenum">
              <a:rPr lang="en-US" smtClean="0"/>
              <a:t>‹#›</a:t>
            </a:fld>
            <a:endParaRPr lang="en-US" dirty="0"/>
          </a:p>
        </p:txBody>
      </p:sp>
    </p:spTree>
    <p:extLst>
      <p:ext uri="{BB962C8B-B14F-4D97-AF65-F5344CB8AC3E}">
        <p14:creationId xmlns:p14="http://schemas.microsoft.com/office/powerpoint/2010/main" val="38424748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BD4636-B1B4-46A2-AE42-4D025572B2E3}" type="datetimeFigureOut">
              <a:rPr lang="en-US" smtClean="0"/>
              <a:t>3/21/18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4E3A28F-BF06-4B92-82ED-60CE2CD56C68}" type="slidenum">
              <a:rPr lang="en-US" smtClean="0"/>
              <a:t>‹#›</a:t>
            </a:fld>
            <a:endParaRPr lang="en-US" dirty="0"/>
          </a:p>
        </p:txBody>
      </p:sp>
    </p:spTree>
    <p:extLst>
      <p:ext uri="{BB962C8B-B14F-4D97-AF65-F5344CB8AC3E}">
        <p14:creationId xmlns:p14="http://schemas.microsoft.com/office/powerpoint/2010/main" val="8831144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BD4636-B1B4-46A2-AE42-4D025572B2E3}" type="datetimeFigureOut">
              <a:rPr lang="en-US" smtClean="0"/>
              <a:t>3/21/18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4E3A28F-BF06-4B92-82ED-60CE2CD56C68}" type="slidenum">
              <a:rPr lang="en-US" smtClean="0"/>
              <a:t>‹#›</a:t>
            </a:fld>
            <a:endParaRPr lang="en-US" dirty="0"/>
          </a:p>
        </p:txBody>
      </p:sp>
    </p:spTree>
    <p:extLst>
      <p:ext uri="{BB962C8B-B14F-4D97-AF65-F5344CB8AC3E}">
        <p14:creationId xmlns:p14="http://schemas.microsoft.com/office/powerpoint/2010/main" val="41790031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9BD4636-B1B4-46A2-AE42-4D025572B2E3}" type="datetimeFigureOut">
              <a:rPr lang="en-US" smtClean="0"/>
              <a:t>3/21/18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4E3A28F-BF06-4B92-82ED-60CE2CD56C68}" type="slidenum">
              <a:rPr lang="en-US" smtClean="0"/>
              <a:t>‹#›</a:t>
            </a:fld>
            <a:endParaRPr lang="en-US" dirty="0"/>
          </a:p>
        </p:txBody>
      </p:sp>
    </p:spTree>
    <p:extLst>
      <p:ext uri="{BB962C8B-B14F-4D97-AF65-F5344CB8AC3E}">
        <p14:creationId xmlns:p14="http://schemas.microsoft.com/office/powerpoint/2010/main" val="7311619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9BD4636-B1B4-46A2-AE42-4D025572B2E3}" type="datetimeFigureOut">
              <a:rPr lang="en-US" smtClean="0"/>
              <a:t>3/21/18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4E3A28F-BF06-4B92-82ED-60CE2CD56C68}" type="slidenum">
              <a:rPr lang="en-US" smtClean="0"/>
              <a:t>‹#›</a:t>
            </a:fld>
            <a:endParaRPr lang="en-US" dirty="0"/>
          </a:p>
        </p:txBody>
      </p:sp>
    </p:spTree>
    <p:extLst>
      <p:ext uri="{BB962C8B-B14F-4D97-AF65-F5344CB8AC3E}">
        <p14:creationId xmlns:p14="http://schemas.microsoft.com/office/powerpoint/2010/main" val="14600933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9BD4636-B1B4-46A2-AE42-4D025572B2E3}" type="datetimeFigureOut">
              <a:rPr lang="en-US" smtClean="0"/>
              <a:t>3/21/18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4E3A28F-BF06-4B92-82ED-60CE2CD56C68}" type="slidenum">
              <a:rPr lang="en-US" smtClean="0"/>
              <a:t>‹#›</a:t>
            </a:fld>
            <a:endParaRPr lang="en-US" dirty="0"/>
          </a:p>
        </p:txBody>
      </p:sp>
    </p:spTree>
    <p:extLst>
      <p:ext uri="{BB962C8B-B14F-4D97-AF65-F5344CB8AC3E}">
        <p14:creationId xmlns:p14="http://schemas.microsoft.com/office/powerpoint/2010/main" val="25703143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9BD4636-B1B4-46A2-AE42-4D025572B2E3}" type="datetimeFigureOut">
              <a:rPr lang="en-US" smtClean="0"/>
              <a:t>3/21/18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4E3A28F-BF06-4B92-82ED-60CE2CD56C68}" type="slidenum">
              <a:rPr lang="en-US" smtClean="0"/>
              <a:t>‹#›</a:t>
            </a:fld>
            <a:endParaRPr lang="en-US" dirty="0"/>
          </a:p>
        </p:txBody>
      </p:sp>
    </p:spTree>
    <p:extLst>
      <p:ext uri="{BB962C8B-B14F-4D97-AF65-F5344CB8AC3E}">
        <p14:creationId xmlns:p14="http://schemas.microsoft.com/office/powerpoint/2010/main" val="15211444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BD4636-B1B4-46A2-AE42-4D025572B2E3}" type="datetimeFigureOut">
              <a:rPr lang="en-US" smtClean="0"/>
              <a:t>3/21/18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4E3A28F-BF06-4B92-82ED-60CE2CD56C68}" type="slidenum">
              <a:rPr lang="en-US" smtClean="0"/>
              <a:t>‹#›</a:t>
            </a:fld>
            <a:endParaRPr lang="en-US" dirty="0"/>
          </a:p>
        </p:txBody>
      </p:sp>
    </p:spTree>
    <p:extLst>
      <p:ext uri="{BB962C8B-B14F-4D97-AF65-F5344CB8AC3E}">
        <p14:creationId xmlns:p14="http://schemas.microsoft.com/office/powerpoint/2010/main" val="20017644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9BD4636-B1B4-46A2-AE42-4D025572B2E3}" type="datetimeFigureOut">
              <a:rPr lang="en-US" smtClean="0"/>
              <a:t>3/21/18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4E3A28F-BF06-4B92-82ED-60CE2CD56C68}" type="slidenum">
              <a:rPr lang="en-US" smtClean="0"/>
              <a:t>‹#›</a:t>
            </a:fld>
            <a:endParaRPr lang="en-US" dirty="0"/>
          </a:p>
        </p:txBody>
      </p:sp>
    </p:spTree>
    <p:extLst>
      <p:ext uri="{BB962C8B-B14F-4D97-AF65-F5344CB8AC3E}">
        <p14:creationId xmlns:p14="http://schemas.microsoft.com/office/powerpoint/2010/main" val="30883414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4E3A28F-BF06-4B92-82ED-60CE2CD56C68}" type="slidenum">
              <a:rPr lang="en-US" smtClean="0"/>
              <a:t>‹#›</a:t>
            </a:fld>
            <a:endParaRPr lang="en-US" dirty="0"/>
          </a:p>
        </p:txBody>
      </p:sp>
      <p:sp>
        <p:nvSpPr>
          <p:cNvPr id="5" name="Date Placeholder 4"/>
          <p:cNvSpPr>
            <a:spLocks noGrp="1"/>
          </p:cNvSpPr>
          <p:nvPr>
            <p:ph type="dt" sz="half" idx="10"/>
          </p:nvPr>
        </p:nvSpPr>
        <p:spPr/>
        <p:txBody>
          <a:bodyPr/>
          <a:lstStyle/>
          <a:p>
            <a:fld id="{E9BD4636-B1B4-46A2-AE42-4D025572B2E3}" type="datetimeFigureOut">
              <a:rPr lang="en-US" smtClean="0"/>
              <a:t>3/21/18</a:t>
            </a:fld>
            <a:endParaRPr lang="en-US" dirty="0"/>
          </a:p>
        </p:txBody>
      </p:sp>
    </p:spTree>
    <p:extLst>
      <p:ext uri="{BB962C8B-B14F-4D97-AF65-F5344CB8AC3E}">
        <p14:creationId xmlns:p14="http://schemas.microsoft.com/office/powerpoint/2010/main" val="36084083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9BD4636-B1B4-46A2-AE42-4D025572B2E3}" type="datetimeFigureOut">
              <a:rPr lang="en-US" smtClean="0"/>
              <a:t>3/21/18</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74E3A28F-BF06-4B92-82ED-60CE2CD56C68}" type="slidenum">
              <a:rPr lang="en-US" smtClean="0"/>
              <a:t>‹#›</a:t>
            </a:fld>
            <a:endParaRPr lang="en-US" dirty="0"/>
          </a:p>
        </p:txBody>
      </p:sp>
    </p:spTree>
    <p:extLst>
      <p:ext uri="{BB962C8B-B14F-4D97-AF65-F5344CB8AC3E}">
        <p14:creationId xmlns:p14="http://schemas.microsoft.com/office/powerpoint/2010/main" val="2006839955"/>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 id="2147483749" r:id="rId12"/>
    <p:sldLayoutId id="2147483750" r:id="rId13"/>
    <p:sldLayoutId id="2147483751" r:id="rId14"/>
    <p:sldLayoutId id="2147483752" r:id="rId15"/>
    <p:sldLayoutId id="214748375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www.pnnl.gov/main/publications/external/technical_reports/PNNL-20914.pdf"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656345-DA59-4C97-AA24-52DC0C1E99D0}"/>
              </a:ext>
            </a:extLst>
          </p:cNvPr>
          <p:cNvSpPr>
            <a:spLocks noGrp="1"/>
          </p:cNvSpPr>
          <p:nvPr>
            <p:ph type="ctrTitle"/>
          </p:nvPr>
        </p:nvSpPr>
        <p:spPr/>
        <p:txBody>
          <a:bodyPr/>
          <a:lstStyle/>
          <a:p>
            <a:br>
              <a:rPr lang="en-US" sz="4800" dirty="0"/>
            </a:br>
            <a:r>
              <a:rPr lang="en-US" sz="4800" dirty="0"/>
              <a:t>2018 IMAG Futures Meeting</a:t>
            </a:r>
            <a:br>
              <a:rPr lang="en-US" sz="4800" dirty="0"/>
            </a:br>
            <a:r>
              <a:rPr lang="en-US" sz="4800" dirty="0"/>
              <a:t>Uncertainty Quantification </a:t>
            </a:r>
            <a:br>
              <a:rPr lang="en-US" sz="4800" dirty="0"/>
            </a:br>
            <a:endParaRPr lang="en-US" sz="4800" dirty="0"/>
          </a:p>
        </p:txBody>
      </p:sp>
      <p:sp>
        <p:nvSpPr>
          <p:cNvPr id="3" name="Subtitle 2">
            <a:extLst>
              <a:ext uri="{FF2B5EF4-FFF2-40B4-BE49-F238E27FC236}">
                <a16:creationId xmlns:a16="http://schemas.microsoft.com/office/drawing/2014/main" id="{54DBCEA2-6C14-4259-9A59-5008174F1944}"/>
              </a:ext>
            </a:extLst>
          </p:cNvPr>
          <p:cNvSpPr>
            <a:spLocks noGrp="1"/>
          </p:cNvSpPr>
          <p:nvPr>
            <p:ph type="subTitle" idx="1"/>
          </p:nvPr>
        </p:nvSpPr>
        <p:spPr/>
        <p:txBody>
          <a:bodyPr>
            <a:normAutofit/>
          </a:bodyPr>
          <a:lstStyle/>
          <a:p>
            <a:r>
              <a:rPr lang="en-US" sz="2400" b="1" dirty="0">
                <a:solidFill>
                  <a:schemeClr val="tx1"/>
                </a:solidFill>
                <a:effectLst>
                  <a:outerShdw blurRad="38100" dist="38100" dir="2700000" algn="tl">
                    <a:srgbClr val="000000">
                      <a:alpha val="43137"/>
                    </a:srgbClr>
                  </a:outerShdw>
                </a:effectLst>
              </a:rPr>
              <a:t>Moving Forward with the MSM Consortium</a:t>
            </a:r>
          </a:p>
        </p:txBody>
      </p:sp>
      <p:sp>
        <p:nvSpPr>
          <p:cNvPr id="4" name="WordArt 24">
            <a:extLst>
              <a:ext uri="{FF2B5EF4-FFF2-40B4-BE49-F238E27FC236}">
                <a16:creationId xmlns:a16="http://schemas.microsoft.com/office/drawing/2014/main" id="{45EE6E47-E9D4-466C-B793-7D64D5E0E0E9}"/>
              </a:ext>
            </a:extLst>
          </p:cNvPr>
          <p:cNvSpPr>
            <a:spLocks noChangeArrowheads="1" noChangeShapeType="1" noTextEdit="1"/>
          </p:cNvSpPr>
          <p:nvPr/>
        </p:nvSpPr>
        <p:spPr bwMode="auto">
          <a:xfrm>
            <a:off x="10668000" y="6144064"/>
            <a:ext cx="1447800" cy="609600"/>
          </a:xfrm>
          <a:prstGeom prst="rect">
            <a:avLst/>
          </a:prstGeom>
        </p:spPr>
        <p:txBody>
          <a:bodyPr wrap="none" lIns="91249" tIns="45623" rIns="91249" bIns="45623" fromWordArt="1">
            <a:prstTxWarp prst="textPlain">
              <a:avLst>
                <a:gd name="adj" fmla="val 50000"/>
              </a:avLst>
            </a:prstTxWarp>
            <a:scene3d>
              <a:camera prst="legacyPerspectiveTopLeft"/>
              <a:lightRig rig="legacyNormal3" dir="r"/>
            </a:scene3d>
            <a:sp3d extrusionH="201600" prstMaterial="legacyMetal">
              <a:extrusionClr>
                <a:srgbClr val="FFFFFF"/>
              </a:extrusionClr>
            </a:sp3d>
          </a:bodyPr>
          <a:lstStyle/>
          <a:p>
            <a:pPr algn="ctr" defTabSz="912479"/>
            <a:r>
              <a:rPr lang="en-US" sz="3600" kern="10" dirty="0">
                <a:ln w="9525">
                  <a:round/>
                  <a:headEnd/>
                  <a:tailEnd/>
                </a:ln>
                <a:gradFill rotWithShape="0">
                  <a:gsLst>
                    <a:gs pos="0">
                      <a:srgbClr val="CBCBCB"/>
                    </a:gs>
                    <a:gs pos="13000">
                      <a:srgbClr val="5F5F5F"/>
                    </a:gs>
                    <a:gs pos="21001">
                      <a:srgbClr val="5F5F5F"/>
                    </a:gs>
                    <a:gs pos="63000">
                      <a:srgbClr val="FFFFFF"/>
                    </a:gs>
                    <a:gs pos="67000">
                      <a:srgbClr val="B2B2B2"/>
                    </a:gs>
                    <a:gs pos="69000">
                      <a:srgbClr val="292929"/>
                    </a:gs>
                    <a:gs pos="82001">
                      <a:srgbClr val="777777"/>
                    </a:gs>
                    <a:gs pos="100000">
                      <a:srgbClr val="EAEAEA"/>
                    </a:gs>
                  </a:gsLst>
                  <a:lin ang="5400000" scaled="1"/>
                </a:gradFill>
                <a:latin typeface="Times New Roman"/>
                <a:cs typeface="Times New Roman"/>
              </a:rPr>
              <a:t>IMAG</a:t>
            </a:r>
          </a:p>
        </p:txBody>
      </p:sp>
    </p:spTree>
    <p:extLst>
      <p:ext uri="{BB962C8B-B14F-4D97-AF65-F5344CB8AC3E}">
        <p14:creationId xmlns:p14="http://schemas.microsoft.com/office/powerpoint/2010/main" val="39414973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80D713-A474-4CC6-9C35-8EE42B3D98FF}"/>
              </a:ext>
            </a:extLst>
          </p:cNvPr>
          <p:cNvSpPr>
            <a:spLocks noGrp="1"/>
          </p:cNvSpPr>
          <p:nvPr>
            <p:ph type="title"/>
          </p:nvPr>
        </p:nvSpPr>
        <p:spPr>
          <a:xfrm>
            <a:off x="677334" y="356379"/>
            <a:ext cx="8596668" cy="1320800"/>
          </a:xfrm>
        </p:spPr>
        <p:txBody>
          <a:bodyPr>
            <a:normAutofit/>
          </a:bodyPr>
          <a:lstStyle/>
          <a:p>
            <a:r>
              <a:rPr lang="en-US" b="1" dirty="0"/>
              <a:t>Uncertainty Quantification</a:t>
            </a:r>
            <a:r>
              <a:rPr lang="en-US" dirty="0"/>
              <a:t> – </a:t>
            </a:r>
            <a:r>
              <a:rPr lang="en-US" b="1" dirty="0"/>
              <a:t>What has been accomplished?</a:t>
            </a:r>
          </a:p>
        </p:txBody>
      </p:sp>
      <p:sp>
        <p:nvSpPr>
          <p:cNvPr id="3" name="Content Placeholder 2">
            <a:extLst>
              <a:ext uri="{FF2B5EF4-FFF2-40B4-BE49-F238E27FC236}">
                <a16:creationId xmlns:a16="http://schemas.microsoft.com/office/drawing/2014/main" id="{FE24F236-8BB7-4FB0-B522-55B4257B9AD6}"/>
              </a:ext>
            </a:extLst>
          </p:cNvPr>
          <p:cNvSpPr>
            <a:spLocks noGrp="1"/>
          </p:cNvSpPr>
          <p:nvPr>
            <p:ph idx="1"/>
          </p:nvPr>
        </p:nvSpPr>
        <p:spPr>
          <a:xfrm>
            <a:off x="677334" y="1677179"/>
            <a:ext cx="9672896" cy="4466885"/>
          </a:xfrm>
        </p:spPr>
        <p:txBody>
          <a:bodyPr>
            <a:noAutofit/>
          </a:bodyPr>
          <a:lstStyle/>
          <a:p>
            <a:r>
              <a:rPr lang="en-US" sz="2000" dirty="0"/>
              <a:t>Parameter uncertainty is addressable.</a:t>
            </a:r>
            <a:endParaRPr lang="en-US" dirty="0"/>
          </a:p>
          <a:p>
            <a:pPr lvl="1"/>
            <a:r>
              <a:rPr lang="en-US" sz="1800" dirty="0"/>
              <a:t>What exactly are the methodologies that were developed?</a:t>
            </a:r>
          </a:p>
          <a:p>
            <a:pPr lvl="2"/>
            <a:r>
              <a:rPr lang="en-US" dirty="0"/>
              <a:t>CVODES, DAKOTA, PSUADE, etc. (See </a:t>
            </a:r>
            <a:r>
              <a:rPr lang="en-US" dirty="0">
                <a:hlinkClick r:id="rId2"/>
              </a:rPr>
              <a:t>https://www.pnnl.gov/main/publications/external/technical_reports/PNNL-20914.pdf</a:t>
            </a:r>
            <a:r>
              <a:rPr lang="en-US" dirty="0"/>
              <a:t>).</a:t>
            </a:r>
          </a:p>
          <a:p>
            <a:pPr lvl="2"/>
            <a:r>
              <a:rPr lang="en-US" dirty="0"/>
              <a:t>Application specific uncertainty analyses. </a:t>
            </a:r>
          </a:p>
          <a:p>
            <a:pPr lvl="2"/>
            <a:r>
              <a:rPr lang="en-US" dirty="0"/>
              <a:t>Knowledgebases for reaction networks describing structure in standardized formats (Pathway tools, Kbase, COBRA/BiGG, EBI BioModel database).</a:t>
            </a:r>
          </a:p>
          <a:p>
            <a:pPr fontAlgn="base"/>
            <a:r>
              <a:rPr lang="en-US" dirty="0"/>
              <a:t>UQ in perspective - Role of Models: </a:t>
            </a:r>
          </a:p>
          <a:p>
            <a:pPr marL="1257300" lvl="2" indent="-342900" fontAlgn="base">
              <a:buFont typeface="+mj-lt"/>
              <a:buAutoNum type="arabicPeriod"/>
            </a:pPr>
            <a:r>
              <a:rPr lang="en-US" dirty="0"/>
              <a:t>First, as a way to capture and communicate knowledge (Standardization important)</a:t>
            </a:r>
          </a:p>
          <a:p>
            <a:pPr marL="1257300" lvl="2" indent="-342900" fontAlgn="base">
              <a:buFont typeface="+mj-lt"/>
              <a:buAutoNum type="arabicPeriod"/>
            </a:pPr>
            <a:r>
              <a:rPr lang="en-US" dirty="0"/>
              <a:t>Second, as a tool for understanding processes, building intuition, and education. (Standardization and UQ important)</a:t>
            </a:r>
          </a:p>
          <a:p>
            <a:pPr marL="1257300" lvl="2" indent="-342900" fontAlgn="base">
              <a:buFont typeface="+mj-lt"/>
              <a:buAutoNum type="arabicPeriod"/>
            </a:pPr>
            <a:r>
              <a:rPr lang="en-US" dirty="0"/>
              <a:t>Third, to predict experimental observables. (UQ important)</a:t>
            </a:r>
          </a:p>
          <a:p>
            <a:pPr marL="457200" lvl="1" indent="0">
              <a:buNone/>
            </a:pPr>
            <a:endParaRPr lang="en-US" sz="1400" dirty="0"/>
          </a:p>
        </p:txBody>
      </p:sp>
      <p:sp>
        <p:nvSpPr>
          <p:cNvPr id="4" name="WordArt 24">
            <a:extLst>
              <a:ext uri="{FF2B5EF4-FFF2-40B4-BE49-F238E27FC236}">
                <a16:creationId xmlns:a16="http://schemas.microsoft.com/office/drawing/2014/main" id="{8312A43D-D8E0-4B48-9D26-D81DFA796F6B}"/>
              </a:ext>
            </a:extLst>
          </p:cNvPr>
          <p:cNvSpPr>
            <a:spLocks noChangeArrowheads="1" noChangeShapeType="1" noTextEdit="1"/>
          </p:cNvSpPr>
          <p:nvPr/>
        </p:nvSpPr>
        <p:spPr bwMode="auto">
          <a:xfrm>
            <a:off x="10668000" y="6144064"/>
            <a:ext cx="1447800" cy="609600"/>
          </a:xfrm>
          <a:prstGeom prst="rect">
            <a:avLst/>
          </a:prstGeom>
        </p:spPr>
        <p:txBody>
          <a:bodyPr wrap="none" lIns="91249" tIns="45623" rIns="91249" bIns="45623" fromWordArt="1">
            <a:prstTxWarp prst="textPlain">
              <a:avLst>
                <a:gd name="adj" fmla="val 50000"/>
              </a:avLst>
            </a:prstTxWarp>
            <a:scene3d>
              <a:camera prst="legacyPerspectiveTopLeft"/>
              <a:lightRig rig="legacyNormal3" dir="r"/>
            </a:scene3d>
            <a:sp3d extrusionH="201600" prstMaterial="legacyMetal">
              <a:extrusionClr>
                <a:srgbClr val="FFFFFF"/>
              </a:extrusionClr>
            </a:sp3d>
          </a:bodyPr>
          <a:lstStyle/>
          <a:p>
            <a:pPr algn="ctr" defTabSz="912479"/>
            <a:r>
              <a:rPr lang="en-US" sz="3600" kern="10" dirty="0">
                <a:ln w="9525">
                  <a:round/>
                  <a:headEnd/>
                  <a:tailEnd/>
                </a:ln>
                <a:gradFill rotWithShape="0">
                  <a:gsLst>
                    <a:gs pos="0">
                      <a:srgbClr val="CBCBCB"/>
                    </a:gs>
                    <a:gs pos="13000">
                      <a:srgbClr val="5F5F5F"/>
                    </a:gs>
                    <a:gs pos="21001">
                      <a:srgbClr val="5F5F5F"/>
                    </a:gs>
                    <a:gs pos="63000">
                      <a:srgbClr val="FFFFFF"/>
                    </a:gs>
                    <a:gs pos="67000">
                      <a:srgbClr val="B2B2B2"/>
                    </a:gs>
                    <a:gs pos="69000">
                      <a:srgbClr val="292929"/>
                    </a:gs>
                    <a:gs pos="82001">
                      <a:srgbClr val="777777"/>
                    </a:gs>
                    <a:gs pos="100000">
                      <a:srgbClr val="EAEAEA"/>
                    </a:gs>
                  </a:gsLst>
                  <a:lin ang="5400000" scaled="1"/>
                </a:gradFill>
                <a:latin typeface="Times New Roman"/>
                <a:cs typeface="Times New Roman"/>
              </a:rPr>
              <a:t>IMAG</a:t>
            </a:r>
          </a:p>
        </p:txBody>
      </p:sp>
    </p:spTree>
    <p:extLst>
      <p:ext uri="{BB962C8B-B14F-4D97-AF65-F5344CB8AC3E}">
        <p14:creationId xmlns:p14="http://schemas.microsoft.com/office/powerpoint/2010/main" val="7465875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CF9866-F8BB-DC4E-B9E6-7C660E663C1B}"/>
              </a:ext>
            </a:extLst>
          </p:cNvPr>
          <p:cNvSpPr>
            <a:spLocks noGrp="1"/>
          </p:cNvSpPr>
          <p:nvPr>
            <p:ph type="title"/>
          </p:nvPr>
        </p:nvSpPr>
        <p:spPr/>
        <p:txBody>
          <a:bodyPr/>
          <a:lstStyle/>
          <a:p>
            <a:r>
              <a:rPr lang="en-US" dirty="0"/>
              <a:t>Success Story</a:t>
            </a:r>
          </a:p>
        </p:txBody>
      </p:sp>
      <p:pic>
        <p:nvPicPr>
          <p:cNvPr id="1026" name="Picture 2" descr="https://lh6.googleusercontent.com/3x2I4en37T8OBM1_ENxC9wQs0rpRKaBlEDIin7E94lSKlqqeC7c7jfYgAHACTzvde-XjfJdfaxL3Qi-jfLO6wt7aadf3U9MmiljAE2Q9Fs18mUW4rwQcpaG40HLi3Sg8JsPpZgLm">
            <a:extLst>
              <a:ext uri="{FF2B5EF4-FFF2-40B4-BE49-F238E27FC236}">
                <a16:creationId xmlns:a16="http://schemas.microsoft.com/office/drawing/2014/main" id="{83E1F2D1-4164-4C48-B5BA-DF5F6905E7B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563077"/>
            <a:ext cx="7059897" cy="5294923"/>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8BB5B94D-041E-484A-9DB1-DDE07FCFE1DB}"/>
              </a:ext>
            </a:extLst>
          </p:cNvPr>
          <p:cNvSpPr txBox="1"/>
          <p:nvPr/>
        </p:nvSpPr>
        <p:spPr>
          <a:xfrm>
            <a:off x="6569243" y="1930400"/>
            <a:ext cx="4417253" cy="4770537"/>
          </a:xfrm>
          <a:prstGeom prst="rect">
            <a:avLst/>
          </a:prstGeom>
          <a:noFill/>
        </p:spPr>
        <p:txBody>
          <a:bodyPr wrap="square" rtlCol="0">
            <a:spAutoFit/>
          </a:bodyPr>
          <a:lstStyle/>
          <a:p>
            <a:r>
              <a:rPr lang="en-US" sz="1600" dirty="0"/>
              <a:t>The </a:t>
            </a:r>
            <a:r>
              <a:rPr lang="en-US" sz="1600" b="1" dirty="0"/>
              <a:t>upper plot</a:t>
            </a:r>
            <a:r>
              <a:rPr lang="en-US" sz="1600" dirty="0"/>
              <a:t> are the results for a simulated 1000 person population dosed with 1.4g Acetaminophen (APAP), plotting serum levels of drug versus time. The central line with error bars is the population average with standard deviations. The upper line is the simulated individual that had the highest peak serum concentration. The Lower line the simulated individual with the lowest peek APAP. The </a:t>
            </a:r>
            <a:r>
              <a:rPr lang="en-US" sz="1600" b="1" dirty="0"/>
              <a:t>lower plot</a:t>
            </a:r>
            <a:r>
              <a:rPr lang="en-US" sz="1600" dirty="0"/>
              <a:t> is published human clinical data (average of 9 individuals with standard deviations) at the same dose of APAP. Both the average time course and observed population variability are essentially identical between the simulation and the human clinical data. (J </a:t>
            </a:r>
            <a:r>
              <a:rPr lang="en-US" sz="1600" dirty="0" err="1"/>
              <a:t>Sluka</a:t>
            </a:r>
            <a:r>
              <a:rPr lang="en-US" sz="1600" dirty="0"/>
              <a:t> has the original </a:t>
            </a:r>
            <a:r>
              <a:rPr lang="en-US" sz="1600" dirty="0" err="1"/>
              <a:t>powerpoint</a:t>
            </a:r>
            <a:r>
              <a:rPr lang="en-US" sz="1600" dirty="0"/>
              <a:t> slides if they are needed.)</a:t>
            </a:r>
          </a:p>
          <a:p>
            <a:br>
              <a:rPr lang="en-US" sz="1600" dirty="0"/>
            </a:br>
            <a:endParaRPr lang="en-US" sz="1600" dirty="0"/>
          </a:p>
        </p:txBody>
      </p:sp>
    </p:spTree>
    <p:extLst>
      <p:ext uri="{BB962C8B-B14F-4D97-AF65-F5344CB8AC3E}">
        <p14:creationId xmlns:p14="http://schemas.microsoft.com/office/powerpoint/2010/main" val="20306712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80D713-A474-4CC6-9C35-8EE42B3D98FF}"/>
              </a:ext>
            </a:extLst>
          </p:cNvPr>
          <p:cNvSpPr>
            <a:spLocks noGrp="1"/>
          </p:cNvSpPr>
          <p:nvPr>
            <p:ph type="title"/>
          </p:nvPr>
        </p:nvSpPr>
        <p:spPr>
          <a:xfrm>
            <a:off x="677334" y="356379"/>
            <a:ext cx="10285738" cy="1320800"/>
          </a:xfrm>
        </p:spPr>
        <p:txBody>
          <a:bodyPr>
            <a:normAutofit fontScale="90000"/>
          </a:bodyPr>
          <a:lstStyle/>
          <a:p>
            <a:r>
              <a:rPr lang="en-US" b="1" dirty="0"/>
              <a:t>How have UQ methodologies impacted each field?</a:t>
            </a:r>
            <a:br>
              <a:rPr lang="en-US" dirty="0"/>
            </a:br>
            <a:endParaRPr lang="en-US" b="1" dirty="0">
              <a:highlight>
                <a:srgbClr val="FFFF00"/>
              </a:highlight>
            </a:endParaRPr>
          </a:p>
        </p:txBody>
      </p:sp>
      <p:sp>
        <p:nvSpPr>
          <p:cNvPr id="3" name="Content Placeholder 2">
            <a:extLst>
              <a:ext uri="{FF2B5EF4-FFF2-40B4-BE49-F238E27FC236}">
                <a16:creationId xmlns:a16="http://schemas.microsoft.com/office/drawing/2014/main" id="{FE24F236-8BB7-4FB0-B522-55B4257B9AD6}"/>
              </a:ext>
            </a:extLst>
          </p:cNvPr>
          <p:cNvSpPr>
            <a:spLocks noGrp="1"/>
          </p:cNvSpPr>
          <p:nvPr>
            <p:ph idx="1"/>
          </p:nvPr>
        </p:nvSpPr>
        <p:spPr>
          <a:xfrm>
            <a:off x="677333" y="1139483"/>
            <a:ext cx="9303245" cy="5718517"/>
          </a:xfrm>
        </p:spPr>
        <p:txBody>
          <a:bodyPr>
            <a:noAutofit/>
          </a:bodyPr>
          <a:lstStyle/>
          <a:p>
            <a:pPr fontAlgn="base"/>
            <a:r>
              <a:rPr lang="en-US" dirty="0"/>
              <a:t>Now that quantifying parameter uncertainty is getting easier, beginning to think about model structural uncertainty, intrinsic stochasticity, possible incomplete or inaccurate data sets.</a:t>
            </a:r>
          </a:p>
          <a:p>
            <a:pPr lvl="1" fontAlgn="base"/>
            <a:r>
              <a:rPr lang="en-US" dirty="0"/>
              <a:t>Clinical Impact?</a:t>
            </a:r>
          </a:p>
          <a:p>
            <a:pPr lvl="1" fontAlgn="base"/>
            <a:r>
              <a:rPr lang="en-US" dirty="0"/>
              <a:t>Anecdotal cases in which model/experiment forced reevaluation of data analysis.</a:t>
            </a:r>
          </a:p>
          <a:p>
            <a:pPr marL="0" indent="0" fontAlgn="base">
              <a:buNone/>
            </a:pPr>
            <a:endParaRPr lang="en-US" dirty="0"/>
          </a:p>
          <a:p>
            <a:pPr fontAlgn="base"/>
            <a:r>
              <a:rPr lang="en-US" dirty="0"/>
              <a:t>How do we use qualitative or semi-quantitative data in UQ?</a:t>
            </a:r>
          </a:p>
          <a:p>
            <a:endParaRPr lang="en-US" sz="2000" dirty="0"/>
          </a:p>
          <a:p>
            <a:r>
              <a:rPr lang="en-US" sz="2000" dirty="0"/>
              <a:t>Have new theories resulted from this work to improve the understanding of the problems in the field?</a:t>
            </a:r>
            <a:endParaRPr lang="en-US" dirty="0"/>
          </a:p>
          <a:p>
            <a:pPr lvl="1" fontAlgn="base"/>
            <a:r>
              <a:rPr lang="en-US" dirty="0"/>
              <a:t>Emerging</a:t>
            </a:r>
          </a:p>
          <a:p>
            <a:pPr lvl="2" fontAlgn="base"/>
            <a:r>
              <a:rPr lang="en-US" dirty="0"/>
              <a:t>Physics-Informed Deep Learning, Karniadakis, </a:t>
            </a:r>
            <a:r>
              <a:rPr lang="en-US" i="1" dirty="0"/>
              <a:t>et al.</a:t>
            </a:r>
          </a:p>
          <a:p>
            <a:pPr lvl="2" fontAlgn="base"/>
            <a:r>
              <a:rPr lang="en-US" dirty="0"/>
              <a:t>Inferring solutions of differential equations using noisy multi-fidelity data, Karniadakis, </a:t>
            </a:r>
            <a:r>
              <a:rPr lang="en-US" i="1" dirty="0"/>
              <a:t>et al.</a:t>
            </a:r>
          </a:p>
          <a:p>
            <a:pPr lvl="2" fontAlgn="base"/>
            <a:r>
              <a:rPr lang="en-US" dirty="0"/>
              <a:t>Distilling the logic of behavioral dynamics using automated inference, Nemenman, </a:t>
            </a:r>
            <a:r>
              <a:rPr lang="en-US" i="1" dirty="0"/>
              <a:t>et al.</a:t>
            </a:r>
            <a:endParaRPr lang="en-US" sz="1800" i="1" dirty="0"/>
          </a:p>
        </p:txBody>
      </p:sp>
      <p:sp>
        <p:nvSpPr>
          <p:cNvPr id="4" name="WordArt 24">
            <a:extLst>
              <a:ext uri="{FF2B5EF4-FFF2-40B4-BE49-F238E27FC236}">
                <a16:creationId xmlns:a16="http://schemas.microsoft.com/office/drawing/2014/main" id="{8312A43D-D8E0-4B48-9D26-D81DFA796F6B}"/>
              </a:ext>
            </a:extLst>
          </p:cNvPr>
          <p:cNvSpPr>
            <a:spLocks noChangeArrowheads="1" noChangeShapeType="1" noTextEdit="1"/>
          </p:cNvSpPr>
          <p:nvPr/>
        </p:nvSpPr>
        <p:spPr bwMode="auto">
          <a:xfrm>
            <a:off x="10668000" y="6144064"/>
            <a:ext cx="1447800" cy="609600"/>
          </a:xfrm>
          <a:prstGeom prst="rect">
            <a:avLst/>
          </a:prstGeom>
        </p:spPr>
        <p:txBody>
          <a:bodyPr wrap="none" lIns="91249" tIns="45623" rIns="91249" bIns="45623" fromWordArt="1">
            <a:prstTxWarp prst="textPlain">
              <a:avLst>
                <a:gd name="adj" fmla="val 50000"/>
              </a:avLst>
            </a:prstTxWarp>
            <a:scene3d>
              <a:camera prst="legacyPerspectiveTopLeft"/>
              <a:lightRig rig="legacyNormal3" dir="r"/>
            </a:scene3d>
            <a:sp3d extrusionH="201600" prstMaterial="legacyMetal">
              <a:extrusionClr>
                <a:srgbClr val="FFFFFF"/>
              </a:extrusionClr>
            </a:sp3d>
          </a:bodyPr>
          <a:lstStyle/>
          <a:p>
            <a:pPr algn="ctr" defTabSz="912479"/>
            <a:r>
              <a:rPr lang="en-US" sz="3600" kern="10" dirty="0">
                <a:ln w="9525">
                  <a:round/>
                  <a:headEnd/>
                  <a:tailEnd/>
                </a:ln>
                <a:gradFill rotWithShape="0">
                  <a:gsLst>
                    <a:gs pos="0">
                      <a:srgbClr val="CBCBCB"/>
                    </a:gs>
                    <a:gs pos="13000">
                      <a:srgbClr val="5F5F5F"/>
                    </a:gs>
                    <a:gs pos="21001">
                      <a:srgbClr val="5F5F5F"/>
                    </a:gs>
                    <a:gs pos="63000">
                      <a:srgbClr val="FFFFFF"/>
                    </a:gs>
                    <a:gs pos="67000">
                      <a:srgbClr val="B2B2B2"/>
                    </a:gs>
                    <a:gs pos="69000">
                      <a:srgbClr val="292929"/>
                    </a:gs>
                    <a:gs pos="82001">
                      <a:srgbClr val="777777"/>
                    </a:gs>
                    <a:gs pos="100000">
                      <a:srgbClr val="EAEAEA"/>
                    </a:gs>
                  </a:gsLst>
                  <a:lin ang="5400000" scaled="1"/>
                </a:gradFill>
                <a:latin typeface="Times New Roman"/>
                <a:cs typeface="Times New Roman"/>
              </a:rPr>
              <a:t>IMAG</a:t>
            </a:r>
          </a:p>
        </p:txBody>
      </p:sp>
    </p:spTree>
    <p:extLst>
      <p:ext uri="{BB962C8B-B14F-4D97-AF65-F5344CB8AC3E}">
        <p14:creationId xmlns:p14="http://schemas.microsoft.com/office/powerpoint/2010/main" val="5164769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80D713-A474-4CC6-9C35-8EE42B3D98FF}"/>
              </a:ext>
            </a:extLst>
          </p:cNvPr>
          <p:cNvSpPr>
            <a:spLocks noGrp="1"/>
          </p:cNvSpPr>
          <p:nvPr>
            <p:ph type="title"/>
          </p:nvPr>
        </p:nvSpPr>
        <p:spPr>
          <a:xfrm>
            <a:off x="677334" y="356379"/>
            <a:ext cx="8596668" cy="1320800"/>
          </a:xfrm>
        </p:spPr>
        <p:txBody>
          <a:bodyPr/>
          <a:lstStyle/>
          <a:p>
            <a:r>
              <a:rPr lang="en-US" dirty="0"/>
              <a:t>UQ: </a:t>
            </a:r>
            <a:r>
              <a:rPr lang="en-US" b="1" dirty="0"/>
              <a:t>What still needs to be done?</a:t>
            </a:r>
            <a:endParaRPr lang="en-US" b="1" dirty="0">
              <a:highlight>
                <a:srgbClr val="FFFF00"/>
              </a:highlight>
            </a:endParaRPr>
          </a:p>
        </p:txBody>
      </p:sp>
      <p:sp>
        <p:nvSpPr>
          <p:cNvPr id="3" name="Content Placeholder 2">
            <a:extLst>
              <a:ext uri="{FF2B5EF4-FFF2-40B4-BE49-F238E27FC236}">
                <a16:creationId xmlns:a16="http://schemas.microsoft.com/office/drawing/2014/main" id="{FE24F236-8BB7-4FB0-B522-55B4257B9AD6}"/>
              </a:ext>
            </a:extLst>
          </p:cNvPr>
          <p:cNvSpPr>
            <a:spLocks noGrp="1"/>
          </p:cNvSpPr>
          <p:nvPr>
            <p:ph idx="1"/>
          </p:nvPr>
        </p:nvSpPr>
        <p:spPr>
          <a:xfrm>
            <a:off x="677334" y="1139483"/>
            <a:ext cx="8596668" cy="5261317"/>
          </a:xfrm>
        </p:spPr>
        <p:txBody>
          <a:bodyPr>
            <a:noAutofit/>
          </a:bodyPr>
          <a:lstStyle/>
          <a:p>
            <a:r>
              <a:rPr lang="en-US" sz="1600" dirty="0"/>
              <a:t>Are there methods from other fields that should be applied to your field?</a:t>
            </a:r>
            <a:endParaRPr lang="en-US" dirty="0"/>
          </a:p>
          <a:p>
            <a:pPr lvl="2" fontAlgn="base"/>
            <a:r>
              <a:rPr lang="en-US" dirty="0"/>
              <a:t>Uncertain or semi-quantitative data: greater use/recognition of </a:t>
            </a:r>
            <a:r>
              <a:rPr lang="en-US" b="1" dirty="0"/>
              <a:t>non-parametric </a:t>
            </a:r>
            <a:r>
              <a:rPr lang="en-US" dirty="0"/>
              <a:t>methods in uncertainty quantitation, particularly when comparing noisy (uncertain) data to models and simulations.</a:t>
            </a:r>
          </a:p>
          <a:p>
            <a:pPr lvl="2" fontAlgn="base"/>
            <a:r>
              <a:rPr lang="en-US" dirty="0"/>
              <a:t>Stochastic data: </a:t>
            </a:r>
            <a:r>
              <a:rPr lang="en-US" b="1" dirty="0"/>
              <a:t>Distribution tests</a:t>
            </a:r>
            <a:r>
              <a:rPr lang="en-US" dirty="0"/>
              <a:t> for comparing data from stochastic experimental processes to simulations. </a:t>
            </a:r>
            <a:r>
              <a:rPr lang="en-US" i="1" dirty="0"/>
              <a:t>E.g</a:t>
            </a:r>
            <a:r>
              <a:rPr lang="en-US" dirty="0"/>
              <a:t>., Kolmogrov-Smirnov statistic.</a:t>
            </a:r>
          </a:p>
          <a:p>
            <a:pPr lvl="3" fontAlgn="base"/>
            <a:r>
              <a:rPr lang="en-US" dirty="0"/>
              <a:t>Neither stochastic data or uncertain data is well supported with UQ and optimization tools at the moment and we don’t have a formal way to describe them or capture this kind of observation.</a:t>
            </a:r>
          </a:p>
          <a:p>
            <a:pPr lvl="2" fontAlgn="base"/>
            <a:r>
              <a:rPr lang="en-US" dirty="0"/>
              <a:t>Incompleteness/Uncertainty in models: Combined forward and inverse modeling</a:t>
            </a:r>
          </a:p>
          <a:p>
            <a:pPr lvl="3" fontAlgn="base"/>
            <a:r>
              <a:rPr lang="en-US" b="1"/>
              <a:t>Knowledge-based AI/Machine Learning</a:t>
            </a:r>
            <a:endParaRPr lang="en-US" b="1" dirty="0"/>
          </a:p>
          <a:p>
            <a:pPr lvl="2" fontAlgn="base"/>
            <a:r>
              <a:rPr lang="en-US" dirty="0"/>
              <a:t>General methods to compare models with different structures (incorporating different sets of mechanisms).</a:t>
            </a:r>
          </a:p>
          <a:p>
            <a:pPr lvl="2" fontAlgn="base"/>
            <a:r>
              <a:rPr lang="en-US" dirty="0"/>
              <a:t>Methods to compare experiment and simulation when the data have structure that changes with space and time rather than a concentration/count time series forms (</a:t>
            </a:r>
            <a:r>
              <a:rPr lang="en-US" i="1" dirty="0"/>
              <a:t>e.g</a:t>
            </a:r>
            <a:r>
              <a:rPr lang="en-US" dirty="0"/>
              <a:t>., generation of metastases in an animal or SPIM images of a developing zebrafish embryo)? How do we determine goodness of fit with an experimental movie (especially if both are stochastic)? Are there any generic approaches that can help with this?</a:t>
            </a:r>
            <a:endParaRPr lang="en-US" sz="1400" dirty="0"/>
          </a:p>
          <a:p>
            <a:r>
              <a:rPr lang="en-US" sz="1600" dirty="0"/>
              <a:t>What further connections need to be made to address unmet needs?</a:t>
            </a:r>
            <a:endParaRPr lang="en-US" dirty="0"/>
          </a:p>
          <a:p>
            <a:pPr lvl="1"/>
            <a:r>
              <a:rPr lang="en-US" sz="1400" b="1" dirty="0"/>
              <a:t>http://www.quest-scidac.org</a:t>
            </a:r>
            <a:endParaRPr lang="en-US" sz="1400" dirty="0"/>
          </a:p>
          <a:p>
            <a:pPr lvl="0"/>
            <a:endParaRPr lang="en-US" sz="1600" dirty="0"/>
          </a:p>
          <a:p>
            <a:pPr lvl="0"/>
            <a:endParaRPr lang="en-US" sz="1600" dirty="0"/>
          </a:p>
          <a:p>
            <a:endParaRPr lang="en-US" sz="1600" dirty="0"/>
          </a:p>
        </p:txBody>
      </p:sp>
      <p:sp>
        <p:nvSpPr>
          <p:cNvPr id="4" name="WordArt 24">
            <a:extLst>
              <a:ext uri="{FF2B5EF4-FFF2-40B4-BE49-F238E27FC236}">
                <a16:creationId xmlns:a16="http://schemas.microsoft.com/office/drawing/2014/main" id="{8312A43D-D8E0-4B48-9D26-D81DFA796F6B}"/>
              </a:ext>
            </a:extLst>
          </p:cNvPr>
          <p:cNvSpPr>
            <a:spLocks noChangeArrowheads="1" noChangeShapeType="1" noTextEdit="1"/>
          </p:cNvSpPr>
          <p:nvPr/>
        </p:nvSpPr>
        <p:spPr bwMode="auto">
          <a:xfrm>
            <a:off x="10668000" y="6144064"/>
            <a:ext cx="1447800" cy="609600"/>
          </a:xfrm>
          <a:prstGeom prst="rect">
            <a:avLst/>
          </a:prstGeom>
        </p:spPr>
        <p:txBody>
          <a:bodyPr wrap="none" lIns="91249" tIns="45623" rIns="91249" bIns="45623" fromWordArt="1">
            <a:prstTxWarp prst="textPlain">
              <a:avLst>
                <a:gd name="adj" fmla="val 50000"/>
              </a:avLst>
            </a:prstTxWarp>
            <a:scene3d>
              <a:camera prst="legacyPerspectiveTopLeft"/>
              <a:lightRig rig="legacyNormal3" dir="r"/>
            </a:scene3d>
            <a:sp3d extrusionH="201600" prstMaterial="legacyMetal">
              <a:extrusionClr>
                <a:srgbClr val="FFFFFF"/>
              </a:extrusionClr>
            </a:sp3d>
          </a:bodyPr>
          <a:lstStyle/>
          <a:p>
            <a:pPr algn="ctr" defTabSz="912479"/>
            <a:r>
              <a:rPr lang="en-US" sz="3600" kern="10" dirty="0">
                <a:ln w="9525">
                  <a:round/>
                  <a:headEnd/>
                  <a:tailEnd/>
                </a:ln>
                <a:gradFill rotWithShape="0">
                  <a:gsLst>
                    <a:gs pos="0">
                      <a:srgbClr val="CBCBCB"/>
                    </a:gs>
                    <a:gs pos="13000">
                      <a:srgbClr val="5F5F5F"/>
                    </a:gs>
                    <a:gs pos="21001">
                      <a:srgbClr val="5F5F5F"/>
                    </a:gs>
                    <a:gs pos="63000">
                      <a:srgbClr val="FFFFFF"/>
                    </a:gs>
                    <a:gs pos="67000">
                      <a:srgbClr val="B2B2B2"/>
                    </a:gs>
                    <a:gs pos="69000">
                      <a:srgbClr val="292929"/>
                    </a:gs>
                    <a:gs pos="82001">
                      <a:srgbClr val="777777"/>
                    </a:gs>
                    <a:gs pos="100000">
                      <a:srgbClr val="EAEAEA"/>
                    </a:gs>
                  </a:gsLst>
                  <a:lin ang="5400000" scaled="1"/>
                </a:gradFill>
                <a:latin typeface="Times New Roman"/>
                <a:cs typeface="Times New Roman"/>
              </a:rPr>
              <a:t>IMAG</a:t>
            </a:r>
          </a:p>
        </p:txBody>
      </p:sp>
      <p:pic>
        <p:nvPicPr>
          <p:cNvPr id="6" name="Picture 5">
            <a:extLst>
              <a:ext uri="{FF2B5EF4-FFF2-40B4-BE49-F238E27FC236}">
                <a16:creationId xmlns:a16="http://schemas.microsoft.com/office/drawing/2014/main" id="{5BDB399C-DC83-CC4A-8DA1-39A4E2B4070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80723" y="5819904"/>
            <a:ext cx="4766464" cy="636493"/>
          </a:xfrm>
          <a:prstGeom prst="rect">
            <a:avLst/>
          </a:prstGeom>
        </p:spPr>
      </p:pic>
    </p:spTree>
    <p:extLst>
      <p:ext uri="{BB962C8B-B14F-4D97-AF65-F5344CB8AC3E}">
        <p14:creationId xmlns:p14="http://schemas.microsoft.com/office/powerpoint/2010/main" val="29616958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03340-8AA2-0747-A1EE-E5F66F8F6875}"/>
              </a:ext>
            </a:extLst>
          </p:cNvPr>
          <p:cNvSpPr>
            <a:spLocks noGrp="1"/>
          </p:cNvSpPr>
          <p:nvPr>
            <p:ph type="title"/>
          </p:nvPr>
        </p:nvSpPr>
        <p:spPr>
          <a:xfrm>
            <a:off x="911511" y="1228906"/>
            <a:ext cx="8596668" cy="1826581"/>
          </a:xfrm>
        </p:spPr>
        <p:txBody>
          <a:bodyPr/>
          <a:lstStyle/>
          <a:p>
            <a:pPr algn="ctr"/>
            <a:r>
              <a:rPr lang="en-US" dirty="0"/>
              <a:t>Questions?</a:t>
            </a:r>
          </a:p>
        </p:txBody>
      </p:sp>
      <p:sp>
        <p:nvSpPr>
          <p:cNvPr id="3" name="Text Placeholder 2">
            <a:extLst>
              <a:ext uri="{FF2B5EF4-FFF2-40B4-BE49-F238E27FC236}">
                <a16:creationId xmlns:a16="http://schemas.microsoft.com/office/drawing/2014/main" id="{A10F0450-84A2-DD48-ADFC-87BE7AD7B739}"/>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85059958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TM02900688[[fn=Facet]]</Template>
  <TotalTime>21764</TotalTime>
  <Words>629</Words>
  <Application>Microsoft Macintosh PowerPoint</Application>
  <PresentationFormat>Widescreen</PresentationFormat>
  <Paragraphs>44</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Times New Roman</vt:lpstr>
      <vt:lpstr>Trebuchet MS</vt:lpstr>
      <vt:lpstr>Wingdings 3</vt:lpstr>
      <vt:lpstr>Facet</vt:lpstr>
      <vt:lpstr> 2018 IMAG Futures Meeting Uncertainty Quantification  </vt:lpstr>
      <vt:lpstr>Uncertainty Quantification – What has been accomplished?</vt:lpstr>
      <vt:lpstr>Success Story</vt:lpstr>
      <vt:lpstr>How have UQ methodologies impacted each field? </vt:lpstr>
      <vt:lpstr>UQ: What still needs to be done?</vt:lpstr>
      <vt:lpstr>Questions?</vt:lpstr>
    </vt:vector>
  </TitlesOfParts>
  <LinksUpToDate>false</LinksUpToDate>
  <SharedDoc>false</SharedDoc>
  <HyperlinksChanged>false</HyperlinksChanged>
  <AppVersion>16.0011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2018 IMAG Futures Meeting</dc:title>
  <dc:creator>Peng, Grace (NIH/NIBIB) [E]</dc:creator>
  <cp:lastModifiedBy>Microsoft Office User</cp:lastModifiedBy>
  <cp:revision>31</cp:revision>
  <cp:lastPrinted>2018-03-21T13:20:44Z</cp:lastPrinted>
  <dcterms:created xsi:type="dcterms:W3CDTF">2018-02-12T06:22:09Z</dcterms:created>
  <dcterms:modified xsi:type="dcterms:W3CDTF">2018-03-21T14:32:36Z</dcterms:modified>
</cp:coreProperties>
</file>