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73"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000"/>
    <a:srgbClr val="A41A1A"/>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5371" autoAdjust="0"/>
  </p:normalViewPr>
  <p:slideViewPr>
    <p:cSldViewPr snapToGrid="0">
      <p:cViewPr varScale="1">
        <p:scale>
          <a:sx n="142" d="100"/>
          <a:sy n="142" d="100"/>
        </p:scale>
        <p:origin x="156" y="168"/>
      </p:cViewPr>
      <p:guideLst/>
    </p:cSldViewPr>
  </p:slideViewPr>
  <p:notesTextViewPr>
    <p:cViewPr>
      <p:scale>
        <a:sx n="1" d="1"/>
        <a:sy n="1" d="1"/>
      </p:scale>
      <p:origin x="0" y="-3156"/>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0ACC8-7E88-4AED-AFFF-FA32E81E5E49}" type="datetimeFigureOut">
              <a:rPr lang="en-US" smtClean="0"/>
              <a:t>2/26/2019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BF667-11B0-4448-8341-ED15427D9BC4}" type="slidenum">
              <a:rPr lang="en-US" smtClean="0"/>
              <a:t>‹#›</a:t>
            </a:fld>
            <a:endParaRPr lang="en-US"/>
          </a:p>
        </p:txBody>
      </p:sp>
    </p:spTree>
    <p:extLst>
      <p:ext uri="{BB962C8B-B14F-4D97-AF65-F5344CB8AC3E}">
        <p14:creationId xmlns:p14="http://schemas.microsoft.com/office/powerpoint/2010/main" val="133303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584200"/>
            <a:ext cx="4541838" cy="2554288"/>
          </a:xfrm>
          <a:prstGeom prst="rect">
            <a:avLst/>
          </a:prstGeo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Define/explain it enough for a non-scientific person to explain to the general public (2-3 sentences)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goal of the work is to develop a computational model and construct an entire virtual, three-dimensional structure of the brain (hippocampus) that contains every neuron and synapse found in a rat hippocampus that also accounts for the propagation of electrical fields through neural tissue, thereby creating an anatomically and biologically realistic neuronal network with which we can investigate multiple therapeutic strategies including drugs and the electrical stimulation of neurons. The large number of neurons and the incorporation of behaviorally relevant hippocampal input allow us to help predict the effects of drugs and electrical stimulation on system level dynamics and cognition. </a:t>
            </a:r>
          </a:p>
          <a:p>
            <a:r>
              <a:rPr lang="en-US" sz="1200" b="1" kern="1200" dirty="0">
                <a:solidFill>
                  <a:schemeClr val="tx1"/>
                </a:solidFill>
                <a:effectLst/>
                <a:latin typeface="+mn-lt"/>
                <a:ea typeface="+mn-ea"/>
                <a:cs typeface="+mn-cs"/>
              </a:rPr>
              <a:t>Mention how can machine learning and AI help your project (2 sentences)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Large mechanistic models of complex systems have many parameters that can be estimated via Machine Learning (ML) methods to more accurately capture natural </a:t>
            </a:r>
            <a:r>
              <a:rPr lang="en-US" sz="1200" i="1" kern="1200" dirty="0">
                <a:solidFill>
                  <a:schemeClr val="tx1"/>
                </a:solidFill>
                <a:effectLst/>
                <a:latin typeface="+mn-lt"/>
                <a:ea typeface="+mn-ea"/>
                <a:cs typeface="+mn-cs"/>
              </a:rPr>
              <a:t>in vivo</a:t>
            </a:r>
            <a:r>
              <a:rPr lang="en-US" sz="1200" kern="1200" dirty="0">
                <a:solidFill>
                  <a:schemeClr val="tx1"/>
                </a:solidFill>
                <a:effectLst/>
                <a:latin typeface="+mn-lt"/>
                <a:ea typeface="+mn-ea"/>
                <a:cs typeface="+mn-cs"/>
              </a:rPr>
              <a:t> behaviors. However, owing to the high computational demands that accompany mechanistic models, we are developing ML methods that we use to reduce the complexity of models while preserving the functionality necessary to recapitulate natural behavior resulting in novel methods of cross-linking different levels of the multi-scale model. </a:t>
            </a:r>
          </a:p>
          <a:p>
            <a:r>
              <a:rPr lang="en-US" sz="1200" b="1" kern="1200" dirty="0">
                <a:solidFill>
                  <a:schemeClr val="tx1"/>
                </a:solidFill>
                <a:effectLst/>
                <a:latin typeface="+mn-lt"/>
                <a:ea typeface="+mn-ea"/>
                <a:cs typeface="+mn-cs"/>
              </a:rPr>
              <a:t>List future challenges or next steps after your project is done (1 sentence)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present work has generated many tools of value to the broader community interested in multi-physics simulation of brain parts—one challenge we face is to package these tools and develop a framework that will facilitate use and collaboration that centers around these new resources.</a:t>
            </a: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Further details for Notes section </a:t>
            </a:r>
            <a:r>
              <a:rPr lang="en-US" sz="1200" b="1" kern="1200" dirty="0">
                <a:solidFill>
                  <a:schemeClr val="tx1"/>
                </a:solidFill>
                <a:effectLst/>
                <a:latin typeface="+mn-lt"/>
                <a:ea typeface="+mn-ea"/>
                <a:cs typeface="+mn-cs"/>
              </a:rPr>
              <a:t>- For the following communities (2 sentences):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Behavioral modeling:  explain the </a:t>
            </a:r>
            <a:r>
              <a:rPr lang="en-US" sz="1200" b="1" u="sng" kern="1200" dirty="0">
                <a:solidFill>
                  <a:schemeClr val="tx1"/>
                </a:solidFill>
                <a:effectLst/>
                <a:latin typeface="+mn-lt"/>
                <a:ea typeface="+mn-ea"/>
                <a:cs typeface="+mn-cs"/>
              </a:rPr>
              <a:t>new theories that will integrate within person dynamics with between person dynamics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Admittance Method-NEURON based brain models used to study prosthetics is naturally a patient-specific approach. New data pipelines and collaborations with imaging groups should be established to enable software and modeling tools to be patient-specific and have more substantial clinical value.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Currently, the multi-scale model represents an "average" individual that can capture the general trends of a population. However, the multi-scale model is also the most realistic and complete hippocampal network available. By converting the neural activity of the multi-scale model into a neural mass model, we can further constrain the neural mass model with patient-specific fMRI data to obtain a patient-specific model with which within person and between person dynamics could be investigated.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Multiscale modeling:  explain how the math will address </a:t>
            </a:r>
            <a:r>
              <a:rPr lang="en-US" sz="1200" b="1" u="sng" kern="1200" dirty="0">
                <a:solidFill>
                  <a:schemeClr val="tx1"/>
                </a:solidFill>
                <a:effectLst/>
                <a:latin typeface="+mn-lt"/>
                <a:ea typeface="+mn-ea"/>
                <a:cs typeface="+mn-cs"/>
              </a:rPr>
              <a:t>methodological challenges </a:t>
            </a:r>
            <a:r>
              <a:rPr lang="en-US" sz="1200" b="1" kern="1200" dirty="0">
                <a:solidFill>
                  <a:schemeClr val="tx1"/>
                </a:solidFill>
                <a:effectLst/>
                <a:latin typeface="+mn-lt"/>
                <a:ea typeface="+mn-ea"/>
                <a:cs typeface="+mn-cs"/>
              </a:rPr>
              <a:t>(e.g.: crossing scales, sparse data, uncertainty, modularity, spatiotemporal simulation challenges, etc.)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Admittance Method-NEURON approach is dependent upon resistor meshes of varying resolution and geometry: refining the mesh to optimize its feature alignment with a specific region of tissue is an open problem that our project is seeking to address presently. Also, NEURON model behavior in response to stimulation is an emergent phenomenon that is governed by molecular dynamics at the synaptic level—new non-parametric methods of reducing the computational burden of synaptic model predictions brings new levels of accuracy at these higher length-scales of our hippocampal model.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have developed a method for linking scales by reducing the complexity of lower-level mechanistic models, i.e., at the synaptic level, by replacing them with ML-based input-output models, i.e., the Laguerre-Volterra networks, which increases the speed of simulations while preserving the input-output properties of the mechanism. The scale of the neuronal network allowed us to develop metrics that can reveal an emergent </a:t>
            </a:r>
            <a:r>
              <a:rPr lang="en-US" sz="1200" kern="1200" dirty="0" err="1">
                <a:solidFill>
                  <a:schemeClr val="tx1"/>
                </a:solidFill>
                <a:effectLst/>
                <a:latin typeface="+mn-lt"/>
                <a:ea typeface="+mn-ea"/>
                <a:cs typeface="+mn-cs"/>
              </a:rPr>
              <a:t>spatio</a:t>
            </a:r>
            <a:r>
              <a:rPr lang="en-US" sz="1200" kern="1200" dirty="0">
                <a:solidFill>
                  <a:schemeClr val="tx1"/>
                </a:solidFill>
                <a:effectLst/>
                <a:latin typeface="+mn-lt"/>
                <a:ea typeface="+mn-ea"/>
                <a:cs typeface="+mn-cs"/>
              </a:rPr>
              <a:t>-temporal structure within the neural dynamics that would otherwise have been unobserved had the network size been smaller. In visualizing the neural activity, we have further been able to develop strategies for communicating the three-dimensional, </a:t>
            </a:r>
            <a:r>
              <a:rPr lang="en-US" sz="1200" kern="1200" dirty="0" err="1">
                <a:solidFill>
                  <a:schemeClr val="tx1"/>
                </a:solidFill>
                <a:effectLst/>
                <a:latin typeface="+mn-lt"/>
                <a:ea typeface="+mn-ea"/>
                <a:cs typeface="+mn-cs"/>
              </a:rPr>
              <a:t>spatio</a:t>
            </a:r>
            <a:r>
              <a:rPr lang="en-US" sz="1200" kern="1200" dirty="0">
                <a:solidFill>
                  <a:schemeClr val="tx1"/>
                </a:solidFill>
                <a:effectLst/>
                <a:latin typeface="+mn-lt"/>
                <a:ea typeface="+mn-ea"/>
                <a:cs typeface="+mn-cs"/>
              </a:rPr>
              <a:t>-temporal activity of the hippocampus.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Medical simulation:  explain the </a:t>
            </a:r>
            <a:r>
              <a:rPr lang="en-US" sz="1200" b="1" u="sng" kern="1200" dirty="0">
                <a:solidFill>
                  <a:schemeClr val="tx1"/>
                </a:solidFill>
                <a:effectLst/>
                <a:latin typeface="+mn-lt"/>
                <a:ea typeface="+mn-ea"/>
                <a:cs typeface="+mn-cs"/>
              </a:rPr>
              <a:t>math challenges </a:t>
            </a:r>
            <a:r>
              <a:rPr lang="en-US" sz="1200" b="1" kern="1200" dirty="0">
                <a:solidFill>
                  <a:schemeClr val="tx1"/>
                </a:solidFill>
                <a:effectLst/>
                <a:latin typeface="+mn-lt"/>
                <a:ea typeface="+mn-ea"/>
                <a:cs typeface="+mn-cs"/>
              </a:rPr>
              <a:t>being overcome (e.g. collision dynamics, cloth dynamics, haptics, etc.)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Using a resistor mesh model in conjunction with equivalent circuit-based neuronal models presents a unique set of challenges including </a:t>
            </a:r>
            <a:r>
              <a:rPr lang="en-US" sz="1200" kern="1200" dirty="0" err="1">
                <a:solidFill>
                  <a:schemeClr val="tx1"/>
                </a:solidFill>
                <a:effectLst/>
                <a:latin typeface="+mn-lt"/>
                <a:ea typeface="+mn-ea"/>
                <a:cs typeface="+mn-cs"/>
              </a:rPr>
              <a:t>including</a:t>
            </a:r>
            <a:r>
              <a:rPr lang="en-US" sz="1200" kern="1200" dirty="0">
                <a:solidFill>
                  <a:schemeClr val="tx1"/>
                </a:solidFill>
                <a:effectLst/>
                <a:latin typeface="+mn-lt"/>
                <a:ea typeface="+mn-ea"/>
                <a:cs typeface="+mn-cs"/>
              </a:rPr>
              <a:t>: graph-theoretical methods of optimizing neuron models, evolutionary algorithms for tuning model biophysics, matrix-solvers to speed up solve-times or reduce memory consumption, and the design of digital filters for system identification to reduce the computational overhead of large-scale mechanistic models.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main challenge of the multi-scale model was to develop a computational platform that can integrate quantitative data at multiple scales and use appropriate approximations and solvers for each scale to construct a model that can investigate the consequences of lower-level properties on higher-level function. The kinetic schema and differential equations that comprise synaptic behavior was represented using a sparse Laguerre-Volterra Network formulation that could accurately represent synaptic behavior while reducing the number of equations that need to be solved at each integration step of the simulation.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  explain how </a:t>
            </a:r>
            <a:r>
              <a:rPr lang="en-US" sz="1200" b="1" u="sng" kern="1200" dirty="0">
                <a:solidFill>
                  <a:schemeClr val="tx1"/>
                </a:solidFill>
                <a:effectLst/>
                <a:latin typeface="+mn-lt"/>
                <a:ea typeface="+mn-ea"/>
                <a:cs typeface="+mn-cs"/>
              </a:rPr>
              <a:t>new statistical approaches </a:t>
            </a:r>
            <a:r>
              <a:rPr lang="en-US" sz="1200" b="1" kern="1200" dirty="0">
                <a:solidFill>
                  <a:schemeClr val="tx1"/>
                </a:solidFill>
                <a:effectLst/>
                <a:latin typeface="+mn-lt"/>
                <a:ea typeface="+mn-ea"/>
                <a:cs typeface="+mn-cs"/>
              </a:rPr>
              <a:t>will provide mechanistic understanding of the system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input-output approaches used in this work, i.e., the Laguerre-Volterra Network and its variants, can be used to deconstruct the dynamics into independent kernels that can be linked to various mechanisms. By changing the lower-level parameters and extracting the kernels of higher-level input-output representations of the system, we can identify the lower-level properties that contribute most to the dynamics of the higher-levels and quantify these contributions. For example, an input-output model of synaptic receptors can reveal what rate constants are most important in determining the dynamics of the postsynaptic current response. An input-output model at the level of neuronal networks will integrate the contributions of all the lower-level properties and the sensitivity of the dynamics at the neuronal network level to those properties. The choice of the input and output will determine which dependencies are being investigated, e.g. spiking input and spiking output or electrical stimulation input and local field potential output.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BRAIN:  explain the </a:t>
            </a:r>
            <a:r>
              <a:rPr lang="en-US" sz="1200" b="1" u="sng" kern="1200" dirty="0">
                <a:solidFill>
                  <a:schemeClr val="tx1"/>
                </a:solidFill>
                <a:effectLst/>
                <a:latin typeface="+mn-lt"/>
                <a:ea typeface="+mn-ea"/>
                <a:cs typeface="+mn-cs"/>
              </a:rPr>
              <a:t>theory</a:t>
            </a:r>
            <a:r>
              <a:rPr lang="en-US" sz="1200" b="1" kern="1200" dirty="0">
                <a:solidFill>
                  <a:schemeClr val="tx1"/>
                </a:solidFill>
                <a:effectLst/>
                <a:latin typeface="+mn-lt"/>
                <a:ea typeface="+mn-ea"/>
                <a:cs typeface="+mn-cs"/>
              </a:rPr>
              <a:t> behind the math/stats and how it will be used to understand how the brain works; explain the level of </a:t>
            </a:r>
            <a:r>
              <a:rPr lang="en-US" sz="1200" b="1" u="sng" kern="1200" dirty="0">
                <a:solidFill>
                  <a:schemeClr val="tx1"/>
                </a:solidFill>
                <a:effectLst/>
                <a:latin typeface="+mn-lt"/>
                <a:ea typeface="+mn-ea"/>
                <a:cs typeface="+mn-cs"/>
              </a:rPr>
              <a:t>data dependency </a:t>
            </a:r>
            <a:r>
              <a:rPr lang="en-US" sz="1200" b="1" kern="1200" dirty="0">
                <a:solidFill>
                  <a:schemeClr val="tx1"/>
                </a:solidFill>
                <a:effectLst/>
                <a:latin typeface="+mn-lt"/>
                <a:ea typeface="+mn-ea"/>
                <a:cs typeface="+mn-cs"/>
              </a:rPr>
              <a:t>on your model (e.g.:  (a) completely abstract toy model, (b) a coarse-grained model based on a high level view of previous data, (c) a model based directly on one kind of data (e.g., neural recordings) or (d) a model synthesizing multiple data types (e.g., neural recordings and </a:t>
            </a:r>
            <a:r>
              <a:rPr lang="en-US" sz="1200" b="1" kern="1200" dirty="0" err="1">
                <a:solidFill>
                  <a:schemeClr val="tx1"/>
                </a:solidFill>
                <a:effectLst/>
                <a:latin typeface="+mn-lt"/>
                <a:ea typeface="+mn-ea"/>
                <a:cs typeface="+mn-cs"/>
              </a:rPr>
              <a:t>connectomics</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neuroscience community has produced and organized vast amounts of information concerning the hippocampus. However, the amount and availability of the data has yet to completely reveal the principles underlying the function of a neural region. Many models have used small parts of this data to constrain their parameters which then generate theories that can be very useful but also limited to the scope/scale of the data used. The multi-scale model is an attempt to construct a functional compendium that can integrate large amounts of information across multiple scales to overcome the limitations of previous models.</a:t>
            </a:r>
          </a:p>
          <a:p>
            <a:r>
              <a:rPr lang="en-US" sz="1200" kern="1200" dirty="0">
                <a:solidFill>
                  <a:schemeClr val="tx1"/>
                </a:solidFill>
                <a:effectLst/>
                <a:latin typeface="+mn-lt"/>
                <a:ea typeface="+mn-ea"/>
                <a:cs typeface="+mn-cs"/>
              </a:rPr>
              <a:t>Our multi-scale model of hippocampus divides the hippocampus into three major scales: synaptic, neuronal, and tissue, and begins with a detailed mechanistic model representation for each scale. Kinetic state models are initially used to represent synaptic receptors; a compartmental modeling approach represents the subcellular and cellular properties of neurons using capacitors and resistors; and the Admittance Method models the electrical properties of extracellular neural tissue as a network of resistors. Each scale uses data relevant for that scale to constrain and validate the parameters, e.g., excitatory postsynaptic current recordings for synaptic receptors, electrophysiological properties for neurons, and local field potential recordings for network activity and the response of the network to extracellular electrical stimulation.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Input-output models are used to cross-link the scales to reduce the computational complexity of the model and preserve the functional properties of the scale. By changing lower-level properties and observing the resulting changes in network level dynamics or cognitive function, i.e., encoding of spatial information, we can begin to understand how the lower-level properties contribute to emergent behavior at higher-scales.</a:t>
            </a:r>
          </a:p>
          <a:p>
            <a:r>
              <a:rPr lang="en-US" sz="1200" kern="120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a:xfrm>
            <a:off x="3970939" y="8829967"/>
            <a:ext cx="3037840" cy="466433"/>
          </a:xfrm>
          <a:prstGeom prst="rect">
            <a:avLst/>
          </a:prstGeom>
        </p:spPr>
        <p:txBody>
          <a:bodyPr/>
          <a:lstStyle/>
          <a:p>
            <a:fld id="{28F8CE68-1C3F-4C5C-9A65-B65C6C77D9DD}" type="slidenum">
              <a:rPr lang="en-US" smtClean="0"/>
              <a:t>1</a:t>
            </a:fld>
            <a:endParaRPr lang="en-US"/>
          </a:p>
        </p:txBody>
      </p:sp>
    </p:spTree>
    <p:extLst>
      <p:ext uri="{BB962C8B-B14F-4D97-AF65-F5344CB8AC3E}">
        <p14:creationId xmlns:p14="http://schemas.microsoft.com/office/powerpoint/2010/main" val="234580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6C190-B337-461A-A504-26A910FCCE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B13A8F-82CC-498E-BB88-B698177E55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D82A17-462C-450A-93F5-FC93E6F74A01}"/>
              </a:ext>
            </a:extLst>
          </p:cNvPr>
          <p:cNvSpPr>
            <a:spLocks noGrp="1"/>
          </p:cNvSpPr>
          <p:nvPr>
            <p:ph type="dt" sz="half" idx="10"/>
          </p:nvPr>
        </p:nvSpPr>
        <p:spPr/>
        <p:txBody>
          <a:bodyPr/>
          <a:lstStyle/>
          <a:p>
            <a:fld id="{2CD10493-385A-494D-A7E0-BBC8B3E08821}" type="datetimeFigureOut">
              <a:rPr lang="en-US" smtClean="0"/>
              <a:t>2/26/2019</a:t>
            </a:fld>
            <a:endParaRPr lang="en-US"/>
          </a:p>
        </p:txBody>
      </p:sp>
      <p:sp>
        <p:nvSpPr>
          <p:cNvPr id="5" name="Footer Placeholder 4">
            <a:extLst>
              <a:ext uri="{FF2B5EF4-FFF2-40B4-BE49-F238E27FC236}">
                <a16:creationId xmlns:a16="http://schemas.microsoft.com/office/drawing/2014/main" id="{C3E60F7A-0CA3-4D12-B2C4-54DE64957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412E5-068B-43A9-8039-2557EBBD2570}"/>
              </a:ext>
            </a:extLst>
          </p:cNvPr>
          <p:cNvSpPr>
            <a:spLocks noGrp="1"/>
          </p:cNvSpPr>
          <p:nvPr>
            <p:ph type="sldNum" sz="quarter" idx="12"/>
          </p:nvPr>
        </p:nvSpPr>
        <p:spPr/>
        <p:txBody>
          <a:bodyPr/>
          <a:lstStyle/>
          <a:p>
            <a:fld id="{C9EE0583-7E34-4147-A7E5-68265C44B245}" type="slidenum">
              <a:rPr lang="en-US" smtClean="0"/>
              <a:t>‹#›</a:t>
            </a:fld>
            <a:endParaRPr lang="en-US"/>
          </a:p>
        </p:txBody>
      </p:sp>
    </p:spTree>
    <p:extLst>
      <p:ext uri="{BB962C8B-B14F-4D97-AF65-F5344CB8AC3E}">
        <p14:creationId xmlns:p14="http://schemas.microsoft.com/office/powerpoint/2010/main" val="374118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F2C31-9073-4831-A784-D41FC0D01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3963C4-2765-42F6-87D7-EC886D6FC9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3BA7C4-6CC6-48AD-A920-5BF8A3586245}"/>
              </a:ext>
            </a:extLst>
          </p:cNvPr>
          <p:cNvSpPr>
            <a:spLocks noGrp="1"/>
          </p:cNvSpPr>
          <p:nvPr>
            <p:ph type="dt" sz="half" idx="10"/>
          </p:nvPr>
        </p:nvSpPr>
        <p:spPr/>
        <p:txBody>
          <a:bodyPr/>
          <a:lstStyle/>
          <a:p>
            <a:fld id="{2CD10493-385A-494D-A7E0-BBC8B3E08821}" type="datetimeFigureOut">
              <a:rPr lang="en-US" smtClean="0"/>
              <a:t>2/26/2019</a:t>
            </a:fld>
            <a:endParaRPr lang="en-US"/>
          </a:p>
        </p:txBody>
      </p:sp>
      <p:sp>
        <p:nvSpPr>
          <p:cNvPr id="5" name="Footer Placeholder 4">
            <a:extLst>
              <a:ext uri="{FF2B5EF4-FFF2-40B4-BE49-F238E27FC236}">
                <a16:creationId xmlns:a16="http://schemas.microsoft.com/office/drawing/2014/main" id="{273C5BD2-3963-4198-962A-AEE8F8485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2356A-A769-4D34-BD7E-6E1F3EAA5560}"/>
              </a:ext>
            </a:extLst>
          </p:cNvPr>
          <p:cNvSpPr>
            <a:spLocks noGrp="1"/>
          </p:cNvSpPr>
          <p:nvPr>
            <p:ph type="sldNum" sz="quarter" idx="12"/>
          </p:nvPr>
        </p:nvSpPr>
        <p:spPr/>
        <p:txBody>
          <a:bodyPr/>
          <a:lstStyle/>
          <a:p>
            <a:fld id="{C9EE0583-7E34-4147-A7E5-68265C44B245}" type="slidenum">
              <a:rPr lang="en-US" smtClean="0"/>
              <a:t>‹#›</a:t>
            </a:fld>
            <a:endParaRPr lang="en-US"/>
          </a:p>
        </p:txBody>
      </p:sp>
    </p:spTree>
    <p:extLst>
      <p:ext uri="{BB962C8B-B14F-4D97-AF65-F5344CB8AC3E}">
        <p14:creationId xmlns:p14="http://schemas.microsoft.com/office/powerpoint/2010/main" val="86434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8318B6-1EB7-475D-B9DA-ADF8775E4B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2956AD-325E-4CB1-BB72-E32421CC0E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C4ABE-A4E8-4471-BBF0-0A60E6143A05}"/>
              </a:ext>
            </a:extLst>
          </p:cNvPr>
          <p:cNvSpPr>
            <a:spLocks noGrp="1"/>
          </p:cNvSpPr>
          <p:nvPr>
            <p:ph type="dt" sz="half" idx="10"/>
          </p:nvPr>
        </p:nvSpPr>
        <p:spPr/>
        <p:txBody>
          <a:bodyPr/>
          <a:lstStyle/>
          <a:p>
            <a:fld id="{2CD10493-385A-494D-A7E0-BBC8B3E08821}" type="datetimeFigureOut">
              <a:rPr lang="en-US" smtClean="0"/>
              <a:t>2/26/2019</a:t>
            </a:fld>
            <a:endParaRPr lang="en-US"/>
          </a:p>
        </p:txBody>
      </p:sp>
      <p:sp>
        <p:nvSpPr>
          <p:cNvPr id="5" name="Footer Placeholder 4">
            <a:extLst>
              <a:ext uri="{FF2B5EF4-FFF2-40B4-BE49-F238E27FC236}">
                <a16:creationId xmlns:a16="http://schemas.microsoft.com/office/drawing/2014/main" id="{10649620-B88F-43D7-BA2B-E003EE8E2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3383C-DAC9-4DE0-89A0-94AAC1304386}"/>
              </a:ext>
            </a:extLst>
          </p:cNvPr>
          <p:cNvSpPr>
            <a:spLocks noGrp="1"/>
          </p:cNvSpPr>
          <p:nvPr>
            <p:ph type="sldNum" sz="quarter" idx="12"/>
          </p:nvPr>
        </p:nvSpPr>
        <p:spPr/>
        <p:txBody>
          <a:bodyPr/>
          <a:lstStyle/>
          <a:p>
            <a:fld id="{C9EE0583-7E34-4147-A7E5-68265C44B245}" type="slidenum">
              <a:rPr lang="en-US" smtClean="0"/>
              <a:t>‹#›</a:t>
            </a:fld>
            <a:endParaRPr lang="en-US"/>
          </a:p>
        </p:txBody>
      </p:sp>
    </p:spTree>
    <p:extLst>
      <p:ext uri="{BB962C8B-B14F-4D97-AF65-F5344CB8AC3E}">
        <p14:creationId xmlns:p14="http://schemas.microsoft.com/office/powerpoint/2010/main" val="1690844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90BC0-17E7-46B9-AF50-86FEE2DB29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420154-4452-4485-9540-D3A0DBF7B6C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F96FD6-AB46-48E3-8A01-A1F69D790F47}"/>
              </a:ext>
            </a:extLst>
          </p:cNvPr>
          <p:cNvSpPr>
            <a:spLocks noGrp="1"/>
          </p:cNvSpPr>
          <p:nvPr>
            <p:ph type="dt" sz="half" idx="10"/>
          </p:nvPr>
        </p:nvSpPr>
        <p:spPr/>
        <p:txBody>
          <a:bodyPr/>
          <a:lstStyle/>
          <a:p>
            <a:fld id="{2CD10493-385A-494D-A7E0-BBC8B3E08821}" type="datetimeFigureOut">
              <a:rPr lang="en-US" smtClean="0"/>
              <a:t>2/26/2019</a:t>
            </a:fld>
            <a:endParaRPr lang="en-US"/>
          </a:p>
        </p:txBody>
      </p:sp>
      <p:sp>
        <p:nvSpPr>
          <p:cNvPr id="5" name="Footer Placeholder 4">
            <a:extLst>
              <a:ext uri="{FF2B5EF4-FFF2-40B4-BE49-F238E27FC236}">
                <a16:creationId xmlns:a16="http://schemas.microsoft.com/office/drawing/2014/main" id="{9C166E33-5003-4148-B12D-A57ABD1D5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27F8F-E7AA-44FF-814B-8497F322B1CA}"/>
              </a:ext>
            </a:extLst>
          </p:cNvPr>
          <p:cNvSpPr>
            <a:spLocks noGrp="1"/>
          </p:cNvSpPr>
          <p:nvPr>
            <p:ph type="sldNum" sz="quarter" idx="12"/>
          </p:nvPr>
        </p:nvSpPr>
        <p:spPr/>
        <p:txBody>
          <a:bodyPr/>
          <a:lstStyle/>
          <a:p>
            <a:fld id="{C9EE0583-7E34-4147-A7E5-68265C44B245}" type="slidenum">
              <a:rPr lang="en-US" smtClean="0"/>
              <a:t>‹#›</a:t>
            </a:fld>
            <a:endParaRPr lang="en-US"/>
          </a:p>
        </p:txBody>
      </p:sp>
    </p:spTree>
    <p:extLst>
      <p:ext uri="{BB962C8B-B14F-4D97-AF65-F5344CB8AC3E}">
        <p14:creationId xmlns:p14="http://schemas.microsoft.com/office/powerpoint/2010/main" val="269784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A941-CF14-472C-BE0C-1D3AE4561D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91167E-B94C-4A51-8AF9-EFDE357650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0F2799-7C3F-4564-880D-23C1A43C585E}"/>
              </a:ext>
            </a:extLst>
          </p:cNvPr>
          <p:cNvSpPr>
            <a:spLocks noGrp="1"/>
          </p:cNvSpPr>
          <p:nvPr>
            <p:ph type="dt" sz="half" idx="10"/>
          </p:nvPr>
        </p:nvSpPr>
        <p:spPr/>
        <p:txBody>
          <a:bodyPr/>
          <a:lstStyle/>
          <a:p>
            <a:fld id="{2CD10493-385A-494D-A7E0-BBC8B3E08821}" type="datetimeFigureOut">
              <a:rPr lang="en-US" smtClean="0"/>
              <a:t>2/26/2019</a:t>
            </a:fld>
            <a:endParaRPr lang="en-US"/>
          </a:p>
        </p:txBody>
      </p:sp>
      <p:sp>
        <p:nvSpPr>
          <p:cNvPr id="5" name="Footer Placeholder 4">
            <a:extLst>
              <a:ext uri="{FF2B5EF4-FFF2-40B4-BE49-F238E27FC236}">
                <a16:creationId xmlns:a16="http://schemas.microsoft.com/office/drawing/2014/main" id="{50C7DA8B-8297-49F3-9216-24C73EA28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9677C-04F9-4C6B-AF77-543E75018DC7}"/>
              </a:ext>
            </a:extLst>
          </p:cNvPr>
          <p:cNvSpPr>
            <a:spLocks noGrp="1"/>
          </p:cNvSpPr>
          <p:nvPr>
            <p:ph type="sldNum" sz="quarter" idx="12"/>
          </p:nvPr>
        </p:nvSpPr>
        <p:spPr/>
        <p:txBody>
          <a:bodyPr/>
          <a:lstStyle/>
          <a:p>
            <a:fld id="{C9EE0583-7E34-4147-A7E5-68265C44B245}" type="slidenum">
              <a:rPr lang="en-US" smtClean="0"/>
              <a:t>‹#›</a:t>
            </a:fld>
            <a:endParaRPr lang="en-US"/>
          </a:p>
        </p:txBody>
      </p:sp>
    </p:spTree>
    <p:extLst>
      <p:ext uri="{BB962C8B-B14F-4D97-AF65-F5344CB8AC3E}">
        <p14:creationId xmlns:p14="http://schemas.microsoft.com/office/powerpoint/2010/main" val="3092415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007E6-D37A-4E3E-A91B-ACE3870F42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FB90C7-4846-4E58-AB12-13E2937202A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537E26-95EF-4651-9B42-F3E1D4CE721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8607B5-A4B9-4C36-9BF4-B1BEADC525A2}"/>
              </a:ext>
            </a:extLst>
          </p:cNvPr>
          <p:cNvSpPr>
            <a:spLocks noGrp="1"/>
          </p:cNvSpPr>
          <p:nvPr>
            <p:ph type="dt" sz="half" idx="10"/>
          </p:nvPr>
        </p:nvSpPr>
        <p:spPr/>
        <p:txBody>
          <a:bodyPr/>
          <a:lstStyle/>
          <a:p>
            <a:fld id="{2CD10493-385A-494D-A7E0-BBC8B3E08821}" type="datetimeFigureOut">
              <a:rPr lang="en-US" smtClean="0"/>
              <a:t>2/26/2019</a:t>
            </a:fld>
            <a:endParaRPr lang="en-US"/>
          </a:p>
        </p:txBody>
      </p:sp>
      <p:sp>
        <p:nvSpPr>
          <p:cNvPr id="6" name="Footer Placeholder 5">
            <a:extLst>
              <a:ext uri="{FF2B5EF4-FFF2-40B4-BE49-F238E27FC236}">
                <a16:creationId xmlns:a16="http://schemas.microsoft.com/office/drawing/2014/main" id="{CF6EC00A-FFE1-45E4-8A5E-D1A03A9810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8CFBAD-6B31-4340-8459-E93E7B4AF946}"/>
              </a:ext>
            </a:extLst>
          </p:cNvPr>
          <p:cNvSpPr>
            <a:spLocks noGrp="1"/>
          </p:cNvSpPr>
          <p:nvPr>
            <p:ph type="sldNum" sz="quarter" idx="12"/>
          </p:nvPr>
        </p:nvSpPr>
        <p:spPr/>
        <p:txBody>
          <a:bodyPr/>
          <a:lstStyle/>
          <a:p>
            <a:fld id="{C9EE0583-7E34-4147-A7E5-68265C44B245}" type="slidenum">
              <a:rPr lang="en-US" smtClean="0"/>
              <a:t>‹#›</a:t>
            </a:fld>
            <a:endParaRPr lang="en-US"/>
          </a:p>
        </p:txBody>
      </p:sp>
    </p:spTree>
    <p:extLst>
      <p:ext uri="{BB962C8B-B14F-4D97-AF65-F5344CB8AC3E}">
        <p14:creationId xmlns:p14="http://schemas.microsoft.com/office/powerpoint/2010/main" val="4023713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62AA3-8675-4566-8387-40C7CF7104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642F1F-E1F6-44F9-A392-BC776E045A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CE177A8-9E57-4C08-85A1-BA5934882B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3BA224-5637-4B48-8596-29AC88D849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EA0579-D6DF-475F-8E7E-E476147F015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E7AEF-9B5F-49E8-80B6-C534D1FBFAD5}"/>
              </a:ext>
            </a:extLst>
          </p:cNvPr>
          <p:cNvSpPr>
            <a:spLocks noGrp="1"/>
          </p:cNvSpPr>
          <p:nvPr>
            <p:ph type="dt" sz="half" idx="10"/>
          </p:nvPr>
        </p:nvSpPr>
        <p:spPr/>
        <p:txBody>
          <a:bodyPr/>
          <a:lstStyle/>
          <a:p>
            <a:fld id="{2CD10493-385A-494D-A7E0-BBC8B3E08821}" type="datetimeFigureOut">
              <a:rPr lang="en-US" smtClean="0"/>
              <a:t>2/26/2019</a:t>
            </a:fld>
            <a:endParaRPr lang="en-US"/>
          </a:p>
        </p:txBody>
      </p:sp>
      <p:sp>
        <p:nvSpPr>
          <p:cNvPr id="8" name="Footer Placeholder 7">
            <a:extLst>
              <a:ext uri="{FF2B5EF4-FFF2-40B4-BE49-F238E27FC236}">
                <a16:creationId xmlns:a16="http://schemas.microsoft.com/office/drawing/2014/main" id="{68C23785-541D-4041-90CC-F48E89A074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693B9C-ECD2-4715-979E-AD62CFD4F222}"/>
              </a:ext>
            </a:extLst>
          </p:cNvPr>
          <p:cNvSpPr>
            <a:spLocks noGrp="1"/>
          </p:cNvSpPr>
          <p:nvPr>
            <p:ph type="sldNum" sz="quarter" idx="12"/>
          </p:nvPr>
        </p:nvSpPr>
        <p:spPr/>
        <p:txBody>
          <a:bodyPr/>
          <a:lstStyle/>
          <a:p>
            <a:fld id="{C9EE0583-7E34-4147-A7E5-68265C44B245}" type="slidenum">
              <a:rPr lang="en-US" smtClean="0"/>
              <a:t>‹#›</a:t>
            </a:fld>
            <a:endParaRPr lang="en-US"/>
          </a:p>
        </p:txBody>
      </p:sp>
    </p:spTree>
    <p:extLst>
      <p:ext uri="{BB962C8B-B14F-4D97-AF65-F5344CB8AC3E}">
        <p14:creationId xmlns:p14="http://schemas.microsoft.com/office/powerpoint/2010/main" val="4178392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4E7A1-9B38-413F-A919-1AB1765202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ECE9D9-AFFA-4047-9F08-A7BE8C0CC2D5}"/>
              </a:ext>
            </a:extLst>
          </p:cNvPr>
          <p:cNvSpPr>
            <a:spLocks noGrp="1"/>
          </p:cNvSpPr>
          <p:nvPr>
            <p:ph type="dt" sz="half" idx="10"/>
          </p:nvPr>
        </p:nvSpPr>
        <p:spPr/>
        <p:txBody>
          <a:bodyPr/>
          <a:lstStyle/>
          <a:p>
            <a:fld id="{2CD10493-385A-494D-A7E0-BBC8B3E08821}" type="datetimeFigureOut">
              <a:rPr lang="en-US" smtClean="0"/>
              <a:t>2/26/2019</a:t>
            </a:fld>
            <a:endParaRPr lang="en-US"/>
          </a:p>
        </p:txBody>
      </p:sp>
      <p:sp>
        <p:nvSpPr>
          <p:cNvPr id="4" name="Footer Placeholder 3">
            <a:extLst>
              <a:ext uri="{FF2B5EF4-FFF2-40B4-BE49-F238E27FC236}">
                <a16:creationId xmlns:a16="http://schemas.microsoft.com/office/drawing/2014/main" id="{D300DDFC-174A-4A65-9A71-1232CCFA60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EE71D8-4AA5-4979-9F5F-4066118B064A}"/>
              </a:ext>
            </a:extLst>
          </p:cNvPr>
          <p:cNvSpPr>
            <a:spLocks noGrp="1"/>
          </p:cNvSpPr>
          <p:nvPr>
            <p:ph type="sldNum" sz="quarter" idx="12"/>
          </p:nvPr>
        </p:nvSpPr>
        <p:spPr/>
        <p:txBody>
          <a:bodyPr/>
          <a:lstStyle/>
          <a:p>
            <a:fld id="{C9EE0583-7E34-4147-A7E5-68265C44B245}" type="slidenum">
              <a:rPr lang="en-US" smtClean="0"/>
              <a:t>‹#›</a:t>
            </a:fld>
            <a:endParaRPr lang="en-US"/>
          </a:p>
        </p:txBody>
      </p:sp>
    </p:spTree>
    <p:extLst>
      <p:ext uri="{BB962C8B-B14F-4D97-AF65-F5344CB8AC3E}">
        <p14:creationId xmlns:p14="http://schemas.microsoft.com/office/powerpoint/2010/main" val="2341724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0B2F75-23C6-49CA-9B19-24519FDBD7AD}"/>
              </a:ext>
            </a:extLst>
          </p:cNvPr>
          <p:cNvSpPr>
            <a:spLocks noGrp="1"/>
          </p:cNvSpPr>
          <p:nvPr>
            <p:ph type="dt" sz="half" idx="10"/>
          </p:nvPr>
        </p:nvSpPr>
        <p:spPr/>
        <p:txBody>
          <a:bodyPr/>
          <a:lstStyle/>
          <a:p>
            <a:fld id="{2CD10493-385A-494D-A7E0-BBC8B3E08821}" type="datetimeFigureOut">
              <a:rPr lang="en-US" smtClean="0"/>
              <a:t>2/26/2019</a:t>
            </a:fld>
            <a:endParaRPr lang="en-US"/>
          </a:p>
        </p:txBody>
      </p:sp>
      <p:sp>
        <p:nvSpPr>
          <p:cNvPr id="3" name="Footer Placeholder 2">
            <a:extLst>
              <a:ext uri="{FF2B5EF4-FFF2-40B4-BE49-F238E27FC236}">
                <a16:creationId xmlns:a16="http://schemas.microsoft.com/office/drawing/2014/main" id="{25B920F6-005A-48C3-84BA-D6FBC07CC0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B1E5E4-84E8-4384-B189-3E9239BC68F8}"/>
              </a:ext>
            </a:extLst>
          </p:cNvPr>
          <p:cNvSpPr>
            <a:spLocks noGrp="1"/>
          </p:cNvSpPr>
          <p:nvPr>
            <p:ph type="sldNum" sz="quarter" idx="12"/>
          </p:nvPr>
        </p:nvSpPr>
        <p:spPr/>
        <p:txBody>
          <a:bodyPr/>
          <a:lstStyle/>
          <a:p>
            <a:fld id="{C9EE0583-7E34-4147-A7E5-68265C44B245}" type="slidenum">
              <a:rPr lang="en-US" smtClean="0"/>
              <a:t>‹#›</a:t>
            </a:fld>
            <a:endParaRPr lang="en-US"/>
          </a:p>
        </p:txBody>
      </p:sp>
    </p:spTree>
    <p:extLst>
      <p:ext uri="{BB962C8B-B14F-4D97-AF65-F5344CB8AC3E}">
        <p14:creationId xmlns:p14="http://schemas.microsoft.com/office/powerpoint/2010/main" val="505503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8F0C5-DCD8-4C24-ABAB-78A619046F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402FCD-8E5F-4FAD-A012-39ECC3FBD9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9AEFBD-08C6-49FF-8063-8D0BDDD3B2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DC5306-ECB5-4915-B833-5851352F0BB6}"/>
              </a:ext>
            </a:extLst>
          </p:cNvPr>
          <p:cNvSpPr>
            <a:spLocks noGrp="1"/>
          </p:cNvSpPr>
          <p:nvPr>
            <p:ph type="dt" sz="half" idx="10"/>
          </p:nvPr>
        </p:nvSpPr>
        <p:spPr/>
        <p:txBody>
          <a:bodyPr/>
          <a:lstStyle/>
          <a:p>
            <a:fld id="{2CD10493-385A-494D-A7E0-BBC8B3E08821}" type="datetimeFigureOut">
              <a:rPr lang="en-US" smtClean="0"/>
              <a:t>2/26/2019</a:t>
            </a:fld>
            <a:endParaRPr lang="en-US"/>
          </a:p>
        </p:txBody>
      </p:sp>
      <p:sp>
        <p:nvSpPr>
          <p:cNvPr id="6" name="Footer Placeholder 5">
            <a:extLst>
              <a:ext uri="{FF2B5EF4-FFF2-40B4-BE49-F238E27FC236}">
                <a16:creationId xmlns:a16="http://schemas.microsoft.com/office/drawing/2014/main" id="{3E699DB6-0926-4C4F-BD76-B7778504A3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0AE329-C1D9-417B-BA7A-C2AF93CC2380}"/>
              </a:ext>
            </a:extLst>
          </p:cNvPr>
          <p:cNvSpPr>
            <a:spLocks noGrp="1"/>
          </p:cNvSpPr>
          <p:nvPr>
            <p:ph type="sldNum" sz="quarter" idx="12"/>
          </p:nvPr>
        </p:nvSpPr>
        <p:spPr/>
        <p:txBody>
          <a:bodyPr/>
          <a:lstStyle/>
          <a:p>
            <a:fld id="{C9EE0583-7E34-4147-A7E5-68265C44B245}" type="slidenum">
              <a:rPr lang="en-US" smtClean="0"/>
              <a:t>‹#›</a:t>
            </a:fld>
            <a:endParaRPr lang="en-US"/>
          </a:p>
        </p:txBody>
      </p:sp>
    </p:spTree>
    <p:extLst>
      <p:ext uri="{BB962C8B-B14F-4D97-AF65-F5344CB8AC3E}">
        <p14:creationId xmlns:p14="http://schemas.microsoft.com/office/powerpoint/2010/main" val="1830089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CB93-8E8D-4FA6-9F94-9ACAC8D6C1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7958B9-614F-43A8-8289-2B44111C07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5D3605-BBFD-4B8A-9036-3EE2EBD34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82C99B-0B76-4A7F-9673-8C1A6D245AB2}"/>
              </a:ext>
            </a:extLst>
          </p:cNvPr>
          <p:cNvSpPr>
            <a:spLocks noGrp="1"/>
          </p:cNvSpPr>
          <p:nvPr>
            <p:ph type="dt" sz="half" idx="10"/>
          </p:nvPr>
        </p:nvSpPr>
        <p:spPr/>
        <p:txBody>
          <a:bodyPr/>
          <a:lstStyle/>
          <a:p>
            <a:fld id="{2CD10493-385A-494D-A7E0-BBC8B3E08821}" type="datetimeFigureOut">
              <a:rPr lang="en-US" smtClean="0"/>
              <a:t>2/26/2019</a:t>
            </a:fld>
            <a:endParaRPr lang="en-US"/>
          </a:p>
        </p:txBody>
      </p:sp>
      <p:sp>
        <p:nvSpPr>
          <p:cNvPr id="6" name="Footer Placeholder 5">
            <a:extLst>
              <a:ext uri="{FF2B5EF4-FFF2-40B4-BE49-F238E27FC236}">
                <a16:creationId xmlns:a16="http://schemas.microsoft.com/office/drawing/2014/main" id="{15B881DA-864A-4435-86D9-5B7286880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F48B0-0BD5-4CF1-A5DA-15E76B63CB67}"/>
              </a:ext>
            </a:extLst>
          </p:cNvPr>
          <p:cNvSpPr>
            <a:spLocks noGrp="1"/>
          </p:cNvSpPr>
          <p:nvPr>
            <p:ph type="sldNum" sz="quarter" idx="12"/>
          </p:nvPr>
        </p:nvSpPr>
        <p:spPr/>
        <p:txBody>
          <a:bodyPr/>
          <a:lstStyle/>
          <a:p>
            <a:fld id="{C9EE0583-7E34-4147-A7E5-68265C44B245}" type="slidenum">
              <a:rPr lang="en-US" smtClean="0"/>
              <a:t>‹#›</a:t>
            </a:fld>
            <a:endParaRPr lang="en-US"/>
          </a:p>
        </p:txBody>
      </p:sp>
    </p:spTree>
    <p:extLst>
      <p:ext uri="{BB962C8B-B14F-4D97-AF65-F5344CB8AC3E}">
        <p14:creationId xmlns:p14="http://schemas.microsoft.com/office/powerpoint/2010/main" val="95258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77721-A511-4356-B00E-21E050CCA2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1B0AA6-6161-4A95-872E-4A816E8B02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E842E-7B05-4B6C-A5D5-5C99C0E56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10493-385A-494D-A7E0-BBC8B3E08821}" type="datetimeFigureOut">
              <a:rPr lang="en-US" smtClean="0"/>
              <a:t>2/26/2019</a:t>
            </a:fld>
            <a:endParaRPr lang="en-US"/>
          </a:p>
        </p:txBody>
      </p:sp>
      <p:sp>
        <p:nvSpPr>
          <p:cNvPr id="5" name="Footer Placeholder 4">
            <a:extLst>
              <a:ext uri="{FF2B5EF4-FFF2-40B4-BE49-F238E27FC236}">
                <a16:creationId xmlns:a16="http://schemas.microsoft.com/office/drawing/2014/main" id="{DAD438F3-C087-41FA-811E-8E2DB99C48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09CDD9-3202-4C74-B490-D69F4714F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EE0583-7E34-4147-A7E5-68265C44B245}" type="slidenum">
              <a:rPr lang="en-US" smtClean="0"/>
              <a:t>‹#›</a:t>
            </a:fld>
            <a:endParaRPr lang="en-US"/>
          </a:p>
        </p:txBody>
      </p:sp>
    </p:spTree>
    <p:extLst>
      <p:ext uri="{BB962C8B-B14F-4D97-AF65-F5344CB8AC3E}">
        <p14:creationId xmlns:p14="http://schemas.microsoft.com/office/powerpoint/2010/main" val="3336072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11" Type="http://schemas.openxmlformats.org/officeDocument/2006/relationships/image" Target="../media/image9.png"/><Relationship Id="rId5" Type="http://schemas.openxmlformats.org/officeDocument/2006/relationships/image" Target="../media/image3.gif"/><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723714-148E-498C-8CCA-EDAF02D03D7B}"/>
              </a:ext>
            </a:extLst>
          </p:cNvPr>
          <p:cNvSpPr/>
          <p:nvPr/>
        </p:nvSpPr>
        <p:spPr>
          <a:xfrm>
            <a:off x="-15698" y="0"/>
            <a:ext cx="12192000" cy="6858001"/>
          </a:xfrm>
          <a:prstGeom prst="rect">
            <a:avLst/>
          </a:prstGeom>
          <a:solidFill>
            <a:schemeClr val="bg1"/>
          </a:solidFill>
          <a:ln>
            <a:noFill/>
          </a:ln>
        </p:spPr>
      </p:sp>
      <p:pic>
        <p:nvPicPr>
          <p:cNvPr id="5" name="Picture 4">
            <a:extLst>
              <a:ext uri="{FF2B5EF4-FFF2-40B4-BE49-F238E27FC236}">
                <a16:creationId xmlns:a16="http://schemas.microsoft.com/office/drawing/2014/main" id="{C236B39A-24B7-448E-BE31-83E48C65D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6055" y="3084274"/>
            <a:ext cx="2077641" cy="1558230"/>
          </a:xfrm>
          <a:prstGeom prst="rect">
            <a:avLst/>
          </a:prstGeom>
        </p:spPr>
      </p:pic>
      <p:sp>
        <p:nvSpPr>
          <p:cNvPr id="8" name="Rectangle 7">
            <a:extLst>
              <a:ext uri="{FF2B5EF4-FFF2-40B4-BE49-F238E27FC236}">
                <a16:creationId xmlns:a16="http://schemas.microsoft.com/office/drawing/2014/main" id="{0DEF3985-9E55-4143-B55F-A3CCFD8BDFC6}"/>
              </a:ext>
            </a:extLst>
          </p:cNvPr>
          <p:cNvSpPr/>
          <p:nvPr/>
        </p:nvSpPr>
        <p:spPr>
          <a:xfrm>
            <a:off x="-3549" y="5799340"/>
            <a:ext cx="12192000" cy="1096341"/>
          </a:xfrm>
          <a:prstGeom prst="rect">
            <a:avLst/>
          </a:prstGeom>
          <a:solidFill>
            <a:schemeClr val="bg1"/>
          </a:solidFill>
          <a:ln>
            <a:noFill/>
          </a:ln>
        </p:spPr>
        <p:style>
          <a:lnRef idx="0">
            <a:scrgbClr r="0" g="0" b="0"/>
          </a:lnRef>
          <a:fillRef idx="1">
            <a:scrgbClr r="0" g="0" b="0"/>
          </a:fillRef>
          <a:effectRef idx="1">
            <a:schemeClr val="dk2">
              <a:shade val="80000"/>
              <a:hueOff val="0"/>
              <a:satOff val="0"/>
              <a:lumOff val="0"/>
              <a:alphaOff val="0"/>
            </a:schemeClr>
          </a:effectRef>
          <a:fontRef idx="minor">
            <a:schemeClr val="lt2">
              <a:hueOff val="0"/>
              <a:satOff val="0"/>
              <a:lumOff val="0"/>
              <a:alphaOff val="0"/>
            </a:schemeClr>
          </a:fontRef>
        </p:style>
      </p:sp>
      <p:pic>
        <p:nvPicPr>
          <p:cNvPr id="1026" name="Picture 2" descr="Image result for usc logo white background">
            <a:extLst>
              <a:ext uri="{FF2B5EF4-FFF2-40B4-BE49-F238E27FC236}">
                <a16:creationId xmlns:a16="http://schemas.microsoft.com/office/drawing/2014/main" id="{03CFD5E8-426C-45CE-8BFC-B4071DF737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62552" cy="65991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C699B36A-4CBF-4539-BB8B-8285C898A742}"/>
              </a:ext>
            </a:extLst>
          </p:cNvPr>
          <p:cNvGrpSpPr/>
          <p:nvPr/>
        </p:nvGrpSpPr>
        <p:grpSpPr>
          <a:xfrm>
            <a:off x="5766532" y="3082293"/>
            <a:ext cx="3449190" cy="3615961"/>
            <a:chOff x="5597053" y="1863213"/>
            <a:chExt cx="2991411" cy="3136048"/>
          </a:xfrm>
        </p:grpSpPr>
        <p:pic>
          <p:nvPicPr>
            <p:cNvPr id="7" name="Picture 6">
              <a:extLst>
                <a:ext uri="{FF2B5EF4-FFF2-40B4-BE49-F238E27FC236}">
                  <a16:creationId xmlns:a16="http://schemas.microsoft.com/office/drawing/2014/main" id="{4EB6D99A-DC8E-4211-94F9-4678D323C7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7344" y="3502197"/>
              <a:ext cx="2991115" cy="1497064"/>
            </a:xfrm>
            <a:prstGeom prst="rect">
              <a:avLst/>
            </a:prstGeom>
          </p:spPr>
        </p:pic>
        <p:pic>
          <p:nvPicPr>
            <p:cNvPr id="9" name="Picture 8">
              <a:extLst>
                <a:ext uri="{FF2B5EF4-FFF2-40B4-BE49-F238E27FC236}">
                  <a16:creationId xmlns:a16="http://schemas.microsoft.com/office/drawing/2014/main" id="{A4FE7D76-2366-4325-8B7D-17FB752029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7053" y="1863213"/>
              <a:ext cx="2991411" cy="1668288"/>
            </a:xfrm>
            <a:prstGeom prst="rect">
              <a:avLst/>
            </a:prstGeom>
          </p:spPr>
        </p:pic>
      </p:grpSp>
      <p:grpSp>
        <p:nvGrpSpPr>
          <p:cNvPr id="10" name="Group 9">
            <a:extLst>
              <a:ext uri="{FF2B5EF4-FFF2-40B4-BE49-F238E27FC236}">
                <a16:creationId xmlns:a16="http://schemas.microsoft.com/office/drawing/2014/main" id="{952770D5-AE60-4146-AD2D-2ED80FE5C13F}"/>
              </a:ext>
            </a:extLst>
          </p:cNvPr>
          <p:cNvGrpSpPr/>
          <p:nvPr/>
        </p:nvGrpSpPr>
        <p:grpSpPr>
          <a:xfrm>
            <a:off x="9247011" y="5331650"/>
            <a:ext cx="2876594" cy="1375910"/>
            <a:chOff x="3147169" y="4143039"/>
            <a:chExt cx="5527048" cy="2643655"/>
          </a:xfrm>
        </p:grpSpPr>
        <p:sp>
          <p:nvSpPr>
            <p:cNvPr id="11" name="Rectangle: Rounded Corners 10">
              <a:extLst>
                <a:ext uri="{FF2B5EF4-FFF2-40B4-BE49-F238E27FC236}">
                  <a16:creationId xmlns:a16="http://schemas.microsoft.com/office/drawing/2014/main" id="{717C5FAC-87DD-4B9B-A551-35C6E2043933}"/>
                </a:ext>
              </a:extLst>
            </p:cNvPr>
            <p:cNvSpPr/>
            <p:nvPr/>
          </p:nvSpPr>
          <p:spPr>
            <a:xfrm>
              <a:off x="3147169" y="4143039"/>
              <a:ext cx="5527048" cy="2643655"/>
            </a:xfrm>
            <a:prstGeom prst="roundRect">
              <a:avLst>
                <a:gd name="adj" fmla="val 454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20DA4BD-4024-42CA-88F0-E9AC495B2A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9766" y="4228339"/>
              <a:ext cx="5397140" cy="2477248"/>
            </a:xfrm>
            <a:prstGeom prst="rect">
              <a:avLst/>
            </a:prstGeom>
          </p:spPr>
        </p:pic>
      </p:grpSp>
      <p:pic>
        <p:nvPicPr>
          <p:cNvPr id="13" name="Picture 12">
            <a:extLst>
              <a:ext uri="{FF2B5EF4-FFF2-40B4-BE49-F238E27FC236}">
                <a16:creationId xmlns:a16="http://schemas.microsoft.com/office/drawing/2014/main" id="{0AAE7213-3CA2-446D-BC21-63011E7F1177}"/>
              </a:ext>
            </a:extLst>
          </p:cNvPr>
          <p:cNvPicPr/>
          <p:nvPr/>
        </p:nvPicPr>
        <p:blipFill rotWithShape="1">
          <a:blip r:embed="rId8">
            <a:extLst>
              <a:ext uri="{28A0092B-C50C-407E-A947-70E740481C1C}">
                <a14:useLocalDpi xmlns:a14="http://schemas.microsoft.com/office/drawing/2010/main" val="0"/>
              </a:ext>
            </a:extLst>
          </a:blip>
          <a:srcRect l="1797" t="1849" r="1410" b="2336"/>
          <a:stretch/>
        </p:blipFill>
        <p:spPr bwMode="auto">
          <a:xfrm>
            <a:off x="9456464" y="3841959"/>
            <a:ext cx="2413059" cy="1342165"/>
          </a:xfrm>
          <a:prstGeom prst="rect">
            <a:avLst/>
          </a:prstGeom>
          <a:noFill/>
        </p:spPr>
      </p:pic>
      <p:pic>
        <p:nvPicPr>
          <p:cNvPr id="14" name="Picture 13">
            <a:extLst>
              <a:ext uri="{FF2B5EF4-FFF2-40B4-BE49-F238E27FC236}">
                <a16:creationId xmlns:a16="http://schemas.microsoft.com/office/drawing/2014/main" id="{939C52F8-A1C7-4070-95FE-5A8D0A1FE3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44224" y="1349308"/>
            <a:ext cx="2334570" cy="2414521"/>
          </a:xfrm>
          <a:prstGeom prst="rect">
            <a:avLst/>
          </a:prstGeom>
        </p:spPr>
      </p:pic>
      <p:cxnSp>
        <p:nvCxnSpPr>
          <p:cNvPr id="15" name="Straight Connector 14">
            <a:extLst>
              <a:ext uri="{FF2B5EF4-FFF2-40B4-BE49-F238E27FC236}">
                <a16:creationId xmlns:a16="http://schemas.microsoft.com/office/drawing/2014/main" id="{6F9FC22E-92E4-4B86-AE8E-33320F5F280C}"/>
              </a:ext>
            </a:extLst>
          </p:cNvPr>
          <p:cNvCxnSpPr>
            <a:cxnSpLocks/>
          </p:cNvCxnSpPr>
          <p:nvPr/>
        </p:nvCxnSpPr>
        <p:spPr>
          <a:xfrm>
            <a:off x="5729223" y="839755"/>
            <a:ext cx="0" cy="5934269"/>
          </a:xfrm>
          <a:prstGeom prst="line">
            <a:avLst/>
          </a:prstGeom>
          <a:ln w="19050">
            <a:solidFill>
              <a:srgbClr val="A41A1A"/>
            </a:solidFill>
            <a:headEnd type="none" w="med" len="med"/>
            <a:tailEnd type="oval" w="med" len="med"/>
          </a:ln>
        </p:spPr>
        <p:style>
          <a:lnRef idx="3">
            <a:schemeClr val="dk1"/>
          </a:lnRef>
          <a:fillRef idx="0">
            <a:schemeClr val="dk1"/>
          </a:fillRef>
          <a:effectRef idx="2">
            <a:schemeClr val="dk1"/>
          </a:effectRef>
          <a:fontRef idx="minor">
            <a:schemeClr val="tx1"/>
          </a:fontRef>
        </p:style>
      </p:cxnSp>
      <p:sp>
        <p:nvSpPr>
          <p:cNvPr id="17" name="Rectangle 16">
            <a:extLst>
              <a:ext uri="{FF2B5EF4-FFF2-40B4-BE49-F238E27FC236}">
                <a16:creationId xmlns:a16="http://schemas.microsoft.com/office/drawing/2014/main" id="{7D98B473-1874-4A4B-B32E-CF7436F47780}"/>
              </a:ext>
            </a:extLst>
          </p:cNvPr>
          <p:cNvSpPr/>
          <p:nvPr/>
        </p:nvSpPr>
        <p:spPr>
          <a:xfrm>
            <a:off x="5786599" y="768188"/>
            <a:ext cx="6150209" cy="523220"/>
          </a:xfrm>
          <a:prstGeom prst="rect">
            <a:avLst/>
          </a:prstGeom>
          <a:noFill/>
        </p:spPr>
        <p:txBody>
          <a:bodyPr wrap="none" lIns="91440" tIns="45720" rIns="91440" bIns="45720">
            <a:spAutoFit/>
          </a:bodyPr>
          <a:lstStyle/>
          <a:p>
            <a:pPr algn="ctr"/>
            <a:r>
              <a:rPr lang="en-US" sz="2800" b="1" cap="none" spc="0" dirty="0">
                <a:ln w="0"/>
                <a:solidFill>
                  <a:srgbClr val="9E0000"/>
                </a:solidFill>
                <a:effectLst>
                  <a:outerShdw blurRad="38100" dist="19050" dir="2700000" algn="tl" rotWithShape="0">
                    <a:schemeClr val="dk1">
                      <a:alpha val="40000"/>
                    </a:schemeClr>
                  </a:outerShdw>
                </a:effectLst>
              </a:rPr>
              <a:t>Simulating Electrode-Tissue Interactions</a:t>
            </a:r>
          </a:p>
        </p:txBody>
      </p:sp>
      <p:cxnSp>
        <p:nvCxnSpPr>
          <p:cNvPr id="21" name="Straight Connector 20">
            <a:extLst>
              <a:ext uri="{FF2B5EF4-FFF2-40B4-BE49-F238E27FC236}">
                <a16:creationId xmlns:a16="http://schemas.microsoft.com/office/drawing/2014/main" id="{265FEBD7-0012-4520-9A5D-E73DD279FA37}"/>
              </a:ext>
            </a:extLst>
          </p:cNvPr>
          <p:cNvCxnSpPr>
            <a:cxnSpLocks/>
          </p:cNvCxnSpPr>
          <p:nvPr/>
        </p:nvCxnSpPr>
        <p:spPr>
          <a:xfrm>
            <a:off x="298580" y="833499"/>
            <a:ext cx="11640170" cy="0"/>
          </a:xfrm>
          <a:prstGeom prst="line">
            <a:avLst/>
          </a:prstGeom>
          <a:ln w="19050">
            <a:solidFill>
              <a:srgbClr val="A41A1A"/>
            </a:solidFill>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A8718DA8-52FA-48B4-91E3-E05B38EF0AD6}"/>
              </a:ext>
            </a:extLst>
          </p:cNvPr>
          <p:cNvSpPr txBox="1"/>
          <p:nvPr/>
        </p:nvSpPr>
        <p:spPr>
          <a:xfrm>
            <a:off x="5763188" y="1543359"/>
            <a:ext cx="3902441" cy="1200329"/>
          </a:xfrm>
          <a:prstGeom prst="rect">
            <a:avLst/>
          </a:prstGeom>
          <a:noFill/>
        </p:spPr>
        <p:txBody>
          <a:bodyPr wrap="square" rtlCol="0">
            <a:spAutoFit/>
          </a:bodyPr>
          <a:lstStyle/>
          <a:p>
            <a:pPr algn="just"/>
            <a:r>
              <a:rPr lang="en-US" sz="1200" dirty="0"/>
              <a:t>Bridging multiple scales to construct a model of the hippocampus has allowed accurate prediction of evoked potentials in response to electrode-based stimulation of the </a:t>
            </a:r>
            <a:r>
              <a:rPr lang="en-US" sz="1200" dirty="0" err="1"/>
              <a:t>perforant</a:t>
            </a:r>
            <a:r>
              <a:rPr lang="en-US" sz="1200" dirty="0"/>
              <a:t> path. This result enables the study of specific electrode and stimulus parameters and the importance of various elements of tissue models.</a:t>
            </a:r>
          </a:p>
        </p:txBody>
      </p:sp>
      <p:sp>
        <p:nvSpPr>
          <p:cNvPr id="26" name="Rectangle 25">
            <a:extLst>
              <a:ext uri="{FF2B5EF4-FFF2-40B4-BE49-F238E27FC236}">
                <a16:creationId xmlns:a16="http://schemas.microsoft.com/office/drawing/2014/main" id="{9EED37CB-FB1E-4D42-8ACE-F7B1766E2730}"/>
              </a:ext>
            </a:extLst>
          </p:cNvPr>
          <p:cNvSpPr/>
          <p:nvPr/>
        </p:nvSpPr>
        <p:spPr>
          <a:xfrm>
            <a:off x="2768665" y="113023"/>
            <a:ext cx="9060814" cy="477054"/>
          </a:xfrm>
          <a:prstGeom prst="rect">
            <a:avLst/>
          </a:prstGeom>
          <a:noFill/>
        </p:spPr>
        <p:txBody>
          <a:bodyPr wrap="none" lIns="91440" tIns="45720" rIns="91440" bIns="45720">
            <a:spAutoFit/>
          </a:bodyPr>
          <a:lstStyle/>
          <a:p>
            <a:pPr algn="ctr"/>
            <a:r>
              <a:rPr lang="en-US" sz="2500" b="0" cap="none" spc="0" dirty="0">
                <a:ln w="0"/>
                <a:solidFill>
                  <a:schemeClr val="tx1"/>
                </a:solidFill>
                <a:effectLst>
                  <a:outerShdw blurRad="38100" dist="19050" dir="2700000" algn="tl" rotWithShape="0">
                    <a:schemeClr val="dk1">
                      <a:alpha val="40000"/>
                    </a:schemeClr>
                  </a:outerShdw>
                </a:effectLst>
              </a:rPr>
              <a:t>Award: U01 </a:t>
            </a:r>
            <a:r>
              <a:rPr lang="en-US" sz="2500" dirty="0">
                <a:ln w="0"/>
                <a:effectLst>
                  <a:outerShdw blurRad="38100" dist="19050" dir="2700000" algn="tl" rotWithShape="0">
                    <a:schemeClr val="dk1">
                      <a:alpha val="40000"/>
                    </a:schemeClr>
                  </a:outerShdw>
                </a:effectLst>
              </a:rPr>
              <a:t>EB025830        </a:t>
            </a:r>
            <a:r>
              <a:rPr lang="en-US" sz="2500" b="0" cap="none" spc="0" dirty="0">
                <a:ln w="0"/>
                <a:solidFill>
                  <a:schemeClr val="tx1"/>
                </a:solidFill>
                <a:effectLst>
                  <a:outerShdw blurRad="38100" dist="19050" dir="2700000" algn="tl" rotWithShape="0">
                    <a:schemeClr val="dk1">
                      <a:alpha val="40000"/>
                    </a:schemeClr>
                  </a:outerShdw>
                </a:effectLst>
              </a:rPr>
              <a:t>PI</a:t>
            </a:r>
            <a:r>
              <a:rPr lang="en-US" sz="2500" dirty="0">
                <a:ln w="0"/>
                <a:effectLst>
                  <a:outerShdw blurRad="38100" dist="19050" dir="2700000" algn="tl" rotWithShape="0">
                    <a:schemeClr val="dk1">
                      <a:alpha val="40000"/>
                    </a:schemeClr>
                  </a:outerShdw>
                </a:effectLst>
              </a:rPr>
              <a:t>s: Gianluca Lazzi, Theodore W. Berger</a:t>
            </a:r>
            <a:endParaRPr lang="en-US" sz="2500" b="0" cap="none" spc="0" dirty="0">
              <a:ln w="0"/>
              <a:solidFill>
                <a:schemeClr val="tx1"/>
              </a:solidFill>
              <a:effectLst>
                <a:outerShdw blurRad="38100" dist="19050" dir="2700000" algn="tl" rotWithShape="0">
                  <a:schemeClr val="dk1">
                    <a:alpha val="40000"/>
                  </a:schemeClr>
                </a:outerShdw>
              </a:effectLst>
            </a:endParaRPr>
          </a:p>
        </p:txBody>
      </p:sp>
      <p:sp>
        <p:nvSpPr>
          <p:cNvPr id="19" name="Rectangle 18">
            <a:extLst>
              <a:ext uri="{FF2B5EF4-FFF2-40B4-BE49-F238E27FC236}">
                <a16:creationId xmlns:a16="http://schemas.microsoft.com/office/drawing/2014/main" id="{1C96B9E0-1C63-40C7-B6DA-D7DCC8D52FCC}"/>
              </a:ext>
            </a:extLst>
          </p:cNvPr>
          <p:cNvSpPr/>
          <p:nvPr/>
        </p:nvSpPr>
        <p:spPr>
          <a:xfrm>
            <a:off x="166668" y="768139"/>
            <a:ext cx="4281428" cy="954107"/>
          </a:xfrm>
          <a:prstGeom prst="rect">
            <a:avLst/>
          </a:prstGeom>
          <a:noFill/>
        </p:spPr>
        <p:txBody>
          <a:bodyPr wrap="none" lIns="91440" tIns="45720" rIns="91440" bIns="45720">
            <a:spAutoFit/>
          </a:bodyPr>
          <a:lstStyle/>
          <a:p>
            <a:r>
              <a:rPr lang="en-US" sz="2800" b="1" cap="none" spc="0" dirty="0">
                <a:ln w="0"/>
                <a:solidFill>
                  <a:srgbClr val="9E0000"/>
                </a:solidFill>
                <a:effectLst>
                  <a:outerShdw blurRad="38100" dist="19050" dir="2700000" algn="tl" rotWithShape="0">
                    <a:schemeClr val="dk1">
                      <a:alpha val="40000"/>
                    </a:schemeClr>
                  </a:outerShdw>
                </a:effectLst>
              </a:rPr>
              <a:t>Multiscale Modeling of the </a:t>
            </a:r>
          </a:p>
          <a:p>
            <a:r>
              <a:rPr lang="en-US" sz="2800" b="1" cap="none" spc="0" dirty="0">
                <a:ln w="0"/>
                <a:solidFill>
                  <a:srgbClr val="9E0000"/>
                </a:solidFill>
                <a:effectLst>
                  <a:outerShdw blurRad="38100" dist="19050" dir="2700000" algn="tl" rotWithShape="0">
                    <a:schemeClr val="dk1">
                      <a:alpha val="40000"/>
                    </a:schemeClr>
                  </a:outerShdw>
                </a:effectLst>
              </a:rPr>
              <a:t>Nervous System</a:t>
            </a:r>
          </a:p>
        </p:txBody>
      </p:sp>
      <p:pic>
        <p:nvPicPr>
          <p:cNvPr id="3" name="Picture 2">
            <a:extLst>
              <a:ext uri="{FF2B5EF4-FFF2-40B4-BE49-F238E27FC236}">
                <a16:creationId xmlns:a16="http://schemas.microsoft.com/office/drawing/2014/main" id="{8F8B6F4E-E5D4-419F-B8CE-FE8F27C6DA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1224" y="1257187"/>
            <a:ext cx="2051008" cy="3115666"/>
          </a:xfrm>
          <a:prstGeom prst="rect">
            <a:avLst/>
          </a:prstGeom>
        </p:spPr>
      </p:pic>
      <p:sp>
        <p:nvSpPr>
          <p:cNvPr id="23" name="TextBox 22">
            <a:extLst>
              <a:ext uri="{FF2B5EF4-FFF2-40B4-BE49-F238E27FC236}">
                <a16:creationId xmlns:a16="http://schemas.microsoft.com/office/drawing/2014/main" id="{F8E67451-EE2C-48D0-A7F2-6342A656CF55}"/>
              </a:ext>
            </a:extLst>
          </p:cNvPr>
          <p:cNvSpPr txBox="1"/>
          <p:nvPr/>
        </p:nvSpPr>
        <p:spPr>
          <a:xfrm>
            <a:off x="4159" y="1659856"/>
            <a:ext cx="3592663" cy="1384995"/>
          </a:xfrm>
          <a:prstGeom prst="rect">
            <a:avLst/>
          </a:prstGeom>
          <a:noFill/>
        </p:spPr>
        <p:txBody>
          <a:bodyPr wrap="square" rtlCol="0">
            <a:spAutoFit/>
          </a:bodyPr>
          <a:lstStyle/>
          <a:p>
            <a:pPr algn="just"/>
            <a:r>
              <a:rPr lang="en-US" sz="1200" dirty="0"/>
              <a:t>The brain has an inherent multi-hierarchical and multi-temporal nature. Our goals are to develop multiscale modeling tools and cross-scale linking methodologies, and apply these to study the effects of multi-hierarchical dynamics on the functions of hippocampal formation, as well as their impact on pathological dysfunctions.</a:t>
            </a:r>
          </a:p>
        </p:txBody>
      </p:sp>
      <p:pic>
        <p:nvPicPr>
          <p:cNvPr id="29" name="Picture 28">
            <a:extLst>
              <a:ext uri="{FF2B5EF4-FFF2-40B4-BE49-F238E27FC236}">
                <a16:creationId xmlns:a16="http://schemas.microsoft.com/office/drawing/2014/main" id="{BBD83D23-0860-4903-BB19-020379061CAA}"/>
              </a:ext>
            </a:extLst>
          </p:cNvPr>
          <p:cNvPicPr>
            <a:picLocks noChangeAspect="1"/>
          </p:cNvPicPr>
          <p:nvPr/>
        </p:nvPicPr>
        <p:blipFill rotWithShape="1">
          <a:blip r:embed="rId11">
            <a:extLst>
              <a:ext uri="{28A0092B-C50C-407E-A947-70E740481C1C}">
                <a14:useLocalDpi xmlns:a14="http://schemas.microsoft.com/office/drawing/2010/main" val="0"/>
              </a:ext>
            </a:extLst>
          </a:blip>
          <a:srcRect l="33379" r="33572"/>
          <a:stretch/>
        </p:blipFill>
        <p:spPr>
          <a:xfrm>
            <a:off x="2256028" y="3136693"/>
            <a:ext cx="675290" cy="1532484"/>
          </a:xfrm>
          <a:prstGeom prst="rect">
            <a:avLst/>
          </a:prstGeom>
        </p:spPr>
      </p:pic>
      <p:sp>
        <p:nvSpPr>
          <p:cNvPr id="30" name="Rectangle 29">
            <a:extLst>
              <a:ext uri="{FF2B5EF4-FFF2-40B4-BE49-F238E27FC236}">
                <a16:creationId xmlns:a16="http://schemas.microsoft.com/office/drawing/2014/main" id="{EE7E8ACA-1A78-408E-A97C-4670CA022F02}"/>
              </a:ext>
            </a:extLst>
          </p:cNvPr>
          <p:cNvSpPr/>
          <p:nvPr/>
        </p:nvSpPr>
        <p:spPr>
          <a:xfrm>
            <a:off x="2175401" y="3136693"/>
            <a:ext cx="805038" cy="15324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4" name="Straight Connector 1023">
            <a:extLst>
              <a:ext uri="{FF2B5EF4-FFF2-40B4-BE49-F238E27FC236}">
                <a16:creationId xmlns:a16="http://schemas.microsoft.com/office/drawing/2014/main" id="{F1FD527D-DFFB-4DFF-8D09-7C96A1C1A838}"/>
              </a:ext>
            </a:extLst>
          </p:cNvPr>
          <p:cNvCxnSpPr>
            <a:cxnSpLocks/>
          </p:cNvCxnSpPr>
          <p:nvPr/>
        </p:nvCxnSpPr>
        <p:spPr>
          <a:xfrm flipH="1">
            <a:off x="873360" y="3136693"/>
            <a:ext cx="1302041" cy="1079707"/>
          </a:xfrm>
          <a:prstGeom prst="line">
            <a:avLst/>
          </a:prstGeom>
          <a:ln w="127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C067060C-6290-44D6-B295-59EC7F1E47C3}"/>
              </a:ext>
            </a:extLst>
          </p:cNvPr>
          <p:cNvCxnSpPr>
            <a:cxnSpLocks/>
          </p:cNvCxnSpPr>
          <p:nvPr/>
        </p:nvCxnSpPr>
        <p:spPr>
          <a:xfrm flipH="1" flipV="1">
            <a:off x="873360" y="4216403"/>
            <a:ext cx="1302043" cy="452777"/>
          </a:xfrm>
          <a:prstGeom prst="line">
            <a:avLst/>
          </a:prstGeom>
          <a:ln w="12700"/>
        </p:spPr>
        <p:style>
          <a:lnRef idx="1">
            <a:schemeClr val="dk1"/>
          </a:lnRef>
          <a:fillRef idx="0">
            <a:schemeClr val="dk1"/>
          </a:fillRef>
          <a:effectRef idx="0">
            <a:schemeClr val="dk1"/>
          </a:effectRef>
          <a:fontRef idx="minor">
            <a:schemeClr val="tx1"/>
          </a:fontRef>
        </p:style>
      </p:cxnSp>
      <p:sp>
        <p:nvSpPr>
          <p:cNvPr id="1031" name="TextBox 1030">
            <a:extLst>
              <a:ext uri="{FF2B5EF4-FFF2-40B4-BE49-F238E27FC236}">
                <a16:creationId xmlns:a16="http://schemas.microsoft.com/office/drawing/2014/main" id="{6503EC42-7ABB-441E-B94B-C6A3E55BCE77}"/>
              </a:ext>
            </a:extLst>
          </p:cNvPr>
          <p:cNvSpPr txBox="1"/>
          <p:nvPr/>
        </p:nvSpPr>
        <p:spPr>
          <a:xfrm>
            <a:off x="15699" y="4637427"/>
            <a:ext cx="4721058" cy="553998"/>
          </a:xfrm>
          <a:prstGeom prst="rect">
            <a:avLst/>
          </a:prstGeom>
          <a:noFill/>
        </p:spPr>
        <p:txBody>
          <a:bodyPr wrap="square" rtlCol="0">
            <a:spAutoFit/>
          </a:bodyPr>
          <a:lstStyle/>
          <a:p>
            <a:pPr algn="just"/>
            <a:r>
              <a:rPr lang="en-US" sz="1000" dirty="0"/>
              <a:t>Large-scale, biologically-realistic neuronal network model of rat hippocampus composed of compartmental models of neurons with realistic morphologies. The distribution of red in the network is representative of the clustered activity seen below.</a:t>
            </a:r>
          </a:p>
        </p:txBody>
      </p:sp>
      <p:pic>
        <p:nvPicPr>
          <p:cNvPr id="1035" name="Picture 1034">
            <a:extLst>
              <a:ext uri="{FF2B5EF4-FFF2-40B4-BE49-F238E27FC236}">
                <a16:creationId xmlns:a16="http://schemas.microsoft.com/office/drawing/2014/main" id="{A328260B-7C7D-42E9-A437-1C4BCBBB785F}"/>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262128" y="5292121"/>
            <a:ext cx="1779292" cy="758180"/>
          </a:xfrm>
          <a:prstGeom prst="rect">
            <a:avLst/>
          </a:prstGeom>
        </p:spPr>
      </p:pic>
      <p:pic>
        <p:nvPicPr>
          <p:cNvPr id="45" name="Picture 44">
            <a:extLst>
              <a:ext uri="{FF2B5EF4-FFF2-40B4-BE49-F238E27FC236}">
                <a16:creationId xmlns:a16="http://schemas.microsoft.com/office/drawing/2014/main" id="{BE010994-517E-412F-9901-1DA9BB7B7F42}"/>
              </a:ext>
            </a:extLst>
          </p:cNvPr>
          <p:cNvPicPr>
            <a:picLocks noChangeAspect="1"/>
          </p:cNvPicPr>
          <p:nvPr/>
        </p:nvPicPr>
        <p:blipFill rotWithShape="1">
          <a:blip r:embed="rId13">
            <a:extLst>
              <a:ext uri="{28A0092B-C50C-407E-A947-70E740481C1C}">
                <a14:useLocalDpi xmlns:a14="http://schemas.microsoft.com/office/drawing/2010/main" val="0"/>
              </a:ext>
            </a:extLst>
          </a:blip>
          <a:srcRect l="4866" t="30910" r="46124" b="39602"/>
          <a:stretch/>
        </p:blipFill>
        <p:spPr>
          <a:xfrm>
            <a:off x="2033052" y="5284394"/>
            <a:ext cx="1782558" cy="751682"/>
          </a:xfrm>
          <a:prstGeom prst="rect">
            <a:avLst/>
          </a:prstGeom>
        </p:spPr>
      </p:pic>
      <p:pic>
        <p:nvPicPr>
          <p:cNvPr id="46" name="Picture 45">
            <a:extLst>
              <a:ext uri="{FF2B5EF4-FFF2-40B4-BE49-F238E27FC236}">
                <a16:creationId xmlns:a16="http://schemas.microsoft.com/office/drawing/2014/main" id="{99CE348C-F6BC-4D28-BEB9-B6F1971C3E14}"/>
              </a:ext>
            </a:extLst>
          </p:cNvPr>
          <p:cNvPicPr>
            <a:picLocks noChangeAspect="1"/>
          </p:cNvPicPr>
          <p:nvPr/>
        </p:nvPicPr>
        <p:blipFill rotWithShape="1">
          <a:blip r:embed="rId14">
            <a:extLst>
              <a:ext uri="{28A0092B-C50C-407E-A947-70E740481C1C}">
                <a14:useLocalDpi xmlns:a14="http://schemas.microsoft.com/office/drawing/2010/main" val="0"/>
              </a:ext>
            </a:extLst>
          </a:blip>
          <a:srcRect l="4811" t="62034" r="46077" b="8487"/>
          <a:stretch/>
        </p:blipFill>
        <p:spPr>
          <a:xfrm>
            <a:off x="3809314" y="5279314"/>
            <a:ext cx="1786250" cy="751429"/>
          </a:xfrm>
          <a:prstGeom prst="rect">
            <a:avLst/>
          </a:prstGeom>
        </p:spPr>
      </p:pic>
      <p:sp>
        <p:nvSpPr>
          <p:cNvPr id="1036" name="TextBox 1035">
            <a:extLst>
              <a:ext uri="{FF2B5EF4-FFF2-40B4-BE49-F238E27FC236}">
                <a16:creationId xmlns:a16="http://schemas.microsoft.com/office/drawing/2014/main" id="{792E1368-6585-44A2-B156-235D7DD73037}"/>
              </a:ext>
            </a:extLst>
          </p:cNvPr>
          <p:cNvSpPr txBox="1"/>
          <p:nvPr/>
        </p:nvSpPr>
        <p:spPr>
          <a:xfrm rot="16200000">
            <a:off x="-382154" y="5717401"/>
            <a:ext cx="1005403" cy="169277"/>
          </a:xfrm>
          <a:prstGeom prst="rect">
            <a:avLst/>
          </a:prstGeom>
          <a:noFill/>
        </p:spPr>
        <p:txBody>
          <a:bodyPr wrap="none" rtlCol="0">
            <a:spAutoFit/>
          </a:bodyPr>
          <a:lstStyle/>
          <a:p>
            <a:pPr algn="ctr"/>
            <a:r>
              <a:rPr lang="en-US" sz="500" b="1" dirty="0"/>
              <a:t>Septo-Temporal Position (mm)</a:t>
            </a:r>
          </a:p>
        </p:txBody>
      </p:sp>
      <p:sp>
        <p:nvSpPr>
          <p:cNvPr id="1037" name="TextBox 1036">
            <a:extLst>
              <a:ext uri="{FF2B5EF4-FFF2-40B4-BE49-F238E27FC236}">
                <a16:creationId xmlns:a16="http://schemas.microsoft.com/office/drawing/2014/main" id="{C99BE411-C249-4FAA-BAC5-1092A3744EAD}"/>
              </a:ext>
            </a:extLst>
          </p:cNvPr>
          <p:cNvSpPr txBox="1"/>
          <p:nvPr/>
        </p:nvSpPr>
        <p:spPr>
          <a:xfrm>
            <a:off x="100951" y="5214046"/>
            <a:ext cx="235962" cy="153888"/>
          </a:xfrm>
          <a:prstGeom prst="rect">
            <a:avLst/>
          </a:prstGeom>
          <a:noFill/>
        </p:spPr>
        <p:txBody>
          <a:bodyPr wrap="none" rtlCol="0">
            <a:spAutoFit/>
          </a:bodyPr>
          <a:lstStyle/>
          <a:p>
            <a:pPr algn="ctr"/>
            <a:r>
              <a:rPr lang="en-US" sz="400" b="1" dirty="0"/>
              <a:t>10</a:t>
            </a:r>
          </a:p>
        </p:txBody>
      </p:sp>
      <p:sp>
        <p:nvSpPr>
          <p:cNvPr id="49" name="TextBox 48">
            <a:extLst>
              <a:ext uri="{FF2B5EF4-FFF2-40B4-BE49-F238E27FC236}">
                <a16:creationId xmlns:a16="http://schemas.microsoft.com/office/drawing/2014/main" id="{4612EC86-C5E6-4337-B9BB-8526C19E0D7D}"/>
              </a:ext>
            </a:extLst>
          </p:cNvPr>
          <p:cNvSpPr txBox="1"/>
          <p:nvPr/>
        </p:nvSpPr>
        <p:spPr>
          <a:xfrm>
            <a:off x="120857" y="5941215"/>
            <a:ext cx="210314" cy="153888"/>
          </a:xfrm>
          <a:prstGeom prst="rect">
            <a:avLst/>
          </a:prstGeom>
          <a:noFill/>
        </p:spPr>
        <p:txBody>
          <a:bodyPr wrap="none" rtlCol="0">
            <a:spAutoFit/>
          </a:bodyPr>
          <a:lstStyle/>
          <a:p>
            <a:pPr algn="ctr"/>
            <a:r>
              <a:rPr lang="en-US" sz="400" b="1" dirty="0"/>
              <a:t>0</a:t>
            </a:r>
          </a:p>
        </p:txBody>
      </p:sp>
      <p:sp>
        <p:nvSpPr>
          <p:cNvPr id="50" name="TextBox 49">
            <a:extLst>
              <a:ext uri="{FF2B5EF4-FFF2-40B4-BE49-F238E27FC236}">
                <a16:creationId xmlns:a16="http://schemas.microsoft.com/office/drawing/2014/main" id="{3F01D310-EE7F-4AF2-9568-F3E030560222}"/>
              </a:ext>
            </a:extLst>
          </p:cNvPr>
          <p:cNvSpPr txBox="1"/>
          <p:nvPr/>
        </p:nvSpPr>
        <p:spPr>
          <a:xfrm>
            <a:off x="174288" y="5992314"/>
            <a:ext cx="210314" cy="153888"/>
          </a:xfrm>
          <a:prstGeom prst="rect">
            <a:avLst/>
          </a:prstGeom>
          <a:noFill/>
        </p:spPr>
        <p:txBody>
          <a:bodyPr wrap="none" rtlCol="0">
            <a:spAutoFit/>
          </a:bodyPr>
          <a:lstStyle/>
          <a:p>
            <a:pPr algn="ctr"/>
            <a:r>
              <a:rPr lang="en-US" sz="400" b="1" dirty="0"/>
              <a:t>0</a:t>
            </a:r>
          </a:p>
        </p:txBody>
      </p:sp>
      <p:sp>
        <p:nvSpPr>
          <p:cNvPr id="51" name="TextBox 50">
            <a:extLst>
              <a:ext uri="{FF2B5EF4-FFF2-40B4-BE49-F238E27FC236}">
                <a16:creationId xmlns:a16="http://schemas.microsoft.com/office/drawing/2014/main" id="{BE6DA9ED-4C8D-4088-8FA6-3E43B249171B}"/>
              </a:ext>
            </a:extLst>
          </p:cNvPr>
          <p:cNvSpPr txBox="1"/>
          <p:nvPr/>
        </p:nvSpPr>
        <p:spPr>
          <a:xfrm>
            <a:off x="1854850" y="5992314"/>
            <a:ext cx="261610" cy="153888"/>
          </a:xfrm>
          <a:prstGeom prst="rect">
            <a:avLst/>
          </a:prstGeom>
          <a:noFill/>
        </p:spPr>
        <p:txBody>
          <a:bodyPr wrap="none" rtlCol="0">
            <a:spAutoFit/>
          </a:bodyPr>
          <a:lstStyle/>
          <a:p>
            <a:pPr algn="ctr"/>
            <a:r>
              <a:rPr lang="en-US" sz="400" b="1" dirty="0"/>
              <a:t>250</a:t>
            </a:r>
          </a:p>
        </p:txBody>
      </p:sp>
      <p:sp>
        <p:nvSpPr>
          <p:cNvPr id="52" name="TextBox 51">
            <a:extLst>
              <a:ext uri="{FF2B5EF4-FFF2-40B4-BE49-F238E27FC236}">
                <a16:creationId xmlns:a16="http://schemas.microsoft.com/office/drawing/2014/main" id="{A760139D-4685-4012-A956-D89D7ABC634F}"/>
              </a:ext>
            </a:extLst>
          </p:cNvPr>
          <p:cNvSpPr txBox="1"/>
          <p:nvPr/>
        </p:nvSpPr>
        <p:spPr>
          <a:xfrm>
            <a:off x="927193" y="6000539"/>
            <a:ext cx="449162" cy="169277"/>
          </a:xfrm>
          <a:prstGeom prst="rect">
            <a:avLst/>
          </a:prstGeom>
          <a:noFill/>
        </p:spPr>
        <p:txBody>
          <a:bodyPr wrap="none" rtlCol="0">
            <a:spAutoFit/>
          </a:bodyPr>
          <a:lstStyle/>
          <a:p>
            <a:pPr algn="ctr"/>
            <a:r>
              <a:rPr lang="en-US" sz="500" b="1" dirty="0"/>
              <a:t>Time (ms)</a:t>
            </a:r>
          </a:p>
        </p:txBody>
      </p:sp>
      <p:sp>
        <p:nvSpPr>
          <p:cNvPr id="53" name="TextBox 52">
            <a:extLst>
              <a:ext uri="{FF2B5EF4-FFF2-40B4-BE49-F238E27FC236}">
                <a16:creationId xmlns:a16="http://schemas.microsoft.com/office/drawing/2014/main" id="{9DC870DF-0078-4518-AFD8-D23C692BB523}"/>
              </a:ext>
            </a:extLst>
          </p:cNvPr>
          <p:cNvSpPr txBox="1"/>
          <p:nvPr/>
        </p:nvSpPr>
        <p:spPr>
          <a:xfrm>
            <a:off x="1948010" y="5992314"/>
            <a:ext cx="210314" cy="153888"/>
          </a:xfrm>
          <a:prstGeom prst="rect">
            <a:avLst/>
          </a:prstGeom>
          <a:noFill/>
        </p:spPr>
        <p:txBody>
          <a:bodyPr wrap="none" rtlCol="0">
            <a:spAutoFit/>
          </a:bodyPr>
          <a:lstStyle/>
          <a:p>
            <a:pPr algn="ctr"/>
            <a:r>
              <a:rPr lang="en-US" sz="400" b="1" dirty="0"/>
              <a:t>0</a:t>
            </a:r>
          </a:p>
        </p:txBody>
      </p:sp>
      <p:sp>
        <p:nvSpPr>
          <p:cNvPr id="54" name="TextBox 53">
            <a:extLst>
              <a:ext uri="{FF2B5EF4-FFF2-40B4-BE49-F238E27FC236}">
                <a16:creationId xmlns:a16="http://schemas.microsoft.com/office/drawing/2014/main" id="{5A97E326-01E2-4952-86E6-DF5DFEECBFA9}"/>
              </a:ext>
            </a:extLst>
          </p:cNvPr>
          <p:cNvSpPr txBox="1"/>
          <p:nvPr/>
        </p:nvSpPr>
        <p:spPr>
          <a:xfrm>
            <a:off x="3628572" y="5992314"/>
            <a:ext cx="261610" cy="153888"/>
          </a:xfrm>
          <a:prstGeom prst="rect">
            <a:avLst/>
          </a:prstGeom>
          <a:noFill/>
        </p:spPr>
        <p:txBody>
          <a:bodyPr wrap="none" rtlCol="0">
            <a:spAutoFit/>
          </a:bodyPr>
          <a:lstStyle/>
          <a:p>
            <a:pPr algn="ctr"/>
            <a:r>
              <a:rPr lang="en-US" sz="400" b="1" dirty="0"/>
              <a:t>250</a:t>
            </a:r>
          </a:p>
        </p:txBody>
      </p:sp>
      <p:sp>
        <p:nvSpPr>
          <p:cNvPr id="55" name="TextBox 54">
            <a:extLst>
              <a:ext uri="{FF2B5EF4-FFF2-40B4-BE49-F238E27FC236}">
                <a16:creationId xmlns:a16="http://schemas.microsoft.com/office/drawing/2014/main" id="{B6C2ABA3-4E47-4B1A-80C1-9626753D521D}"/>
              </a:ext>
            </a:extLst>
          </p:cNvPr>
          <p:cNvSpPr txBox="1"/>
          <p:nvPr/>
        </p:nvSpPr>
        <p:spPr>
          <a:xfrm>
            <a:off x="2700915" y="6000539"/>
            <a:ext cx="449162" cy="169277"/>
          </a:xfrm>
          <a:prstGeom prst="rect">
            <a:avLst/>
          </a:prstGeom>
          <a:noFill/>
        </p:spPr>
        <p:txBody>
          <a:bodyPr wrap="none" rtlCol="0">
            <a:spAutoFit/>
          </a:bodyPr>
          <a:lstStyle/>
          <a:p>
            <a:pPr algn="ctr"/>
            <a:r>
              <a:rPr lang="en-US" sz="500" b="1" dirty="0"/>
              <a:t>Time (ms)</a:t>
            </a:r>
          </a:p>
        </p:txBody>
      </p:sp>
      <p:sp>
        <p:nvSpPr>
          <p:cNvPr id="56" name="TextBox 55">
            <a:extLst>
              <a:ext uri="{FF2B5EF4-FFF2-40B4-BE49-F238E27FC236}">
                <a16:creationId xmlns:a16="http://schemas.microsoft.com/office/drawing/2014/main" id="{F1652969-E7B7-4C96-B894-29E584106425}"/>
              </a:ext>
            </a:extLst>
          </p:cNvPr>
          <p:cNvSpPr txBox="1"/>
          <p:nvPr/>
        </p:nvSpPr>
        <p:spPr>
          <a:xfrm>
            <a:off x="3725498" y="5992314"/>
            <a:ext cx="210314" cy="153888"/>
          </a:xfrm>
          <a:prstGeom prst="rect">
            <a:avLst/>
          </a:prstGeom>
          <a:noFill/>
        </p:spPr>
        <p:txBody>
          <a:bodyPr wrap="none" rtlCol="0">
            <a:spAutoFit/>
          </a:bodyPr>
          <a:lstStyle/>
          <a:p>
            <a:pPr algn="ctr"/>
            <a:r>
              <a:rPr lang="en-US" sz="400" b="1" dirty="0"/>
              <a:t>0</a:t>
            </a:r>
          </a:p>
        </p:txBody>
      </p:sp>
      <p:sp>
        <p:nvSpPr>
          <p:cNvPr id="57" name="TextBox 56">
            <a:extLst>
              <a:ext uri="{FF2B5EF4-FFF2-40B4-BE49-F238E27FC236}">
                <a16:creationId xmlns:a16="http://schemas.microsoft.com/office/drawing/2014/main" id="{4EC45978-1118-4B07-A074-310C9B54EC53}"/>
              </a:ext>
            </a:extLst>
          </p:cNvPr>
          <p:cNvSpPr txBox="1"/>
          <p:nvPr/>
        </p:nvSpPr>
        <p:spPr>
          <a:xfrm>
            <a:off x="5406060" y="5916114"/>
            <a:ext cx="261610" cy="153888"/>
          </a:xfrm>
          <a:prstGeom prst="rect">
            <a:avLst/>
          </a:prstGeom>
          <a:noFill/>
        </p:spPr>
        <p:txBody>
          <a:bodyPr wrap="none" rtlCol="0">
            <a:spAutoFit/>
          </a:bodyPr>
          <a:lstStyle/>
          <a:p>
            <a:pPr algn="ctr"/>
            <a:r>
              <a:rPr lang="en-US" sz="400" b="1" dirty="0"/>
              <a:t>250</a:t>
            </a:r>
          </a:p>
        </p:txBody>
      </p:sp>
      <p:sp>
        <p:nvSpPr>
          <p:cNvPr id="58" name="TextBox 57">
            <a:extLst>
              <a:ext uri="{FF2B5EF4-FFF2-40B4-BE49-F238E27FC236}">
                <a16:creationId xmlns:a16="http://schemas.microsoft.com/office/drawing/2014/main" id="{534BF1BF-FACA-4402-B0BD-F40479753812}"/>
              </a:ext>
            </a:extLst>
          </p:cNvPr>
          <p:cNvSpPr txBox="1"/>
          <p:nvPr/>
        </p:nvSpPr>
        <p:spPr>
          <a:xfrm>
            <a:off x="4478403" y="6000539"/>
            <a:ext cx="449162" cy="169277"/>
          </a:xfrm>
          <a:prstGeom prst="rect">
            <a:avLst/>
          </a:prstGeom>
          <a:noFill/>
        </p:spPr>
        <p:txBody>
          <a:bodyPr wrap="none" rtlCol="0">
            <a:spAutoFit/>
          </a:bodyPr>
          <a:lstStyle/>
          <a:p>
            <a:pPr algn="ctr"/>
            <a:r>
              <a:rPr lang="en-US" sz="500" b="1" dirty="0"/>
              <a:t>Time (ms)</a:t>
            </a:r>
          </a:p>
        </p:txBody>
      </p:sp>
      <p:sp>
        <p:nvSpPr>
          <p:cNvPr id="59" name="TextBox 58">
            <a:extLst>
              <a:ext uri="{FF2B5EF4-FFF2-40B4-BE49-F238E27FC236}">
                <a16:creationId xmlns:a16="http://schemas.microsoft.com/office/drawing/2014/main" id="{5C47376B-E2F9-4B06-A975-D9292F248098}"/>
              </a:ext>
            </a:extLst>
          </p:cNvPr>
          <p:cNvSpPr txBox="1"/>
          <p:nvPr/>
        </p:nvSpPr>
        <p:spPr>
          <a:xfrm>
            <a:off x="69850" y="6107391"/>
            <a:ext cx="5634314" cy="707886"/>
          </a:xfrm>
          <a:prstGeom prst="rect">
            <a:avLst/>
          </a:prstGeom>
          <a:noFill/>
        </p:spPr>
        <p:txBody>
          <a:bodyPr wrap="square" rtlCol="0">
            <a:spAutoFit/>
          </a:bodyPr>
          <a:lstStyle/>
          <a:p>
            <a:pPr algn="just"/>
            <a:r>
              <a:rPr lang="en-US" sz="1000" dirty="0"/>
              <a:t>Spiking activity of the network as it propagates through the hippocampal circuit. Each dot corresponds to an action potential generated at a particular septo-temporal location and time. (A) Activity of dentate granule cells due to entorhinal input. (B) Activity of CA3 pyramidal cells due to dentate granule cell input from (A). (C) Activity of CA3 pyramidal cells due to combined entorhinal and dentate granule cell input.</a:t>
            </a:r>
          </a:p>
        </p:txBody>
      </p:sp>
      <p:sp>
        <p:nvSpPr>
          <p:cNvPr id="1042" name="Freeform: Shape 1041">
            <a:extLst>
              <a:ext uri="{FF2B5EF4-FFF2-40B4-BE49-F238E27FC236}">
                <a16:creationId xmlns:a16="http://schemas.microsoft.com/office/drawing/2014/main" id="{29550879-51A3-452E-B368-625AA1F86B90}"/>
              </a:ext>
            </a:extLst>
          </p:cNvPr>
          <p:cNvSpPr/>
          <p:nvPr/>
        </p:nvSpPr>
        <p:spPr>
          <a:xfrm>
            <a:off x="333206" y="3062922"/>
            <a:ext cx="1509042" cy="1565650"/>
          </a:xfrm>
          <a:custGeom>
            <a:avLst/>
            <a:gdLst>
              <a:gd name="connsiteX0" fmla="*/ 524166 w 1563752"/>
              <a:gd name="connsiteY0" fmla="*/ 1616892 h 1616892"/>
              <a:gd name="connsiteX1" fmla="*/ 1652 w 1563752"/>
              <a:gd name="connsiteY1" fmla="*/ 593634 h 1616892"/>
              <a:gd name="connsiteX2" fmla="*/ 404423 w 1563752"/>
              <a:gd name="connsiteY2" fmla="*/ 27577 h 1616892"/>
              <a:gd name="connsiteX3" fmla="*/ 1563752 w 1563752"/>
              <a:gd name="connsiteY3" fmla="*/ 82006 h 1616892"/>
              <a:gd name="connsiteX4" fmla="*/ 1563752 w 1563752"/>
              <a:gd name="connsiteY4" fmla="*/ 82006 h 1616892"/>
              <a:gd name="connsiteX5" fmla="*/ 1563752 w 1563752"/>
              <a:gd name="connsiteY5" fmla="*/ 82006 h 161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3752" h="1616892">
                <a:moveTo>
                  <a:pt x="524166" y="1616892"/>
                </a:moveTo>
                <a:cubicBezTo>
                  <a:pt x="272887" y="1237706"/>
                  <a:pt x="21609" y="858520"/>
                  <a:pt x="1652" y="593634"/>
                </a:cubicBezTo>
                <a:cubicBezTo>
                  <a:pt x="-18305" y="328748"/>
                  <a:pt x="144073" y="112848"/>
                  <a:pt x="404423" y="27577"/>
                </a:cubicBezTo>
                <a:cubicBezTo>
                  <a:pt x="664773" y="-57694"/>
                  <a:pt x="1563752" y="82006"/>
                  <a:pt x="1563752" y="82006"/>
                </a:cubicBezTo>
                <a:lnTo>
                  <a:pt x="1563752" y="82006"/>
                </a:lnTo>
                <a:lnTo>
                  <a:pt x="1563752" y="82006"/>
                </a:lnTo>
              </a:path>
            </a:pathLst>
          </a:cu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045" name="TextBox 1044">
            <a:extLst>
              <a:ext uri="{FF2B5EF4-FFF2-40B4-BE49-F238E27FC236}">
                <a16:creationId xmlns:a16="http://schemas.microsoft.com/office/drawing/2014/main" id="{C7F4EC5F-E980-403E-9BEE-776FDA53188D}"/>
              </a:ext>
            </a:extLst>
          </p:cNvPr>
          <p:cNvSpPr txBox="1"/>
          <p:nvPr/>
        </p:nvSpPr>
        <p:spPr>
          <a:xfrm>
            <a:off x="1500878" y="2850313"/>
            <a:ext cx="571575" cy="276777"/>
          </a:xfrm>
          <a:prstGeom prst="rect">
            <a:avLst/>
          </a:prstGeom>
          <a:noFill/>
        </p:spPr>
        <p:txBody>
          <a:bodyPr wrap="square" rtlCol="0">
            <a:spAutoFit/>
          </a:bodyPr>
          <a:lstStyle/>
          <a:p>
            <a:pPr algn="ctr"/>
            <a:r>
              <a:rPr lang="en-US" sz="1000" dirty="0"/>
              <a:t>Septal</a:t>
            </a:r>
          </a:p>
        </p:txBody>
      </p:sp>
      <p:sp>
        <p:nvSpPr>
          <p:cNvPr id="70" name="TextBox 69">
            <a:extLst>
              <a:ext uri="{FF2B5EF4-FFF2-40B4-BE49-F238E27FC236}">
                <a16:creationId xmlns:a16="http://schemas.microsoft.com/office/drawing/2014/main" id="{77C26D15-CB80-4BEF-8314-E3FDEB64C98E}"/>
              </a:ext>
            </a:extLst>
          </p:cNvPr>
          <p:cNvSpPr txBox="1"/>
          <p:nvPr/>
        </p:nvSpPr>
        <p:spPr>
          <a:xfrm>
            <a:off x="27495" y="4418058"/>
            <a:ext cx="767985" cy="276777"/>
          </a:xfrm>
          <a:prstGeom prst="rect">
            <a:avLst/>
          </a:prstGeom>
          <a:noFill/>
        </p:spPr>
        <p:txBody>
          <a:bodyPr wrap="square" rtlCol="0">
            <a:spAutoFit/>
          </a:bodyPr>
          <a:lstStyle/>
          <a:p>
            <a:pPr algn="ctr"/>
            <a:r>
              <a:rPr lang="en-US" sz="1000" dirty="0"/>
              <a:t>Temporal</a:t>
            </a:r>
          </a:p>
        </p:txBody>
      </p:sp>
    </p:spTree>
    <p:extLst>
      <p:ext uri="{BB962C8B-B14F-4D97-AF65-F5344CB8AC3E}">
        <p14:creationId xmlns:p14="http://schemas.microsoft.com/office/powerpoint/2010/main" val="38552720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389</Words>
  <Application>Microsoft Office PowerPoint</Application>
  <PresentationFormat>Widescreen</PresentationFormat>
  <Paragraphs>62</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dc:creator>
  <cp:lastModifiedBy>jmbouteiller</cp:lastModifiedBy>
  <cp:revision>24</cp:revision>
  <dcterms:created xsi:type="dcterms:W3CDTF">2019-02-22T18:59:06Z</dcterms:created>
  <dcterms:modified xsi:type="dcterms:W3CDTF">2019-02-27T06:44:20Z</dcterms:modified>
</cp:coreProperties>
</file>