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4" r:id="rId5"/>
    <p:sldId id="261" r:id="rId6"/>
    <p:sldId id="262" r:id="rId7"/>
    <p:sldId id="263" r:id="rId8"/>
    <p:sldId id="257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4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30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8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19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4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68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4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8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1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B80C-F17F-ED42-B760-63C598DFC0FB}" type="datetimeFigureOut">
              <a:rPr lang="en-US" smtClean="0"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C36B0-6A0D-E449-A62A-06B8EBD41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1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agwiki.nibib.nih.gov/webinars/low-resolution-models-mesoscale-structure-and-thermodynamics-soft-materia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amn@neurosim.downstate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radhak@seas.upenn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High-Performance Computing Working 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Working Group Break-Out Session Discussion</a:t>
            </a:r>
          </a:p>
          <a:p>
            <a:r>
              <a:rPr lang="en-US" dirty="0" smtClean="0"/>
              <a:t>IMAG MSM Meeting 2015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9452" y="5795816"/>
            <a:ext cx="8012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Compiled by Ravi Radhakrishnan and Talid Sinno, University of Pennsylvania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0567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High-Performance Computing (HPC) WG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nitiate </a:t>
            </a:r>
            <a:r>
              <a:rPr lang="en-US" dirty="0"/>
              <a:t>discussion, foster </a:t>
            </a:r>
            <a:r>
              <a:rPr lang="en-US" dirty="0" smtClean="0"/>
              <a:t>collaboration, share know-how on (</a:t>
            </a:r>
            <a:r>
              <a:rPr lang="en-US" dirty="0"/>
              <a:t>but not limited) to:</a:t>
            </a:r>
          </a:p>
          <a:p>
            <a:r>
              <a:rPr lang="en-US" dirty="0"/>
              <a:t>Computational resources </a:t>
            </a:r>
            <a:r>
              <a:rPr lang="en-US" dirty="0" smtClean="0"/>
              <a:t>and infrastructure including </a:t>
            </a:r>
            <a:r>
              <a:rPr lang="en-US" dirty="0"/>
              <a:t>high performance </a:t>
            </a:r>
            <a:r>
              <a:rPr lang="en-US" dirty="0" smtClean="0"/>
              <a:t>computing</a:t>
            </a:r>
            <a:endParaRPr lang="en-US" dirty="0"/>
          </a:p>
          <a:p>
            <a:r>
              <a:rPr lang="en-US" dirty="0"/>
              <a:t>Multi-scale modeling and simulations on emerging computer architectures (e.g. </a:t>
            </a:r>
            <a:r>
              <a:rPr lang="en-US" dirty="0" smtClean="0"/>
              <a:t>GPUs, Multicore-architectures)</a:t>
            </a:r>
            <a:r>
              <a:rPr lang="en-US" dirty="0"/>
              <a:t>.</a:t>
            </a:r>
          </a:p>
          <a:p>
            <a:r>
              <a:rPr lang="en-US" dirty="0"/>
              <a:t>Computational algorithms, libraries, tool-kits and software.</a:t>
            </a:r>
          </a:p>
          <a:p>
            <a:r>
              <a:rPr lang="en-US" dirty="0"/>
              <a:t>Infrastructure and strategies to handle </a:t>
            </a:r>
            <a:r>
              <a:rPr lang="en-US" dirty="0" smtClean="0"/>
              <a:t>parallel computations, </a:t>
            </a:r>
            <a:r>
              <a:rPr lang="en-US" i="1" dirty="0" smtClean="0"/>
              <a:t>big</a:t>
            </a:r>
            <a:r>
              <a:rPr lang="en-US" i="1" dirty="0"/>
              <a:t>-data</a:t>
            </a:r>
            <a:r>
              <a:rPr lang="en-US" dirty="0"/>
              <a:t> problems.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WG Activities (2014-2015)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289"/>
            <a:ext cx="8686800" cy="5742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Organized </a:t>
            </a:r>
            <a:r>
              <a:rPr lang="en-US" sz="2400" dirty="0"/>
              <a:t>webinars on High Performance Computing </a:t>
            </a:r>
            <a:r>
              <a:rPr lang="en-US" sz="2400" dirty="0" smtClean="0"/>
              <a:t>Topics</a:t>
            </a:r>
          </a:p>
          <a:p>
            <a:r>
              <a:rPr lang="en-US" sz="2400" dirty="0"/>
              <a:t>Bridging Multiple Scales in Modeling Targeted Drug Nanocarrier </a:t>
            </a:r>
            <a:r>
              <a:rPr lang="en-US" sz="2400" dirty="0" smtClean="0"/>
              <a:t>Delivery</a:t>
            </a:r>
            <a:endParaRPr lang="en-US" sz="2400" dirty="0"/>
          </a:p>
          <a:p>
            <a:r>
              <a:rPr lang="en-US" sz="2400" dirty="0">
                <a:hlinkClick r:id="rId2"/>
              </a:rPr>
              <a:t>Low resolution models for mesoscale structure and thermodynamics of soft materials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Conducted </a:t>
            </a:r>
            <a:r>
              <a:rPr lang="en-US" sz="2400" dirty="0"/>
              <a:t>workshops (local, </a:t>
            </a:r>
            <a:r>
              <a:rPr lang="en-US" sz="2400" dirty="0" smtClean="0"/>
              <a:t>national) </a:t>
            </a:r>
            <a:r>
              <a:rPr lang="en-US" sz="2400" dirty="0"/>
              <a:t>on High Performance Computing topics and </a:t>
            </a:r>
            <a:r>
              <a:rPr lang="en-US" sz="2400" dirty="0" smtClean="0"/>
              <a:t>publicized </a:t>
            </a:r>
            <a:r>
              <a:rPr lang="en-US" sz="2400" dirty="0"/>
              <a:t>within MSM </a:t>
            </a:r>
            <a:r>
              <a:rPr lang="en-US" sz="2400" dirty="0" smtClean="0"/>
              <a:t>consortium</a:t>
            </a:r>
          </a:p>
          <a:p>
            <a:r>
              <a:rPr lang="en-US" sz="2400" dirty="0" smtClean="0"/>
              <a:t>D^3: Deformation</a:t>
            </a:r>
            <a:r>
              <a:rPr lang="en-US" sz="2400" dirty="0"/>
              <a:t>, Defects, </a:t>
            </a:r>
            <a:r>
              <a:rPr lang="en-US" sz="2400" dirty="0" smtClean="0"/>
              <a:t>Diagnosis Symposium, </a:t>
            </a:r>
            <a:r>
              <a:rPr lang="en-US" sz="2400" dirty="0" smtClean="0"/>
              <a:t>Penn</a:t>
            </a:r>
            <a:r>
              <a:rPr lang="en-US" sz="2400" dirty="0" smtClean="0"/>
              <a:t>, Philadelphia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Information sessions on HPC-related topics</a:t>
            </a:r>
            <a:endParaRPr lang="en-US" sz="2400" dirty="0" smtClean="0"/>
          </a:p>
          <a:p>
            <a:r>
              <a:rPr lang="en-US" sz="2400" dirty="0" smtClean="0"/>
              <a:t>Life Sciences on High Performance Computing (HPC) Environment</a:t>
            </a:r>
          </a:p>
          <a:p>
            <a:r>
              <a:rPr lang="en-US" sz="2400" dirty="0" smtClean="0"/>
              <a:t>IMAG Multiscale Modeling Funding Opportunity - Informational Webinar</a:t>
            </a:r>
          </a:p>
        </p:txBody>
      </p:sp>
    </p:spTree>
    <p:extLst>
      <p:ext uri="{BB962C8B-B14F-4D97-AF65-F5344CB8AC3E}">
        <p14:creationId xmlns:p14="http://schemas.microsoft.com/office/powerpoint/2010/main" val="2833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HPC WG would like to congratulate WG member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George </a:t>
            </a:r>
            <a:r>
              <a:rPr lang="en-US" dirty="0" err="1" smtClean="0"/>
              <a:t>Karniadakis</a:t>
            </a:r>
            <a:r>
              <a:rPr lang="en-US" dirty="0" smtClean="0"/>
              <a:t>, Brown U </a:t>
            </a:r>
          </a:p>
          <a:p>
            <a:r>
              <a:rPr lang="en-US" dirty="0"/>
              <a:t>f</a:t>
            </a:r>
            <a:r>
              <a:rPr lang="en-US" dirty="0" smtClean="0"/>
              <a:t>or being the finalist in this year’s Gordon Bell Prize for HPC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200727"/>
            <a:ext cx="1526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Highlight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836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HPC WG Discussion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for shared </a:t>
            </a:r>
            <a:r>
              <a:rPr lang="en-US" dirty="0" smtClean="0"/>
              <a:t>knowledge and know-how of HPC resources, new HPC architectures, techniques/tricks for HPC code development, expectation for performance-enhancement, scale-up, and time-investment</a:t>
            </a:r>
          </a:p>
          <a:p>
            <a:pPr lvl="1"/>
            <a:r>
              <a:rPr lang="en-US" dirty="0" smtClean="0"/>
              <a:t>Documentation on WIKI with links</a:t>
            </a:r>
          </a:p>
          <a:p>
            <a:pPr lvl="1"/>
            <a:r>
              <a:rPr lang="en-US" dirty="0" smtClean="0"/>
              <a:t>White papers on key discussion items</a:t>
            </a:r>
          </a:p>
          <a:p>
            <a:pPr lvl="1"/>
            <a:r>
              <a:rPr lang="en-US" dirty="0" smtClean="0"/>
              <a:t>Peer-reviewed publications, reviews, and monographs on topics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73273" y="6126163"/>
            <a:ext cx="2228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(1/3 Key Points)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953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HPC WG Discussion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Clear separation of Big-Data Problems from Big Computations on Distributed Computing (embarrassingly parallel) problems from Massively Parallel Computing Problems</a:t>
            </a:r>
          </a:p>
          <a:p>
            <a:pPr lvl="1"/>
            <a:r>
              <a:rPr lang="en-US" dirty="0" smtClean="0"/>
              <a:t>Updated knowledge-base on key issues related to the three paradigms on WIKI</a:t>
            </a:r>
          </a:p>
          <a:p>
            <a:pPr lvl="1"/>
            <a:r>
              <a:rPr lang="en-US" dirty="0" smtClean="0"/>
              <a:t>Invite investigators specializing in these paradigms to give Webinars and initiate discussion</a:t>
            </a:r>
          </a:p>
          <a:p>
            <a:pPr lvl="1"/>
            <a:r>
              <a:rPr lang="en-US" dirty="0" smtClean="0"/>
              <a:t>Invite Personnel from HPC centers (XSEDE or DOE) to give webinars</a:t>
            </a:r>
          </a:p>
          <a:p>
            <a:pPr lvl="1"/>
            <a:r>
              <a:rPr lang="en-US" dirty="0" smtClean="0"/>
              <a:t>Organize talks at meetings, conferences on HPC issues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73273" y="6126163"/>
            <a:ext cx="2228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(2/3 Key Points)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69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HPC WG Discussion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Collective initiatives/bargaining of HPC resources for MSM U01 Awardees</a:t>
            </a:r>
          </a:p>
          <a:p>
            <a:pPr lvl="1"/>
            <a:r>
              <a:rPr lang="en-US" dirty="0" smtClean="0"/>
              <a:t>Can we write proposals as a consortium to obtain access to HPC computing facilities, HPC support? E.g., Joint XSEDE proposal or DOE INCITE proposal?</a:t>
            </a:r>
          </a:p>
          <a:p>
            <a:pPr lvl="1"/>
            <a:r>
              <a:rPr lang="en-US" dirty="0" smtClean="0"/>
              <a:t>Can this be programmed into the grant administration of the U01 awards (e.g. can Grace Peng arrange for HPC allocation for MSM U01 awardees?) </a:t>
            </a:r>
          </a:p>
          <a:p>
            <a:pPr lvl="1"/>
            <a:r>
              <a:rPr lang="en-US" dirty="0" smtClean="0"/>
              <a:t>Are there other HPC resources outside of the ”Usual” XSEDE, DOE (or amazon cloud) that consortium members can avail of?</a:t>
            </a:r>
          </a:p>
          <a:p>
            <a:pPr lvl="1"/>
            <a:r>
              <a:rPr lang="en-US" dirty="0" smtClean="0"/>
              <a:t>There is a critical need to increase our access to HPC resources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73273" y="6126163"/>
            <a:ext cx="2228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(3/3 Key Points)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155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Thanks to the WG Discussion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Brian Drawert	       bdrawert@cs.ucsb.edu</a:t>
            </a:r>
          </a:p>
          <a:p>
            <a:r>
              <a:rPr lang="en-US" dirty="0"/>
              <a:t>Talid Sinno		       talid@seas.upenn.edu</a:t>
            </a:r>
          </a:p>
          <a:p>
            <a:r>
              <a:rPr lang="en-US" dirty="0"/>
              <a:t>Ravi Radhakrishnan      rradhak@seas.upenn.edu</a:t>
            </a:r>
          </a:p>
          <a:p>
            <a:r>
              <a:rPr lang="en-US" dirty="0"/>
              <a:t>Gary An                            docgca@gmail.com</a:t>
            </a:r>
          </a:p>
          <a:p>
            <a:r>
              <a:rPr lang="en-US" dirty="0"/>
              <a:t>Darryl Thelen	      dgthelen@wisc.edu  </a:t>
            </a:r>
          </a:p>
          <a:p>
            <a:r>
              <a:rPr lang="de-DE" dirty="0"/>
              <a:t>Yichen Lu                       luyichen@seas.upenn.edu</a:t>
            </a:r>
          </a:p>
          <a:p>
            <a:r>
              <a:rPr lang="de-DE" dirty="0"/>
              <a:t>Mark Walker		     mwalke49@jhmi.edu</a:t>
            </a:r>
          </a:p>
          <a:p>
            <a:r>
              <a:rPr lang="de-DE" dirty="0"/>
              <a:t>Jared Weis		     jared.a.weis@vanderbilt.edu</a:t>
            </a:r>
          </a:p>
          <a:p>
            <a:r>
              <a:rPr lang="de-DE" dirty="0"/>
              <a:t>Salvador Dura-Bernal salvadordura@gmail.com</a:t>
            </a:r>
          </a:p>
          <a:p>
            <a:r>
              <a:rPr lang="de-DE" dirty="0"/>
              <a:t>Sam Neymotin              </a:t>
            </a:r>
            <a:r>
              <a:rPr lang="de-DE" dirty="0">
                <a:hlinkClick r:id="rId2"/>
              </a:rPr>
              <a:t>samn@</a:t>
            </a:r>
            <a:r>
              <a:rPr lang="de-DE" dirty="0" smtClean="0">
                <a:hlinkClick r:id="rId2"/>
              </a:rPr>
              <a:t>neurosim.downstate.edu</a:t>
            </a:r>
            <a:endParaRPr lang="de-DE" dirty="0" smtClean="0"/>
          </a:p>
          <a:p>
            <a:r>
              <a:rPr lang="de-DE" dirty="0" smtClean="0"/>
              <a:t>George Karniadakis   gk@dam.brown.edu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24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to Join the Group?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And/or </a:t>
            </a:r>
            <a:r>
              <a:rPr lang="en-US" dirty="0" smtClean="0"/>
              <a:t>do</a:t>
            </a:r>
            <a:r>
              <a:rPr lang="en-US" dirty="0" smtClean="0"/>
              <a:t> </a:t>
            </a:r>
            <a:r>
              <a:rPr lang="en-US" dirty="0" smtClean="0"/>
              <a:t>you have </a:t>
            </a:r>
            <a:r>
              <a:rPr lang="en-US" dirty="0" smtClean="0"/>
              <a:t>suggestions </a:t>
            </a:r>
            <a:r>
              <a:rPr lang="en-US" dirty="0" smtClean="0"/>
              <a:t>for High-Performance Computing </a:t>
            </a:r>
            <a:r>
              <a:rPr lang="en-US" dirty="0" smtClean="0"/>
              <a:t>related </a:t>
            </a:r>
            <a:r>
              <a:rPr lang="en-US" dirty="0" smtClean="0"/>
              <a:t>i</a:t>
            </a:r>
            <a:r>
              <a:rPr lang="en-US" dirty="0" smtClean="0"/>
              <a:t>ssues/activities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Please email Ravi Radhakrishnan, UPENN: </a:t>
            </a:r>
            <a:r>
              <a:rPr lang="en-US" dirty="0" smtClean="0">
                <a:hlinkClick r:id="rId2"/>
              </a:rPr>
              <a:t>rradhak@seas.upenn.edu</a:t>
            </a:r>
            <a:endParaRPr lang="en-US" dirty="0"/>
          </a:p>
          <a:p>
            <a:r>
              <a:rPr lang="en-US" dirty="0" smtClean="0"/>
              <a:t>Please post your comments on the IMAG WIKI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489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High-Performance Computing Working Group </vt:lpstr>
      <vt:lpstr>High-Performance Computing (HPC) WG Goals</vt:lpstr>
      <vt:lpstr>Summary of WG Activities (2014-2015)</vt:lpstr>
      <vt:lpstr>HPC WG would like to congratulate WG member</vt:lpstr>
      <vt:lpstr>Summary of HPC WG Discussion 2015</vt:lpstr>
      <vt:lpstr>Summary of HPC WG Discussion 2015</vt:lpstr>
      <vt:lpstr>Summary of HPC WG Discussion 2015</vt:lpstr>
      <vt:lpstr>Special Thanks to the WG Discussion Participants</vt:lpstr>
      <vt:lpstr>Want to Join the Group?</vt:lpstr>
    </vt:vector>
  </TitlesOfParts>
  <Company>University of Pennsylvania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High-Performance Computing Working Group</dc:title>
  <dc:creator>Ravi Radhakrishnan</dc:creator>
  <cp:lastModifiedBy>Talid Sinno</cp:lastModifiedBy>
  <cp:revision>13</cp:revision>
  <dcterms:created xsi:type="dcterms:W3CDTF">2015-09-09T10:01:37Z</dcterms:created>
  <dcterms:modified xsi:type="dcterms:W3CDTF">2015-09-09T17:36:54Z</dcterms:modified>
</cp:coreProperties>
</file>