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60" r:id="rId4"/>
    <p:sldId id="261" r:id="rId5"/>
    <p:sldId id="262" r:id="rId6"/>
    <p:sldId id="263" r:id="rId7"/>
    <p:sldId id="257" r:id="rId8"/>
    <p:sldId id="264" r:id="rId9"/>
    <p:sldId id="265" r:id="rId10"/>
    <p:sldId id="258"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7723" autoAdjust="0"/>
  </p:normalViewPr>
  <p:slideViewPr>
    <p:cSldViewPr snapToGrid="0" snapToObjects="1">
      <p:cViewPr varScale="1">
        <p:scale>
          <a:sx n="113" d="100"/>
          <a:sy n="113" d="100"/>
        </p:scale>
        <p:origin x="1504"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68066B-3213-3342-9E30-2AC0D1327E67}" type="datetimeFigureOut">
              <a:rPr lang="en-US" smtClean="0"/>
              <a:t>3/22/17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6EE24F-42CD-9444-92F3-96EC93A223BB}" type="slidenum">
              <a:rPr lang="en-US" smtClean="0"/>
              <a:t>‹#›</a:t>
            </a:fld>
            <a:endParaRPr lang="en-US"/>
          </a:p>
        </p:txBody>
      </p:sp>
    </p:spTree>
    <p:extLst>
      <p:ext uri="{BB962C8B-B14F-4D97-AF65-F5344CB8AC3E}">
        <p14:creationId xmlns:p14="http://schemas.microsoft.com/office/powerpoint/2010/main" val="16087107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6EE24F-42CD-9444-92F3-96EC93A223BB}" type="slidenum">
              <a:rPr lang="en-US" smtClean="0"/>
              <a:t>2</a:t>
            </a:fld>
            <a:endParaRPr lang="en-US"/>
          </a:p>
        </p:txBody>
      </p:sp>
    </p:spTree>
    <p:extLst>
      <p:ext uri="{BB962C8B-B14F-4D97-AF65-F5344CB8AC3E}">
        <p14:creationId xmlns:p14="http://schemas.microsoft.com/office/powerpoint/2010/main" val="2837904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6EE24F-42CD-9444-92F3-96EC93A223BB}" type="slidenum">
              <a:rPr lang="en-US" smtClean="0"/>
              <a:t>5</a:t>
            </a:fld>
            <a:endParaRPr lang="en-US"/>
          </a:p>
        </p:txBody>
      </p:sp>
    </p:spTree>
    <p:extLst>
      <p:ext uri="{BB962C8B-B14F-4D97-AF65-F5344CB8AC3E}">
        <p14:creationId xmlns:p14="http://schemas.microsoft.com/office/powerpoint/2010/main" val="38244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6EE24F-42CD-9444-92F3-96EC93A223BB}" type="slidenum">
              <a:rPr lang="en-US" smtClean="0"/>
              <a:t>6</a:t>
            </a:fld>
            <a:endParaRPr lang="en-US"/>
          </a:p>
        </p:txBody>
      </p:sp>
    </p:spTree>
    <p:extLst>
      <p:ext uri="{BB962C8B-B14F-4D97-AF65-F5344CB8AC3E}">
        <p14:creationId xmlns:p14="http://schemas.microsoft.com/office/powerpoint/2010/main" val="875088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6EE24F-42CD-9444-92F3-96EC93A223BB}" type="slidenum">
              <a:rPr lang="en-US" smtClean="0"/>
              <a:t>7</a:t>
            </a:fld>
            <a:endParaRPr lang="en-US"/>
          </a:p>
        </p:txBody>
      </p:sp>
    </p:spTree>
    <p:extLst>
      <p:ext uri="{BB962C8B-B14F-4D97-AF65-F5344CB8AC3E}">
        <p14:creationId xmlns:p14="http://schemas.microsoft.com/office/powerpoint/2010/main" val="2285640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6EE24F-42CD-9444-92F3-96EC93A223BB}" type="slidenum">
              <a:rPr lang="en-US" smtClean="0"/>
              <a:t>8</a:t>
            </a:fld>
            <a:endParaRPr lang="en-US"/>
          </a:p>
        </p:txBody>
      </p:sp>
    </p:spTree>
    <p:extLst>
      <p:ext uri="{BB962C8B-B14F-4D97-AF65-F5344CB8AC3E}">
        <p14:creationId xmlns:p14="http://schemas.microsoft.com/office/powerpoint/2010/main" val="2937180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FA5B80C-F17F-ED42-B760-63C598DFC0FB}" type="datetimeFigureOut">
              <a:rPr lang="en-US" smtClean="0"/>
              <a:t>3/22/17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2C36B0-6A0D-E449-A62A-06B8EBD419D8}" type="slidenum">
              <a:rPr lang="en-US" smtClean="0"/>
              <a:t>‹#›</a:t>
            </a:fld>
            <a:endParaRPr lang="en-US" dirty="0"/>
          </a:p>
        </p:txBody>
      </p:sp>
    </p:spTree>
    <p:extLst>
      <p:ext uri="{BB962C8B-B14F-4D97-AF65-F5344CB8AC3E}">
        <p14:creationId xmlns:p14="http://schemas.microsoft.com/office/powerpoint/2010/main" val="162881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A5B80C-F17F-ED42-B760-63C598DFC0FB}" type="datetimeFigureOut">
              <a:rPr lang="en-US" smtClean="0"/>
              <a:t>3/22/17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2C36B0-6A0D-E449-A62A-06B8EBD419D8}" type="slidenum">
              <a:rPr lang="en-US" smtClean="0"/>
              <a:t>‹#›</a:t>
            </a:fld>
            <a:endParaRPr lang="en-US" dirty="0"/>
          </a:p>
        </p:txBody>
      </p:sp>
    </p:spTree>
    <p:extLst>
      <p:ext uri="{BB962C8B-B14F-4D97-AF65-F5344CB8AC3E}">
        <p14:creationId xmlns:p14="http://schemas.microsoft.com/office/powerpoint/2010/main" val="943449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A5B80C-F17F-ED42-B760-63C598DFC0FB}" type="datetimeFigureOut">
              <a:rPr lang="en-US" smtClean="0"/>
              <a:t>3/22/17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2C36B0-6A0D-E449-A62A-06B8EBD419D8}" type="slidenum">
              <a:rPr lang="en-US" smtClean="0"/>
              <a:t>‹#›</a:t>
            </a:fld>
            <a:endParaRPr lang="en-US" dirty="0"/>
          </a:p>
        </p:txBody>
      </p:sp>
    </p:spTree>
    <p:extLst>
      <p:ext uri="{BB962C8B-B14F-4D97-AF65-F5344CB8AC3E}">
        <p14:creationId xmlns:p14="http://schemas.microsoft.com/office/powerpoint/2010/main" val="2193307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A5B80C-F17F-ED42-B760-63C598DFC0FB}" type="datetimeFigureOut">
              <a:rPr lang="en-US" smtClean="0"/>
              <a:t>3/22/17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2C36B0-6A0D-E449-A62A-06B8EBD419D8}" type="slidenum">
              <a:rPr lang="en-US" smtClean="0"/>
              <a:t>‹#›</a:t>
            </a:fld>
            <a:endParaRPr lang="en-US" dirty="0"/>
          </a:p>
        </p:txBody>
      </p:sp>
    </p:spTree>
    <p:extLst>
      <p:ext uri="{BB962C8B-B14F-4D97-AF65-F5344CB8AC3E}">
        <p14:creationId xmlns:p14="http://schemas.microsoft.com/office/powerpoint/2010/main" val="2485889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A5B80C-F17F-ED42-B760-63C598DFC0FB}" type="datetimeFigureOut">
              <a:rPr lang="en-US" smtClean="0"/>
              <a:t>3/22/17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2C36B0-6A0D-E449-A62A-06B8EBD419D8}" type="slidenum">
              <a:rPr lang="en-US" smtClean="0"/>
              <a:t>‹#›</a:t>
            </a:fld>
            <a:endParaRPr lang="en-US" dirty="0"/>
          </a:p>
        </p:txBody>
      </p:sp>
    </p:spTree>
    <p:extLst>
      <p:ext uri="{BB962C8B-B14F-4D97-AF65-F5344CB8AC3E}">
        <p14:creationId xmlns:p14="http://schemas.microsoft.com/office/powerpoint/2010/main" val="2992198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A5B80C-F17F-ED42-B760-63C598DFC0FB}" type="datetimeFigureOut">
              <a:rPr lang="en-US" smtClean="0"/>
              <a:t>3/22/17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2C36B0-6A0D-E449-A62A-06B8EBD419D8}" type="slidenum">
              <a:rPr lang="en-US" smtClean="0"/>
              <a:t>‹#›</a:t>
            </a:fld>
            <a:endParaRPr lang="en-US" dirty="0"/>
          </a:p>
        </p:txBody>
      </p:sp>
    </p:spTree>
    <p:extLst>
      <p:ext uri="{BB962C8B-B14F-4D97-AF65-F5344CB8AC3E}">
        <p14:creationId xmlns:p14="http://schemas.microsoft.com/office/powerpoint/2010/main" val="3925249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A5B80C-F17F-ED42-B760-63C598DFC0FB}" type="datetimeFigureOut">
              <a:rPr lang="en-US" smtClean="0"/>
              <a:t>3/22/17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2C36B0-6A0D-E449-A62A-06B8EBD419D8}" type="slidenum">
              <a:rPr lang="en-US" smtClean="0"/>
              <a:t>‹#›</a:t>
            </a:fld>
            <a:endParaRPr lang="en-US" dirty="0"/>
          </a:p>
        </p:txBody>
      </p:sp>
    </p:spTree>
    <p:extLst>
      <p:ext uri="{BB962C8B-B14F-4D97-AF65-F5344CB8AC3E}">
        <p14:creationId xmlns:p14="http://schemas.microsoft.com/office/powerpoint/2010/main" val="4082682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A5B80C-F17F-ED42-B760-63C598DFC0FB}" type="datetimeFigureOut">
              <a:rPr lang="en-US" smtClean="0"/>
              <a:t>3/22/17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2C36B0-6A0D-E449-A62A-06B8EBD419D8}" type="slidenum">
              <a:rPr lang="en-US" smtClean="0"/>
              <a:t>‹#›</a:t>
            </a:fld>
            <a:endParaRPr lang="en-US" dirty="0"/>
          </a:p>
        </p:txBody>
      </p:sp>
    </p:spTree>
    <p:extLst>
      <p:ext uri="{BB962C8B-B14F-4D97-AF65-F5344CB8AC3E}">
        <p14:creationId xmlns:p14="http://schemas.microsoft.com/office/powerpoint/2010/main" val="200362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A5B80C-F17F-ED42-B760-63C598DFC0FB}" type="datetimeFigureOut">
              <a:rPr lang="en-US" smtClean="0"/>
              <a:t>3/22/17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2C36B0-6A0D-E449-A62A-06B8EBD419D8}" type="slidenum">
              <a:rPr lang="en-US" smtClean="0"/>
              <a:t>‹#›</a:t>
            </a:fld>
            <a:endParaRPr lang="en-US" dirty="0"/>
          </a:p>
        </p:txBody>
      </p:sp>
    </p:spTree>
    <p:extLst>
      <p:ext uri="{BB962C8B-B14F-4D97-AF65-F5344CB8AC3E}">
        <p14:creationId xmlns:p14="http://schemas.microsoft.com/office/powerpoint/2010/main" val="3684241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A5B80C-F17F-ED42-B760-63C598DFC0FB}" type="datetimeFigureOut">
              <a:rPr lang="en-US" smtClean="0"/>
              <a:t>3/22/17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2C36B0-6A0D-E449-A62A-06B8EBD419D8}" type="slidenum">
              <a:rPr lang="en-US" smtClean="0"/>
              <a:t>‹#›</a:t>
            </a:fld>
            <a:endParaRPr lang="en-US" dirty="0"/>
          </a:p>
        </p:txBody>
      </p:sp>
    </p:spTree>
    <p:extLst>
      <p:ext uri="{BB962C8B-B14F-4D97-AF65-F5344CB8AC3E}">
        <p14:creationId xmlns:p14="http://schemas.microsoft.com/office/powerpoint/2010/main" val="1065384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A5B80C-F17F-ED42-B760-63C598DFC0FB}" type="datetimeFigureOut">
              <a:rPr lang="en-US" smtClean="0"/>
              <a:t>3/22/17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2C36B0-6A0D-E449-A62A-06B8EBD419D8}" type="slidenum">
              <a:rPr lang="en-US" smtClean="0"/>
              <a:t>‹#›</a:t>
            </a:fld>
            <a:endParaRPr lang="en-US" dirty="0"/>
          </a:p>
        </p:txBody>
      </p:sp>
    </p:spTree>
    <p:extLst>
      <p:ext uri="{BB962C8B-B14F-4D97-AF65-F5344CB8AC3E}">
        <p14:creationId xmlns:p14="http://schemas.microsoft.com/office/powerpoint/2010/main" val="12727133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A5B80C-F17F-ED42-B760-63C598DFC0FB}" type="datetimeFigureOut">
              <a:rPr lang="en-US" smtClean="0"/>
              <a:t>3/22/17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2C36B0-6A0D-E449-A62A-06B8EBD419D8}" type="slidenum">
              <a:rPr lang="en-US" smtClean="0"/>
              <a:t>‹#›</a:t>
            </a:fld>
            <a:endParaRPr lang="en-US" dirty="0"/>
          </a:p>
        </p:txBody>
      </p:sp>
    </p:spTree>
    <p:extLst>
      <p:ext uri="{BB962C8B-B14F-4D97-AF65-F5344CB8AC3E}">
        <p14:creationId xmlns:p14="http://schemas.microsoft.com/office/powerpoint/2010/main" val="3240213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rradhak@seas.upenn.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magwiki.nibib.nih.gov/webinars/low-resolution-models-mesoscale-structure-and-thermodynamics-soft-material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High-Performance Computing Working Group </a:t>
            </a:r>
          </a:p>
        </p:txBody>
      </p:sp>
      <p:sp>
        <p:nvSpPr>
          <p:cNvPr id="3" name="Subtitle 2"/>
          <p:cNvSpPr>
            <a:spLocks noGrp="1"/>
          </p:cNvSpPr>
          <p:nvPr>
            <p:ph type="subTitle" idx="1"/>
          </p:nvPr>
        </p:nvSpPr>
        <p:spPr/>
        <p:txBody>
          <a:bodyPr/>
          <a:lstStyle/>
          <a:p>
            <a:r>
              <a:rPr lang="en-US" dirty="0"/>
              <a:t>Working Group Break-Out Session Discussion</a:t>
            </a:r>
          </a:p>
          <a:p>
            <a:r>
              <a:rPr lang="en-US" dirty="0"/>
              <a:t>IMAG MSM Meeting 2017</a:t>
            </a:r>
          </a:p>
          <a:p>
            <a:endParaRPr lang="en-US" dirty="0"/>
          </a:p>
        </p:txBody>
      </p:sp>
      <p:sp>
        <p:nvSpPr>
          <p:cNvPr id="4" name="TextBox 3"/>
          <p:cNvSpPr txBox="1"/>
          <p:nvPr/>
        </p:nvSpPr>
        <p:spPr>
          <a:xfrm>
            <a:off x="369452" y="5795816"/>
            <a:ext cx="8012545" cy="830997"/>
          </a:xfrm>
          <a:prstGeom prst="rect">
            <a:avLst/>
          </a:prstGeom>
          <a:noFill/>
        </p:spPr>
        <p:txBody>
          <a:bodyPr wrap="square" rtlCol="0">
            <a:spAutoFit/>
          </a:bodyPr>
          <a:lstStyle/>
          <a:p>
            <a:r>
              <a:rPr lang="en-US" sz="2400" b="1" dirty="0"/>
              <a:t>Compiled by Portonovo S. Ayyaswamy and Ravi Radhakrishnan, University of Pennsylvania</a:t>
            </a:r>
          </a:p>
        </p:txBody>
      </p:sp>
    </p:spTree>
    <p:extLst>
      <p:ext uri="{BB962C8B-B14F-4D97-AF65-F5344CB8AC3E}">
        <p14:creationId xmlns:p14="http://schemas.microsoft.com/office/powerpoint/2010/main" val="505679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Want to Join the Group?</a:t>
            </a:r>
          </a:p>
        </p:txBody>
      </p:sp>
      <p:sp>
        <p:nvSpPr>
          <p:cNvPr id="3" name="Content Placeholder 2"/>
          <p:cNvSpPr>
            <a:spLocks noGrp="1"/>
          </p:cNvSpPr>
          <p:nvPr>
            <p:ph idx="1"/>
          </p:nvPr>
        </p:nvSpPr>
        <p:spPr/>
        <p:txBody>
          <a:bodyPr/>
          <a:lstStyle/>
          <a:p>
            <a:r>
              <a:rPr lang="en-US" dirty="0"/>
              <a:t>And/or do you have suggestions for High-Performance Computing related issues/activities?</a:t>
            </a:r>
          </a:p>
          <a:p>
            <a:endParaRPr lang="en-US" dirty="0"/>
          </a:p>
          <a:p>
            <a:r>
              <a:rPr lang="en-US" dirty="0"/>
              <a:t>Please email Ravi Radhakrishnan, UPENN: </a:t>
            </a:r>
            <a:r>
              <a:rPr lang="en-US" dirty="0">
                <a:hlinkClick r:id="rId2"/>
              </a:rPr>
              <a:t>rradhak@seas.upenn.edu</a:t>
            </a:r>
            <a:endParaRPr lang="en-US" dirty="0"/>
          </a:p>
          <a:p>
            <a:r>
              <a:rPr lang="en-US" dirty="0"/>
              <a:t>Please post your comments on the IMAG WIKI page</a:t>
            </a:r>
          </a:p>
        </p:txBody>
      </p:sp>
    </p:spTree>
    <p:extLst>
      <p:ext uri="{BB962C8B-B14F-4D97-AF65-F5344CB8AC3E}">
        <p14:creationId xmlns:p14="http://schemas.microsoft.com/office/powerpoint/2010/main" val="241041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High-Performance Computing (HPC) WG Goals</a:t>
            </a:r>
          </a:p>
        </p:txBody>
      </p:sp>
      <p:sp>
        <p:nvSpPr>
          <p:cNvPr id="3" name="Content Placeholder 2"/>
          <p:cNvSpPr>
            <a:spLocks noGrp="1"/>
          </p:cNvSpPr>
          <p:nvPr>
            <p:ph idx="1"/>
          </p:nvPr>
        </p:nvSpPr>
        <p:spPr>
          <a:xfrm>
            <a:off x="457200" y="1600200"/>
            <a:ext cx="8229600" cy="5138271"/>
          </a:xfrm>
        </p:spPr>
        <p:txBody>
          <a:bodyPr>
            <a:normAutofit fontScale="77500" lnSpcReduction="20000"/>
          </a:bodyPr>
          <a:lstStyle/>
          <a:p>
            <a:r>
              <a:rPr lang="en-US" dirty="0"/>
              <a:t>Initiate discussion, foster collaboration, share know-how on (but not limited) to:</a:t>
            </a:r>
          </a:p>
          <a:p>
            <a:pPr lvl="1"/>
            <a:r>
              <a:rPr lang="en-US" dirty="0"/>
              <a:t>Computational resources and infrastructure </a:t>
            </a:r>
            <a:r>
              <a:rPr lang="en-US" dirty="0" smtClean="0"/>
              <a:t>for HPC</a:t>
            </a:r>
            <a:endParaRPr lang="en-US" dirty="0"/>
          </a:p>
          <a:p>
            <a:pPr lvl="1"/>
            <a:r>
              <a:rPr lang="en-US" dirty="0"/>
              <a:t>Multi-scale modeling and simulations on emerging computer architectures (e.g. GPUs, </a:t>
            </a:r>
            <a:r>
              <a:rPr lang="en-US" dirty="0" smtClean="0"/>
              <a:t>Many-cores and Multicore</a:t>
            </a:r>
            <a:r>
              <a:rPr lang="en-US" dirty="0"/>
              <a:t>-architectures)</a:t>
            </a:r>
            <a:r>
              <a:rPr lang="en-US" dirty="0" smtClean="0"/>
              <a:t>. </a:t>
            </a:r>
            <a:r>
              <a:rPr lang="en-US" dirty="0" smtClean="0"/>
              <a:t>Computational </a:t>
            </a:r>
            <a:r>
              <a:rPr lang="en-US" dirty="0"/>
              <a:t>algorithms, libraries, tool-kits and software.</a:t>
            </a:r>
          </a:p>
          <a:p>
            <a:pPr lvl="1"/>
            <a:r>
              <a:rPr lang="en-US" dirty="0"/>
              <a:t>Infrastructure and strategies to handle parallel computations, </a:t>
            </a:r>
            <a:r>
              <a:rPr lang="en-US" i="1" dirty="0"/>
              <a:t>big-data</a:t>
            </a:r>
            <a:r>
              <a:rPr lang="en-US" dirty="0"/>
              <a:t> problems</a:t>
            </a:r>
            <a:r>
              <a:rPr lang="en-US" dirty="0" smtClean="0"/>
              <a:t>.</a:t>
            </a:r>
          </a:p>
          <a:p>
            <a:pPr lvl="1"/>
            <a:r>
              <a:rPr lang="en-US" dirty="0" smtClean="0"/>
              <a:t>Develop a repository where toolkits that are already available are maintained for use by the community and thus avoid a repetitive rework. </a:t>
            </a:r>
            <a:endParaRPr lang="en-US" dirty="0">
              <a:solidFill>
                <a:schemeClr val="accent2"/>
              </a:solidFill>
            </a:endParaRPr>
          </a:p>
          <a:p>
            <a:pPr lvl="1"/>
            <a:r>
              <a:rPr lang="en-US" dirty="0" smtClean="0"/>
              <a:t>Advocating for multistep workflows that incorporate large scale </a:t>
            </a:r>
            <a:r>
              <a:rPr lang="en-US" dirty="0"/>
              <a:t>simulation</a:t>
            </a:r>
            <a:r>
              <a:rPr lang="en-US" dirty="0" smtClean="0"/>
              <a:t> experiments (both distributed and embarrassingly parallel) that generate very large data sets that can be subjected to advanced machine learning and evolutionary computing methods, either as part of the workflow or for post-hoc analysis</a:t>
            </a:r>
            <a:endParaRPr lang="en-US" dirty="0"/>
          </a:p>
          <a:p>
            <a:endParaRPr lang="en-US" dirty="0"/>
          </a:p>
        </p:txBody>
      </p:sp>
    </p:spTree>
    <p:extLst>
      <p:ext uri="{BB962C8B-B14F-4D97-AF65-F5344CB8AC3E}">
        <p14:creationId xmlns:p14="http://schemas.microsoft.com/office/powerpoint/2010/main" val="1883588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910"/>
            <a:ext cx="8229600" cy="1143000"/>
          </a:xfrm>
        </p:spPr>
        <p:txBody>
          <a:bodyPr>
            <a:normAutofit fontScale="90000"/>
          </a:bodyPr>
          <a:lstStyle/>
          <a:p>
            <a:r>
              <a:rPr lang="en-US" dirty="0"/>
              <a:t>Summary of WG Activities (2016-17)</a:t>
            </a:r>
          </a:p>
        </p:txBody>
      </p:sp>
      <p:sp>
        <p:nvSpPr>
          <p:cNvPr id="3" name="Content Placeholder 2"/>
          <p:cNvSpPr>
            <a:spLocks noGrp="1"/>
          </p:cNvSpPr>
          <p:nvPr>
            <p:ph idx="1"/>
          </p:nvPr>
        </p:nvSpPr>
        <p:spPr>
          <a:xfrm>
            <a:off x="457200" y="1115289"/>
            <a:ext cx="8686800" cy="5742711"/>
          </a:xfrm>
        </p:spPr>
        <p:txBody>
          <a:bodyPr>
            <a:noAutofit/>
          </a:bodyPr>
          <a:lstStyle/>
          <a:p>
            <a:pPr marL="0" indent="0">
              <a:buNone/>
            </a:pPr>
            <a:r>
              <a:rPr lang="en-US" sz="2400" dirty="0"/>
              <a:t>Organized webinars on High Performance Computing Topics</a:t>
            </a:r>
          </a:p>
          <a:p>
            <a:r>
              <a:rPr lang="en-US" sz="2400" dirty="0"/>
              <a:t>Bridging Multiple Scales in Modeling Targeted Drug Nanocarrier Delivery</a:t>
            </a:r>
          </a:p>
          <a:p>
            <a:r>
              <a:rPr lang="en-US" sz="2400" dirty="0">
                <a:hlinkClick r:id="rId2"/>
              </a:rPr>
              <a:t>Low resolution models for mesoscale structure and thermodynamics of soft materials</a:t>
            </a:r>
            <a:endParaRPr lang="en-US" sz="2400" dirty="0"/>
          </a:p>
          <a:p>
            <a:pPr marL="0" indent="0">
              <a:buNone/>
            </a:pPr>
            <a:r>
              <a:rPr lang="en-US" sz="2400" dirty="0"/>
              <a:t>Conducted workshops (local, national) on High Performance Computing topics and publicized within MSM consortium</a:t>
            </a:r>
          </a:p>
          <a:p>
            <a:r>
              <a:rPr lang="en-US" sz="2400" dirty="0"/>
              <a:t>D^3: Deformation, Defects, Diagnosis Symposium, Penn, Philadelphia (2016, 1.5 days)</a:t>
            </a:r>
          </a:p>
          <a:p>
            <a:r>
              <a:rPr lang="en-US" sz="2400" dirty="0"/>
              <a:t>Emerging Paradigms of Scientific Discovery (2017, 1.5 Days)</a:t>
            </a:r>
          </a:p>
          <a:p>
            <a:pPr marL="0" indent="0">
              <a:buNone/>
            </a:pPr>
            <a:r>
              <a:rPr lang="en-US" sz="2400" dirty="0"/>
              <a:t>Information sessions on HPC-related topics</a:t>
            </a:r>
          </a:p>
          <a:p>
            <a:r>
              <a:rPr lang="en-US" sz="2400" dirty="0"/>
              <a:t>Life Sciences on High Performance Computing (HPC) Environment</a:t>
            </a:r>
          </a:p>
          <a:p>
            <a:r>
              <a:rPr lang="en-US" sz="2400" dirty="0"/>
              <a:t>IMAG Multiscale Modeling Funding Opportunity - Informational Webinar</a:t>
            </a:r>
          </a:p>
        </p:txBody>
      </p:sp>
    </p:spTree>
    <p:extLst>
      <p:ext uri="{BB962C8B-B14F-4D97-AF65-F5344CB8AC3E}">
        <p14:creationId xmlns:p14="http://schemas.microsoft.com/office/powerpoint/2010/main" val="283366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Summary of HPC WG Discussion</a:t>
            </a:r>
          </a:p>
        </p:txBody>
      </p:sp>
      <p:sp>
        <p:nvSpPr>
          <p:cNvPr id="3" name="Content Placeholder 2"/>
          <p:cNvSpPr>
            <a:spLocks noGrp="1"/>
          </p:cNvSpPr>
          <p:nvPr>
            <p:ph idx="1"/>
          </p:nvPr>
        </p:nvSpPr>
        <p:spPr>
          <a:xfrm>
            <a:off x="457200" y="1268426"/>
            <a:ext cx="8229600" cy="4525963"/>
          </a:xfrm>
        </p:spPr>
        <p:txBody>
          <a:bodyPr/>
          <a:lstStyle/>
          <a:p>
            <a:r>
              <a:rPr lang="en-US" dirty="0"/>
              <a:t>Need for shared knowledge and know-how of HPC resources, new HPC architectures, techniques/tricks for HPC code development, expectation for performance-enhancement, scale-up, and time-investment</a:t>
            </a:r>
          </a:p>
          <a:p>
            <a:pPr lvl="1"/>
            <a:r>
              <a:rPr lang="en-US" dirty="0"/>
              <a:t>Documentation on WIKI with links</a:t>
            </a:r>
          </a:p>
          <a:p>
            <a:pPr lvl="1"/>
            <a:r>
              <a:rPr lang="en-US" dirty="0"/>
              <a:t>White papers on key discussion items</a:t>
            </a:r>
          </a:p>
          <a:p>
            <a:pPr lvl="1"/>
            <a:r>
              <a:rPr lang="en-US" dirty="0"/>
              <a:t>Peer-reviewed publications, reviews, and monographs on topics</a:t>
            </a:r>
          </a:p>
        </p:txBody>
      </p:sp>
      <p:sp>
        <p:nvSpPr>
          <p:cNvPr id="4" name="TextBox 3"/>
          <p:cNvSpPr txBox="1"/>
          <p:nvPr/>
        </p:nvSpPr>
        <p:spPr>
          <a:xfrm>
            <a:off x="6673273" y="6126163"/>
            <a:ext cx="2228344" cy="461665"/>
          </a:xfrm>
          <a:prstGeom prst="rect">
            <a:avLst/>
          </a:prstGeom>
          <a:noFill/>
        </p:spPr>
        <p:txBody>
          <a:bodyPr wrap="none" rtlCol="0">
            <a:spAutoFit/>
          </a:bodyPr>
          <a:lstStyle/>
          <a:p>
            <a:r>
              <a:rPr lang="en-US" sz="2400" b="1" dirty="0"/>
              <a:t>(1/3 Key Points)</a:t>
            </a:r>
          </a:p>
        </p:txBody>
      </p:sp>
      <p:sp>
        <p:nvSpPr>
          <p:cNvPr id="5" name="TextBox 4"/>
          <p:cNvSpPr txBox="1"/>
          <p:nvPr/>
        </p:nvSpPr>
        <p:spPr>
          <a:xfrm>
            <a:off x="356051" y="5941497"/>
            <a:ext cx="5583504" cy="646331"/>
          </a:xfrm>
          <a:prstGeom prst="rect">
            <a:avLst/>
          </a:prstGeom>
          <a:noFill/>
        </p:spPr>
        <p:txBody>
          <a:bodyPr wrap="square" rtlCol="0">
            <a:spAutoFit/>
          </a:bodyPr>
          <a:lstStyle/>
          <a:p>
            <a:r>
              <a:rPr lang="en-US" dirty="0"/>
              <a:t>Wiki page is updated with news of HPC workshops on a regular basis</a:t>
            </a:r>
          </a:p>
        </p:txBody>
      </p:sp>
    </p:spTree>
    <p:extLst>
      <p:ext uri="{BB962C8B-B14F-4D97-AF65-F5344CB8AC3E}">
        <p14:creationId xmlns:p14="http://schemas.microsoft.com/office/powerpoint/2010/main" val="3795345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Summary of HPC WG Discussion</a:t>
            </a:r>
          </a:p>
        </p:txBody>
      </p:sp>
      <p:sp>
        <p:nvSpPr>
          <p:cNvPr id="3" name="Content Placeholder 2"/>
          <p:cNvSpPr>
            <a:spLocks noGrp="1"/>
          </p:cNvSpPr>
          <p:nvPr>
            <p:ph idx="1"/>
          </p:nvPr>
        </p:nvSpPr>
        <p:spPr/>
        <p:txBody>
          <a:bodyPr>
            <a:normAutofit fontScale="70000" lnSpcReduction="20000"/>
          </a:bodyPr>
          <a:lstStyle/>
          <a:p>
            <a:r>
              <a:rPr lang="en-US" dirty="0" smtClean="0"/>
              <a:t>Making distinction between “traditional” biomed “Big</a:t>
            </a:r>
            <a:r>
              <a:rPr lang="en-US" dirty="0"/>
              <a:t>-</a:t>
            </a:r>
            <a:r>
              <a:rPr lang="en-US" dirty="0" smtClean="0"/>
              <a:t>Data” </a:t>
            </a:r>
            <a:r>
              <a:rPr lang="en-US" dirty="0"/>
              <a:t>Problems from Big Computations on Distributed Computing (embarrassingly parallel) problems from Massively Parallel Computing </a:t>
            </a:r>
            <a:r>
              <a:rPr lang="en-US" dirty="0" smtClean="0"/>
              <a:t>Problems and High-throughput computing involving multistep workflows (which will include advanced “Big Data” analysis =&gt; Deep Machine Learning and Adaptive Model Exploration [</a:t>
            </a:r>
            <a:r>
              <a:rPr lang="en-US" dirty="0" err="1" smtClean="0"/>
              <a:t>e.g</a:t>
            </a:r>
            <a:r>
              <a:rPr lang="en-US" dirty="0" smtClean="0"/>
              <a:t>, Evolutionary Computing/GA]) </a:t>
            </a:r>
            <a:endParaRPr lang="en-US" b="1" dirty="0"/>
          </a:p>
          <a:p>
            <a:pPr lvl="1"/>
            <a:r>
              <a:rPr lang="en-US" dirty="0"/>
              <a:t>Updated knowledge-base on key issues related to the three paradigms on WIKI</a:t>
            </a:r>
          </a:p>
          <a:p>
            <a:pPr lvl="1"/>
            <a:r>
              <a:rPr lang="en-US" dirty="0"/>
              <a:t>Invite investigators specializing in these paradigms to give Webinars and initiate </a:t>
            </a:r>
            <a:r>
              <a:rPr lang="en-US" dirty="0" smtClean="0"/>
              <a:t>discussion</a:t>
            </a:r>
          </a:p>
          <a:p>
            <a:pPr lvl="1"/>
            <a:r>
              <a:rPr lang="en-US" dirty="0" smtClean="0"/>
              <a:t>Collocation of workshops. </a:t>
            </a:r>
          </a:p>
          <a:p>
            <a:pPr lvl="1"/>
            <a:r>
              <a:rPr lang="en-US" dirty="0" smtClean="0"/>
              <a:t>Invite </a:t>
            </a:r>
            <a:r>
              <a:rPr lang="en-US" dirty="0"/>
              <a:t>Personnel from HPC centers (XSEDE or DOE) to give webinars</a:t>
            </a:r>
          </a:p>
          <a:p>
            <a:pPr lvl="1"/>
            <a:r>
              <a:rPr lang="en-US" dirty="0"/>
              <a:t>Organize talks at meetings, conferences on HPC issues</a:t>
            </a:r>
          </a:p>
        </p:txBody>
      </p:sp>
      <p:sp>
        <p:nvSpPr>
          <p:cNvPr id="4" name="TextBox 3"/>
          <p:cNvSpPr txBox="1"/>
          <p:nvPr/>
        </p:nvSpPr>
        <p:spPr>
          <a:xfrm>
            <a:off x="6673273" y="6126163"/>
            <a:ext cx="2228344" cy="461665"/>
          </a:xfrm>
          <a:prstGeom prst="rect">
            <a:avLst/>
          </a:prstGeom>
          <a:noFill/>
        </p:spPr>
        <p:txBody>
          <a:bodyPr wrap="none" rtlCol="0">
            <a:spAutoFit/>
          </a:bodyPr>
          <a:lstStyle/>
          <a:p>
            <a:r>
              <a:rPr lang="en-US" sz="2400" b="1" dirty="0"/>
              <a:t>(2/3 Key Points)</a:t>
            </a:r>
          </a:p>
        </p:txBody>
      </p:sp>
    </p:spTree>
    <p:extLst>
      <p:ext uri="{BB962C8B-B14F-4D97-AF65-F5344CB8AC3E}">
        <p14:creationId xmlns:p14="http://schemas.microsoft.com/office/powerpoint/2010/main" val="3746934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Summary of HPC WG Discussion</a:t>
            </a:r>
          </a:p>
        </p:txBody>
      </p:sp>
      <p:sp>
        <p:nvSpPr>
          <p:cNvPr id="3" name="Content Placeholder 2"/>
          <p:cNvSpPr>
            <a:spLocks noGrp="1"/>
          </p:cNvSpPr>
          <p:nvPr>
            <p:ph idx="1"/>
          </p:nvPr>
        </p:nvSpPr>
        <p:spPr/>
        <p:txBody>
          <a:bodyPr>
            <a:normAutofit fontScale="77500" lnSpcReduction="20000"/>
          </a:bodyPr>
          <a:lstStyle/>
          <a:p>
            <a:r>
              <a:rPr lang="en-US" dirty="0"/>
              <a:t>Collective initiatives/bargaining of HPC resources for MSM U01 Awardees</a:t>
            </a:r>
          </a:p>
          <a:p>
            <a:pPr lvl="1"/>
            <a:r>
              <a:rPr lang="en-US" dirty="0"/>
              <a:t>Can we write proposals as a consortium to obtain access to HPC computing facilities, HPC support? E.g., Joint XSEDE proposal or DOE INCITE proposal</a:t>
            </a:r>
            <a:r>
              <a:rPr lang="en-US" dirty="0" smtClean="0"/>
              <a:t>? </a:t>
            </a:r>
            <a:endParaRPr lang="en-US" b="1" dirty="0">
              <a:solidFill>
                <a:schemeClr val="accent2"/>
              </a:solidFill>
            </a:endParaRPr>
          </a:p>
          <a:p>
            <a:pPr lvl="1"/>
            <a:r>
              <a:rPr lang="en-US" dirty="0" smtClean="0"/>
              <a:t>Ask IMAG Leadership to approach DoE to engage as part of the Biological Applications of Advanced Computing (BAASIC</a:t>
            </a:r>
            <a:r>
              <a:rPr lang="en-US" dirty="0"/>
              <a:t>) initiative https://</a:t>
            </a:r>
            <a:r>
              <a:rPr lang="en-US" dirty="0" err="1"/>
              <a:t>baasic.llnl.gov</a:t>
            </a:r>
            <a:r>
              <a:rPr lang="en-US" dirty="0"/>
              <a:t>/</a:t>
            </a:r>
          </a:p>
          <a:p>
            <a:pPr lvl="1"/>
            <a:r>
              <a:rPr lang="en-US" dirty="0"/>
              <a:t>Can this be programmed into the grant administration of the U01 awards (e.g. can </a:t>
            </a:r>
            <a:r>
              <a:rPr lang="en-US" dirty="0" smtClean="0"/>
              <a:t>Dr. Grace </a:t>
            </a:r>
            <a:r>
              <a:rPr lang="en-US" dirty="0"/>
              <a:t>Peng arrange for HPC allocation for MSM U01 awardees?) </a:t>
            </a:r>
          </a:p>
          <a:p>
            <a:pPr lvl="1"/>
            <a:r>
              <a:rPr lang="en-US" dirty="0"/>
              <a:t>Are there other HPC resources outside of the ”Usual” XSEDE, DOE (or amazon cloud) that consortium members can avail of?</a:t>
            </a:r>
          </a:p>
          <a:p>
            <a:pPr lvl="1"/>
            <a:r>
              <a:rPr lang="en-US" dirty="0"/>
              <a:t>There is a critical need to increase our access to HPC </a:t>
            </a:r>
            <a:r>
              <a:rPr lang="en-US" dirty="0" smtClean="0"/>
              <a:t>resources</a:t>
            </a:r>
          </a:p>
        </p:txBody>
      </p:sp>
      <p:sp>
        <p:nvSpPr>
          <p:cNvPr id="4" name="TextBox 3"/>
          <p:cNvSpPr txBox="1"/>
          <p:nvPr/>
        </p:nvSpPr>
        <p:spPr>
          <a:xfrm>
            <a:off x="6673273" y="6126163"/>
            <a:ext cx="2228344" cy="461665"/>
          </a:xfrm>
          <a:prstGeom prst="rect">
            <a:avLst/>
          </a:prstGeom>
          <a:noFill/>
        </p:spPr>
        <p:txBody>
          <a:bodyPr wrap="none" rtlCol="0">
            <a:spAutoFit/>
          </a:bodyPr>
          <a:lstStyle/>
          <a:p>
            <a:r>
              <a:rPr lang="en-US" sz="2400" b="1" dirty="0"/>
              <a:t>(3/3 Key Points)</a:t>
            </a:r>
          </a:p>
        </p:txBody>
      </p:sp>
    </p:spTree>
    <p:extLst>
      <p:ext uri="{BB962C8B-B14F-4D97-AF65-F5344CB8AC3E}">
        <p14:creationId xmlns:p14="http://schemas.microsoft.com/office/powerpoint/2010/main" val="3715563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039" y="24414"/>
            <a:ext cx="8383297" cy="826782"/>
          </a:xfrm>
        </p:spPr>
        <p:txBody>
          <a:bodyPr>
            <a:noAutofit/>
          </a:bodyPr>
          <a:lstStyle/>
          <a:p>
            <a:r>
              <a:rPr lang="en-US" sz="3600" dirty="0"/>
              <a:t>Questions to be </a:t>
            </a:r>
            <a:r>
              <a:rPr lang="en-US" sz="3600" dirty="0" smtClean="0"/>
              <a:t>Addressed and Today’s Discussion</a:t>
            </a:r>
            <a:endParaRPr lang="en-US" sz="3600" dirty="0"/>
          </a:p>
        </p:txBody>
      </p:sp>
      <p:sp>
        <p:nvSpPr>
          <p:cNvPr id="5" name="Rectangle 4"/>
          <p:cNvSpPr/>
          <p:nvPr/>
        </p:nvSpPr>
        <p:spPr>
          <a:xfrm>
            <a:off x="0" y="1013072"/>
            <a:ext cx="9144000" cy="5909311"/>
          </a:xfrm>
          <a:prstGeom prst="rect">
            <a:avLst/>
          </a:prstGeom>
        </p:spPr>
        <p:txBody>
          <a:bodyPr wrap="square">
            <a:spAutoFit/>
          </a:bodyPr>
          <a:lstStyle/>
          <a:p>
            <a:r>
              <a:rPr lang="en-US" dirty="0" smtClean="0"/>
              <a:t>Drs. </a:t>
            </a:r>
            <a:r>
              <a:rPr lang="en-US" dirty="0" err="1" smtClean="0"/>
              <a:t>Saleet</a:t>
            </a:r>
            <a:r>
              <a:rPr lang="en-US" dirty="0" smtClean="0"/>
              <a:t> </a:t>
            </a:r>
            <a:r>
              <a:rPr lang="en-US" dirty="0" err="1" smtClean="0"/>
              <a:t>Jafri</a:t>
            </a:r>
            <a:r>
              <a:rPr lang="en-US" dirty="0" smtClean="0"/>
              <a:t> and Andrew </a:t>
            </a:r>
            <a:r>
              <a:rPr lang="en-US" dirty="0"/>
              <a:t>McCulloch as part of MSM Steering Committee </a:t>
            </a:r>
            <a:r>
              <a:rPr lang="en-US" dirty="0" smtClean="0"/>
              <a:t>sent us questions in </a:t>
            </a:r>
            <a:r>
              <a:rPr lang="en-US" dirty="0"/>
              <a:t>trying to help improve the MSM working groups (WG).  We </a:t>
            </a:r>
            <a:r>
              <a:rPr lang="en-US" dirty="0" smtClean="0"/>
              <a:t>now answer </a:t>
            </a:r>
            <a:r>
              <a:rPr lang="en-US" dirty="0"/>
              <a:t>the </a:t>
            </a:r>
            <a:r>
              <a:rPr lang="en-US" dirty="0" smtClean="0"/>
              <a:t>questions as follows: </a:t>
            </a:r>
            <a:endParaRPr lang="en-US" dirty="0"/>
          </a:p>
          <a:p>
            <a:pPr marL="400050" indent="-400050">
              <a:buAutoNum type="romanLcPeriod"/>
            </a:pPr>
            <a:r>
              <a:rPr lang="en-US" b="1" i="1" dirty="0" smtClean="0"/>
              <a:t>Have your goals </a:t>
            </a:r>
            <a:r>
              <a:rPr lang="en-US" b="1" i="1" dirty="0"/>
              <a:t>and objectives changed (from what is posted on the wiki)</a:t>
            </a:r>
            <a:r>
              <a:rPr lang="en-US" b="1" i="1" dirty="0" smtClean="0"/>
              <a:t>?</a:t>
            </a:r>
          </a:p>
          <a:p>
            <a:r>
              <a:rPr lang="en-US" dirty="0" smtClean="0"/>
              <a:t>        </a:t>
            </a:r>
            <a:r>
              <a:rPr lang="en-US" dirty="0" smtClean="0"/>
              <a:t>Slightly broadened. </a:t>
            </a:r>
            <a:endParaRPr lang="en-US" dirty="0"/>
          </a:p>
          <a:p>
            <a:pPr marL="400050" indent="-400050">
              <a:buAutoNum type="romanLcPeriod" startAt="2"/>
            </a:pPr>
            <a:r>
              <a:rPr lang="en-US" b="1" i="1" dirty="0" smtClean="0"/>
              <a:t>What </a:t>
            </a:r>
            <a:r>
              <a:rPr lang="en-US" b="1" i="1" dirty="0"/>
              <a:t>obstacles did </a:t>
            </a:r>
            <a:r>
              <a:rPr lang="en-US" b="1" i="1" dirty="0" smtClean="0"/>
              <a:t>you have </a:t>
            </a:r>
            <a:r>
              <a:rPr lang="en-US" b="1" i="1" dirty="0"/>
              <a:t>in achieving them</a:t>
            </a:r>
            <a:r>
              <a:rPr lang="en-US" b="1" i="1" dirty="0" smtClean="0"/>
              <a:t>?</a:t>
            </a:r>
          </a:p>
          <a:p>
            <a:r>
              <a:rPr lang="en-US" dirty="0"/>
              <a:t> </a:t>
            </a:r>
            <a:r>
              <a:rPr lang="en-US" dirty="0" smtClean="0"/>
              <a:t>       Our webinars were not hugely popular outside of our own WG participation. This     concern was addressed by having two workshops.</a:t>
            </a:r>
            <a:endParaRPr lang="en-US" dirty="0"/>
          </a:p>
          <a:p>
            <a:pPr marL="400050" indent="-400050">
              <a:buAutoNum type="romanLcPeriod" startAt="3"/>
            </a:pPr>
            <a:r>
              <a:rPr lang="en-US" b="1" i="1" dirty="0" smtClean="0"/>
              <a:t>What </a:t>
            </a:r>
            <a:r>
              <a:rPr lang="en-US" b="1" i="1" dirty="0"/>
              <a:t>have </a:t>
            </a:r>
            <a:r>
              <a:rPr lang="en-US" b="1" i="1" dirty="0" smtClean="0"/>
              <a:t>you accomplished?</a:t>
            </a:r>
          </a:p>
          <a:p>
            <a:pPr lvl="1"/>
            <a:r>
              <a:rPr lang="en-US" dirty="0" smtClean="0"/>
              <a:t>Broad outreach has been accomplished. High performance computing has changed from traditional parallel to modern GPU and many-core architecture etc. We have informed WG of GPU links and related events by posting on wiki</a:t>
            </a:r>
            <a:r>
              <a:rPr lang="en-US" dirty="0" smtClean="0">
                <a:solidFill>
                  <a:schemeClr val="accent2"/>
                </a:solidFill>
              </a:rPr>
              <a:t>. </a:t>
            </a:r>
            <a:endParaRPr lang="en-US" dirty="0">
              <a:solidFill>
                <a:schemeClr val="accent2"/>
              </a:solidFill>
            </a:endParaRPr>
          </a:p>
          <a:p>
            <a:pPr marL="400050" indent="-400050">
              <a:buAutoNum type="romanLcPeriod" startAt="4"/>
            </a:pPr>
            <a:r>
              <a:rPr lang="en-US" b="1" i="1" dirty="0" smtClean="0"/>
              <a:t>How </a:t>
            </a:r>
            <a:r>
              <a:rPr lang="en-US" b="1" i="1" dirty="0"/>
              <a:t>active is </a:t>
            </a:r>
            <a:r>
              <a:rPr lang="en-US" b="1" i="1" dirty="0" smtClean="0"/>
              <a:t>your </a:t>
            </a:r>
            <a:r>
              <a:rPr lang="en-US" b="1" i="1" dirty="0"/>
              <a:t>WG</a:t>
            </a:r>
            <a:r>
              <a:rPr lang="en-US" b="1" i="1" dirty="0" smtClean="0"/>
              <a:t>?</a:t>
            </a:r>
          </a:p>
          <a:p>
            <a:pPr lvl="1"/>
            <a:r>
              <a:rPr lang="en-US" dirty="0" smtClean="0"/>
              <a:t>Noting the high participation in the second workshop conducted on the campus of UPENN in 2016, it is evident that our WG is very successful</a:t>
            </a:r>
            <a:endParaRPr lang="en-US" dirty="0"/>
          </a:p>
          <a:p>
            <a:pPr marL="400050" indent="-400050">
              <a:buAutoNum type="romanLcPeriod" startAt="5"/>
            </a:pPr>
            <a:r>
              <a:rPr lang="en-US" b="1" i="1" dirty="0" smtClean="0"/>
              <a:t>How </a:t>
            </a:r>
            <a:r>
              <a:rPr lang="en-US" b="1" i="1" dirty="0"/>
              <a:t>can </a:t>
            </a:r>
            <a:r>
              <a:rPr lang="en-US" b="1" i="1" dirty="0" smtClean="0"/>
              <a:t>your </a:t>
            </a:r>
            <a:r>
              <a:rPr lang="en-US" b="1" i="1" dirty="0"/>
              <a:t>WG improve</a:t>
            </a:r>
            <a:r>
              <a:rPr lang="en-US" b="1" i="1" dirty="0" smtClean="0"/>
              <a:t>?</a:t>
            </a:r>
          </a:p>
          <a:p>
            <a:pPr lvl="1"/>
            <a:r>
              <a:rPr lang="en-US" dirty="0" smtClean="0"/>
              <a:t>Propose </a:t>
            </a:r>
            <a:r>
              <a:rPr lang="en-US" dirty="0" smtClean="0"/>
              <a:t>co-lead for our WG. Dr. Shawn Brown of the Pittsburgh SCC. This way with Ravi from academia and Shawn from super computer center would jointly be able to guide the vision of this WG towards modern GPU based computing. </a:t>
            </a:r>
          </a:p>
          <a:p>
            <a:pPr lvl="1"/>
            <a:r>
              <a:rPr lang="en-US" dirty="0" smtClean="0"/>
              <a:t>Disseminating multi-workflow management environments that facilitate HPC simulation experiments </a:t>
            </a:r>
            <a:r>
              <a:rPr lang="en-US" dirty="0" smtClean="0"/>
              <a:t>to </a:t>
            </a:r>
            <a:r>
              <a:rPr lang="en-US" dirty="0" smtClean="0"/>
              <a:t>the general IMAG group</a:t>
            </a:r>
            <a:endParaRPr lang="en-US" dirty="0"/>
          </a:p>
        </p:txBody>
      </p:sp>
    </p:spTree>
    <p:extLst>
      <p:ext uri="{BB962C8B-B14F-4D97-AF65-F5344CB8AC3E}">
        <p14:creationId xmlns:p14="http://schemas.microsoft.com/office/powerpoint/2010/main" val="305247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708370"/>
            <a:ext cx="9144000" cy="5355312"/>
          </a:xfrm>
          <a:prstGeom prst="rect">
            <a:avLst/>
          </a:prstGeom>
        </p:spPr>
        <p:txBody>
          <a:bodyPr wrap="square">
            <a:spAutoFit/>
          </a:bodyPr>
          <a:lstStyle/>
          <a:p>
            <a:pPr marL="400050" indent="-400050">
              <a:buAutoNum type="romanLcPeriod" startAt="6"/>
            </a:pPr>
            <a:r>
              <a:rPr lang="en-US" b="1" i="1" dirty="0" smtClean="0"/>
              <a:t>How </a:t>
            </a:r>
            <a:r>
              <a:rPr lang="en-US" b="1" i="1" dirty="0"/>
              <a:t>would </a:t>
            </a:r>
            <a:r>
              <a:rPr lang="en-US" b="1" i="1" dirty="0" smtClean="0"/>
              <a:t>you suggest </a:t>
            </a:r>
            <a:r>
              <a:rPr lang="en-US" b="1" i="1" dirty="0"/>
              <a:t>evolving </a:t>
            </a:r>
            <a:r>
              <a:rPr lang="en-US" b="1" i="1" dirty="0" smtClean="0"/>
              <a:t>your WGs </a:t>
            </a:r>
            <a:r>
              <a:rPr lang="en-US" b="1" i="1" dirty="0"/>
              <a:t>(merging, separating, etc.)</a:t>
            </a:r>
            <a:r>
              <a:rPr lang="en-US" b="1" i="1" dirty="0" smtClean="0"/>
              <a:t>?</a:t>
            </a:r>
          </a:p>
          <a:p>
            <a:pPr lvl="1"/>
            <a:r>
              <a:rPr lang="en-US" dirty="0" smtClean="0"/>
              <a:t>We do not plan on merging. If at all, it may be with the Theoretical and Computational Methods Group and that may not be optimal either. But, this WG will interface with other groups, particularly with TCMG to explore common objectives. This was a suggestion from Dr. </a:t>
            </a:r>
            <a:r>
              <a:rPr lang="en-US" dirty="0" err="1" smtClean="0"/>
              <a:t>Saleet</a:t>
            </a:r>
            <a:r>
              <a:rPr lang="en-US" dirty="0" smtClean="0"/>
              <a:t> </a:t>
            </a:r>
            <a:r>
              <a:rPr lang="en-US" dirty="0" err="1" smtClean="0"/>
              <a:t>Jafri</a:t>
            </a:r>
            <a:r>
              <a:rPr lang="en-US" dirty="0" smtClean="0"/>
              <a:t>.</a:t>
            </a:r>
            <a:endParaRPr lang="en-US" dirty="0"/>
          </a:p>
          <a:p>
            <a:pPr marL="400050" indent="-400050">
              <a:buAutoNum type="romanLcPeriod" startAt="7"/>
            </a:pPr>
            <a:r>
              <a:rPr lang="en-US" b="1" i="1" dirty="0" smtClean="0"/>
              <a:t>What </a:t>
            </a:r>
            <a:r>
              <a:rPr lang="en-US" b="1" i="1" dirty="0"/>
              <a:t>are </a:t>
            </a:r>
            <a:r>
              <a:rPr lang="en-US" b="1" i="1" dirty="0" smtClean="0"/>
              <a:t>your target </a:t>
            </a:r>
            <a:r>
              <a:rPr lang="en-US" b="1" i="1" dirty="0"/>
              <a:t>journals of published papers</a:t>
            </a:r>
            <a:r>
              <a:rPr lang="en-US" b="1" i="1" dirty="0" smtClean="0"/>
              <a:t>?</a:t>
            </a:r>
          </a:p>
          <a:p>
            <a:r>
              <a:rPr lang="en-US" b="1" i="1" dirty="0" smtClean="0"/>
              <a:t>     </a:t>
            </a:r>
            <a:r>
              <a:rPr lang="en-US" dirty="0" smtClean="0"/>
              <a:t> JCP and PLOS computational biology as of now.      </a:t>
            </a:r>
            <a:endParaRPr lang="en-US" dirty="0"/>
          </a:p>
          <a:p>
            <a:pPr marL="400050" indent="-400050">
              <a:buAutoNum type="romanLcPeriod" startAt="8"/>
            </a:pPr>
            <a:r>
              <a:rPr lang="en-US" b="1" i="1" dirty="0" smtClean="0"/>
              <a:t>What </a:t>
            </a:r>
            <a:r>
              <a:rPr lang="en-US" b="1" i="1" dirty="0"/>
              <a:t>special issues have </a:t>
            </a:r>
            <a:r>
              <a:rPr lang="en-US" b="1" i="1" dirty="0" smtClean="0"/>
              <a:t>you already </a:t>
            </a:r>
            <a:r>
              <a:rPr lang="en-US" b="1" i="1" dirty="0"/>
              <a:t>done</a:t>
            </a:r>
            <a:r>
              <a:rPr lang="en-US" b="1" i="1" dirty="0" smtClean="0"/>
              <a:t>?</a:t>
            </a:r>
            <a:r>
              <a:rPr lang="en-US" dirty="0" smtClean="0"/>
              <a:t>   None as of now. </a:t>
            </a:r>
            <a:endParaRPr lang="en-US" dirty="0"/>
          </a:p>
          <a:p>
            <a:r>
              <a:rPr lang="en-US" b="1" i="1" dirty="0"/>
              <a:t>ix.  </a:t>
            </a:r>
            <a:r>
              <a:rPr lang="en-US" b="1" i="1" dirty="0" smtClean="0"/>
              <a:t>Would </a:t>
            </a:r>
            <a:r>
              <a:rPr lang="en-US" b="1" i="1" dirty="0"/>
              <a:t>you be interested in creating a database of MSM papers – collection on the </a:t>
            </a:r>
            <a:r>
              <a:rPr lang="en-US" b="1" i="1" dirty="0" smtClean="0"/>
              <a:t>web?</a:t>
            </a:r>
          </a:p>
          <a:p>
            <a:r>
              <a:rPr lang="en-US" dirty="0" smtClean="0"/>
              <a:t>      At the moment we have not thought about this.</a:t>
            </a:r>
            <a:endParaRPr lang="en-US" dirty="0"/>
          </a:p>
          <a:p>
            <a:r>
              <a:rPr lang="en-US" b="1" i="1" dirty="0"/>
              <a:t>x. The 2017 steering committee has the goal to deliver two position papers with the WGs.  One would be a "position paper" for a general audience and on targeted toward modelers</a:t>
            </a:r>
            <a:r>
              <a:rPr lang="en-US" b="1" i="1" dirty="0" smtClean="0"/>
              <a:t>. </a:t>
            </a:r>
          </a:p>
          <a:p>
            <a:r>
              <a:rPr lang="en-US" dirty="0" smtClean="0"/>
              <a:t>The WG proposed position paper to introduce and describe multistep workflows that involve large scale simulation experiments with advanced large scale data analysis (ML/EC/GA for optimization/control and </a:t>
            </a:r>
            <a:r>
              <a:rPr lang="en-US" dirty="0" err="1" smtClean="0"/>
              <a:t>metamodel</a:t>
            </a:r>
            <a:r>
              <a:rPr lang="en-US" dirty="0" smtClean="0"/>
              <a:t> identification), and how this would be a natural evolution of MSM development and use.</a:t>
            </a:r>
            <a:endParaRPr lang="en-US" b="1" dirty="0"/>
          </a:p>
          <a:p>
            <a:r>
              <a:rPr lang="en-US" b="1" i="1" dirty="0"/>
              <a:t>xi . Are there existing seminal reviews for the community served by their WG? </a:t>
            </a:r>
            <a:endParaRPr lang="en-US" b="1" i="1" dirty="0" smtClean="0"/>
          </a:p>
          <a:p>
            <a:pPr lvl="1"/>
            <a:r>
              <a:rPr lang="en-US" dirty="0" smtClean="0"/>
              <a:t>Yes. It is on the wiki. One article is about the molecular scale (Ravi) and the other is about 100 years of </a:t>
            </a:r>
            <a:r>
              <a:rPr lang="en-US" dirty="0"/>
              <a:t>B</a:t>
            </a:r>
            <a:r>
              <a:rPr lang="en-US" dirty="0" smtClean="0"/>
              <a:t>rownian motion (GK</a:t>
            </a:r>
            <a:r>
              <a:rPr lang="en-US" dirty="0" smtClean="0"/>
              <a:t>).</a:t>
            </a:r>
            <a:endParaRPr lang="en-US" dirty="0" smtClean="0"/>
          </a:p>
        </p:txBody>
      </p:sp>
    </p:spTree>
    <p:extLst>
      <p:ext uri="{BB962C8B-B14F-4D97-AF65-F5344CB8AC3E}">
        <p14:creationId xmlns:p14="http://schemas.microsoft.com/office/powerpoint/2010/main" val="6207250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8985956" cy="2862322"/>
          </a:xfrm>
          <a:prstGeom prst="rect">
            <a:avLst/>
          </a:prstGeom>
          <a:noFill/>
        </p:spPr>
        <p:txBody>
          <a:bodyPr wrap="square" rtlCol="0">
            <a:spAutoFit/>
          </a:bodyPr>
          <a:lstStyle/>
          <a:p>
            <a:pPr lvl="1"/>
            <a:endParaRPr lang="en-US" dirty="0"/>
          </a:p>
          <a:p>
            <a:pPr marL="342900" indent="-342900">
              <a:buAutoNum type="alphaLcPeriod"/>
            </a:pPr>
            <a:r>
              <a:rPr lang="en-US" b="1" i="1" dirty="0"/>
              <a:t>These reviews could be referenced in the position papers</a:t>
            </a:r>
          </a:p>
          <a:p>
            <a:r>
              <a:rPr lang="en-US" dirty="0"/>
              <a:t>        Yes.</a:t>
            </a:r>
          </a:p>
          <a:p>
            <a:pPr marL="342900" indent="-342900">
              <a:buAutoNum type="alphaLcPeriod" startAt="2"/>
            </a:pPr>
            <a:r>
              <a:rPr lang="en-US" b="1" i="1" dirty="0"/>
              <a:t>Post on wiki and to provide pointers for graduate students</a:t>
            </a:r>
          </a:p>
          <a:p>
            <a:r>
              <a:rPr lang="en-US" dirty="0"/>
              <a:t>       Done.</a:t>
            </a:r>
          </a:p>
          <a:p>
            <a:r>
              <a:rPr lang="en-US" b="1" i="1" dirty="0"/>
              <a:t>xii. Please compile a list target journals of published papers for each WG and a list editors of journals from WGs </a:t>
            </a:r>
          </a:p>
          <a:p>
            <a:r>
              <a:rPr lang="en-US" dirty="0"/>
              <a:t>      JCP, PLOS computational biology.</a:t>
            </a:r>
          </a:p>
          <a:p>
            <a:pPr marL="400050" indent="-400050">
              <a:buAutoNum type="romanLcPeriod" startAt="13"/>
            </a:pPr>
            <a:r>
              <a:rPr lang="en-US" b="1" i="1" dirty="0"/>
              <a:t>What has the WG’s already done with special issues? </a:t>
            </a:r>
            <a:endParaRPr lang="en-US" b="1" i="1" dirty="0" smtClean="0"/>
          </a:p>
          <a:p>
            <a:pPr marL="400050" indent="-400050">
              <a:buAutoNum type="romanLcPeriod" startAt="13"/>
            </a:pPr>
            <a:r>
              <a:rPr lang="en-US" dirty="0" smtClean="0"/>
              <a:t>We </a:t>
            </a:r>
            <a:r>
              <a:rPr lang="en-US" dirty="0"/>
              <a:t>are planning as of now.</a:t>
            </a:r>
          </a:p>
        </p:txBody>
      </p:sp>
    </p:spTree>
    <p:extLst>
      <p:ext uri="{BB962C8B-B14F-4D97-AF65-F5344CB8AC3E}">
        <p14:creationId xmlns:p14="http://schemas.microsoft.com/office/powerpoint/2010/main" val="751818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1047</TotalTime>
  <Words>1118</Words>
  <Application>Microsoft Macintosh PowerPoint</Application>
  <PresentationFormat>On-screen Show (4:3)</PresentationFormat>
  <Paragraphs>87</Paragraphs>
  <Slides>10</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Arial</vt:lpstr>
      <vt:lpstr>Office Theme</vt:lpstr>
      <vt:lpstr>High-Performance Computing Working Group </vt:lpstr>
      <vt:lpstr>High-Performance Computing (HPC) WG Goals</vt:lpstr>
      <vt:lpstr>Summary of WG Activities (2016-17)</vt:lpstr>
      <vt:lpstr>Summary of HPC WG Discussion</vt:lpstr>
      <vt:lpstr>Summary of HPC WG Discussion</vt:lpstr>
      <vt:lpstr>Summary of HPC WG Discussion</vt:lpstr>
      <vt:lpstr>Questions to be Addressed and Today’s Discussion</vt:lpstr>
      <vt:lpstr>PowerPoint Presentation</vt:lpstr>
      <vt:lpstr>PowerPoint Presentation</vt:lpstr>
      <vt:lpstr>Want to Join the Group?</vt:lpstr>
    </vt:vector>
  </TitlesOfParts>
  <Company>University of Pennsylvania</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High-Performance Computing Working Group</dc:title>
  <dc:creator>Ravi Radhakrishnan</dc:creator>
  <cp:lastModifiedBy>Jabeen, Zahera</cp:lastModifiedBy>
  <cp:revision>50</cp:revision>
  <dcterms:created xsi:type="dcterms:W3CDTF">2015-09-09T10:01:37Z</dcterms:created>
  <dcterms:modified xsi:type="dcterms:W3CDTF">2017-03-23T13:08:59Z</dcterms:modified>
</cp:coreProperties>
</file>