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90" d="100"/>
          <a:sy n="90" d="100"/>
        </p:scale>
        <p:origin x="23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CE95-52DA-DF4C-81F0-89ED7559D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B30B3-E40F-FD46-8CD8-82C70FCAA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9EC62-A5CC-AD45-A43F-349503FA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ED4-912C-C345-9043-9D6E1EEF0D04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A1815-C48E-894E-9DA2-E859F95E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35FA4-FCF4-A043-AF84-755CFDA8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1A3C-ED55-664C-AA80-43A0D5B3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79B6-55C4-3941-A683-D19C3BB0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1F8B2-15B4-0143-9CC8-60F4608DE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6949E-D900-9D4C-AA1E-4DB4C1D0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ED4-912C-C345-9043-9D6E1EEF0D04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A1BF1-4DDB-164E-9A47-B13835DE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DA4EC-723A-1D4E-87DE-A7D31667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1A3C-ED55-664C-AA80-43A0D5B3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7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5602C-9823-1F4E-9C6A-56F1C3F7F3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C6892-4D6D-B747-BF27-19BEB6C56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AA519-5A3C-4640-ADD1-B81CD993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ED4-912C-C345-9043-9D6E1EEF0D04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4BFFC-006F-4744-B30C-391D6FB1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44D5-86A1-EB40-A56B-44445C3D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1A3C-ED55-664C-AA80-43A0D5B3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0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7A51B-FFDC-794F-B4CA-EC54D856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4F9C3-18D2-284D-8949-658D7CAA3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5DEC0-FA92-4F40-BB6E-688320F9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ED4-912C-C345-9043-9D6E1EEF0D04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A5BCE-4D47-454F-A01D-26DBAACD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A8A0C-068F-7B41-8241-62C5973F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1A3C-ED55-664C-AA80-43A0D5B3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7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FC8E-4FA4-3740-B338-F4E4B4B9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600A0-C8BD-0748-8F69-11852F542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63B8C-63D6-EE44-B263-A0866F40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ED4-912C-C345-9043-9D6E1EEF0D04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CB182-8866-E84C-8501-E9FA1D11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1B189-C74A-2347-81F0-88CB93D7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1A3C-ED55-664C-AA80-43A0D5B3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944D-98DF-2B4E-AE8A-758033A2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9370-7A31-A84F-B695-BF9D4DB34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E5576-89F6-4749-8268-04F93DAFA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328A8-3967-9E45-A023-EC660BC0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ED4-912C-C345-9043-9D6E1EEF0D04}" type="datetimeFigureOut">
              <a:rPr lang="en-US" smtClean="0"/>
              <a:t>1/10/20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F6E7E-2CCA-9947-87E7-8A310462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A7141-74AB-5245-AEE4-84E6D21C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1A3C-ED55-664C-AA80-43A0D5B3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7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67D0-5465-1345-85D6-C958C1A1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37201-D8D9-9543-AD34-2622E05C3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B0FF-6151-C948-A0D4-2B3836481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1B288-1FDB-4C42-BD11-CAB338C4B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E264A-D3D4-7746-82C4-EA2629A4C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518C7-EC80-0345-96FC-9996F141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ED4-912C-C345-9043-9D6E1EEF0D04}" type="datetimeFigureOut">
              <a:rPr lang="en-US" smtClean="0"/>
              <a:t>1/10/20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9127DF-3A6E-BF44-9616-50EAE923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5DA55-18B2-DD41-B6DB-9333FEA0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1A3C-ED55-664C-AA80-43A0D5B3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7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A5DE2-AFB6-A044-8030-F6150EF6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352863-6FE8-0341-9B7F-8A5265ED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ED4-912C-C345-9043-9D6E1EEF0D04}" type="datetimeFigureOut">
              <a:rPr lang="en-US" smtClean="0"/>
              <a:t>1/10/20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48C8C-33DD-4D4A-832E-6E27A29D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0A07F-2BC9-FB4A-A8D4-C1249E6C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1A3C-ED55-664C-AA80-43A0D5B3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A3637-B1B1-4C42-94E3-851C6C41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ED4-912C-C345-9043-9D6E1EEF0D04}" type="datetimeFigureOut">
              <a:rPr lang="en-US" smtClean="0"/>
              <a:t>1/10/20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8D435-DB2A-1F46-B962-12186B82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FDA1B-3ACE-8645-A234-BD060E36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1A3C-ED55-664C-AA80-43A0D5B3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917C-B4EF-7A4A-BBE4-525DEAAA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1271D-BDC4-8940-8BF4-8653CF450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81522-EF08-8844-9757-FEDD46B07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391BA-C9C1-CC4B-902F-561AEE75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ED4-912C-C345-9043-9D6E1EEF0D04}" type="datetimeFigureOut">
              <a:rPr lang="en-US" smtClean="0"/>
              <a:t>1/10/20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F0C9C-9769-D94D-9C3E-D22AEC0D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A92FB-AF63-3D4B-8F20-86D96A72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1A3C-ED55-664C-AA80-43A0D5B3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7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E2EBC-D646-FC41-A408-7666DD0E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F040A3-DA78-9F43-85C9-D4DC90ECF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5B9DD-E69D-4347-A76D-65CE9C628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41750-02F4-044B-9522-1842E097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FED4-912C-C345-9043-9D6E1EEF0D04}" type="datetimeFigureOut">
              <a:rPr lang="en-US" smtClean="0"/>
              <a:t>1/10/20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796D8-EE3E-5C47-939B-C8E69F56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23716-8F7C-3444-A7CF-07868F15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1A3C-ED55-664C-AA80-43A0D5B3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3C8076-AFE5-F94D-9C5B-B120A407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ABEA2-1936-144A-A3C3-684A075C8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FA85F-7968-F44B-8692-F917EECFE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FED4-912C-C345-9043-9D6E1EEF0D04}" type="datetimeFigureOut">
              <a:rPr lang="en-US" smtClean="0"/>
              <a:t>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B8B6E-DD87-5443-B9A9-75EC35E1D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74580-D8D6-C84E-B2D4-6E5A98A54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E1A3C-ED55-664C-AA80-43A0D5B3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3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0BB6C5-0E2B-F541-8DF2-A2FF26085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8" y="706273"/>
            <a:ext cx="5891767" cy="2885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7ED6F5-EB96-7C49-B2D0-13F759E128E3}"/>
              </a:ext>
            </a:extLst>
          </p:cNvPr>
          <p:cNvSpPr txBox="1"/>
          <p:nvPr/>
        </p:nvSpPr>
        <p:spPr>
          <a:xfrm>
            <a:off x="3511244" y="139782"/>
            <a:ext cx="443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Overview of </a:t>
            </a:r>
            <a:r>
              <a:rPr lang="en-US" dirty="0" err="1"/>
              <a:t>SoptSC</a:t>
            </a:r>
            <a:r>
              <a:rPr lang="en-US" dirty="0"/>
              <a:t> Model Credibility Report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3F1B9-A62C-2F41-A6BE-C3FDA18ADC08}"/>
              </a:ext>
            </a:extLst>
          </p:cNvPr>
          <p:cNvSpPr/>
          <p:nvPr/>
        </p:nvSpPr>
        <p:spPr>
          <a:xfrm>
            <a:off x="7200900" y="4252492"/>
            <a:ext cx="4500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2. Benchmarking </a:t>
            </a:r>
            <a:r>
              <a:rPr lang="en-US" sz="1600" dirty="0" err="1"/>
              <a:t>SoptSC</a:t>
            </a:r>
            <a:r>
              <a:rPr lang="en-US" sz="1600" dirty="0"/>
              <a:t> against current methods for clustering. (A) Compare </a:t>
            </a:r>
            <a:r>
              <a:rPr lang="en-US" sz="1600" dirty="0" err="1"/>
              <a:t>SoptSC</a:t>
            </a:r>
            <a:r>
              <a:rPr lang="en-US" sz="1600" dirty="0"/>
              <a:t>, SC3, SIMLR, Seurat, and t-SNE + k-means by NMI (B) Prediction of the number of clusters by </a:t>
            </a:r>
            <a:r>
              <a:rPr lang="en-US" sz="1600" dirty="0" err="1"/>
              <a:t>SoptSC</a:t>
            </a:r>
            <a:r>
              <a:rPr lang="en-US" sz="1600" dirty="0"/>
              <a:t> or SC3, compared to a reference number of clusters (Ref.) from the original study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32327-F239-F249-BF0E-A80002A64F68}"/>
              </a:ext>
            </a:extLst>
          </p:cNvPr>
          <p:cNvSpPr txBox="1"/>
          <p:nvPr/>
        </p:nvSpPr>
        <p:spPr>
          <a:xfrm>
            <a:off x="242888" y="706273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CCD89-7E0B-704C-B5FA-F495944442C8}"/>
              </a:ext>
            </a:extLst>
          </p:cNvPr>
          <p:cNvSpPr txBox="1"/>
          <p:nvPr/>
        </p:nvSpPr>
        <p:spPr>
          <a:xfrm>
            <a:off x="242888" y="4076394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4C713D-CED3-1A4C-B93F-9F44719EDE31}"/>
              </a:ext>
            </a:extLst>
          </p:cNvPr>
          <p:cNvSpPr/>
          <p:nvPr/>
        </p:nvSpPr>
        <p:spPr>
          <a:xfrm>
            <a:off x="7200900" y="1029406"/>
            <a:ext cx="4491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1. Overview of the </a:t>
            </a:r>
            <a:r>
              <a:rPr lang="en-US" sz="1600" dirty="0" err="1"/>
              <a:t>SoptSC</a:t>
            </a:r>
            <a:r>
              <a:rPr lang="en-US" sz="1600" dirty="0"/>
              <a:t>.  Input gene expression matrix X, learns cell-to-cell similarity matrix S. Clustering by non-negative matrix factorization on S. Markers for clusters via product of factorized latent matrix and X.  Cell-cell graph (constructed from S) used to infer </a:t>
            </a:r>
            <a:r>
              <a:rPr lang="en-US" sz="1600" dirty="0" err="1"/>
              <a:t>pseudotime</a:t>
            </a:r>
            <a:r>
              <a:rPr lang="en-US" sz="1600" dirty="0"/>
              <a:t>. Lineage via a minimum spanning tree over the cluster–cluster graph derived from the cell–cell graph. Cell-cell communication is predicted by </a:t>
            </a:r>
            <a:r>
              <a:rPr lang="en-US" sz="1600" dirty="0" err="1"/>
              <a:t>SoptSC</a:t>
            </a:r>
            <a:r>
              <a:rPr lang="en-US" sz="1600" dirty="0"/>
              <a:t> via cell–cell signaling probabilities that are based on single-cell gene expression of specific genes within a pathway in sender-receiver cell pairs.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DA1381-92FF-B843-845E-339D41ACB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1" y="4076394"/>
            <a:ext cx="4500563" cy="22942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7EE718-E943-FD47-8489-47738B5A8012}"/>
              </a:ext>
            </a:extLst>
          </p:cNvPr>
          <p:cNvSpPr txBox="1"/>
          <p:nvPr/>
        </p:nvSpPr>
        <p:spPr>
          <a:xfrm>
            <a:off x="1716881" y="6379664"/>
            <a:ext cx="87582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Shuxiong</a:t>
            </a:r>
            <a:r>
              <a:rPr lang="en-US" sz="1000" dirty="0"/>
              <a:t> Wang, Matthew </a:t>
            </a:r>
            <a:r>
              <a:rPr lang="en-US" sz="1000" dirty="0" err="1"/>
              <a:t>Karikomi</a:t>
            </a:r>
            <a:r>
              <a:rPr lang="en-US" sz="1000" dirty="0"/>
              <a:t>, Adam L MacLean, Qing </a:t>
            </a:r>
            <a:r>
              <a:rPr lang="en-US" sz="1000" dirty="0" err="1"/>
              <a:t>Nie</a:t>
            </a:r>
            <a:r>
              <a:rPr lang="en-US" sz="1000" dirty="0"/>
              <a:t>.  Cell lineage and communication network inference via optimization for single-cell transcriptomics.  </a:t>
            </a:r>
          </a:p>
          <a:p>
            <a:r>
              <a:rPr lang="en-US" sz="1000" dirty="0"/>
              <a:t>Nucleic Acids Research, Volume 47, Issue 11, 20 June 2019, Page e66.  DOI: ﻿10.1093/</a:t>
            </a:r>
            <a:r>
              <a:rPr lang="en-US" sz="1000" dirty="0" err="1"/>
              <a:t>nar</a:t>
            </a:r>
            <a:r>
              <a:rPr lang="en-US" sz="1000" dirty="0"/>
              <a:t>/gkz204.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4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217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Karikomi</dc:creator>
  <cp:lastModifiedBy>Matt Karikomi</cp:lastModifiedBy>
  <cp:revision>3</cp:revision>
  <dcterms:created xsi:type="dcterms:W3CDTF">2020-01-11T04:03:04Z</dcterms:created>
  <dcterms:modified xsi:type="dcterms:W3CDTF">2020-01-11T04:23:39Z</dcterms:modified>
</cp:coreProperties>
</file>