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62" r:id="rId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25" autoAdjust="0"/>
    <p:restoredTop sz="68575" autoAdjust="0"/>
  </p:normalViewPr>
  <p:slideViewPr>
    <p:cSldViewPr snapToGrid="0">
      <p:cViewPr varScale="1">
        <p:scale>
          <a:sx n="58" d="100"/>
          <a:sy n="58" d="100"/>
        </p:scale>
        <p:origin x="850" y="19"/>
      </p:cViewPr>
      <p:guideLst/>
    </p:cSldViewPr>
  </p:slideViewPr>
  <p:notesTextViewPr>
    <p:cViewPr>
      <p:scale>
        <a:sx n="1" d="1"/>
        <a:sy n="1" d="1"/>
      </p:scale>
      <p:origin x="0" y="-1022"/>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0619AD-E595-4A9E-BADB-164EAD3ADC53}" type="datetimeFigureOut">
              <a:rPr lang="en-US" smtClean="0"/>
              <a:t>2/20/2019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21247D-5C86-4B18-8B46-2B5FA6E0947E}" type="slidenum">
              <a:rPr lang="en-US" smtClean="0"/>
              <a:t>‹#›</a:t>
            </a:fld>
            <a:endParaRPr lang="en-US"/>
          </a:p>
        </p:txBody>
      </p:sp>
    </p:spTree>
    <p:extLst>
      <p:ext uri="{BB962C8B-B14F-4D97-AF65-F5344CB8AC3E}">
        <p14:creationId xmlns:p14="http://schemas.microsoft.com/office/powerpoint/2010/main" val="89342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Title: </a:t>
            </a:r>
            <a:r>
              <a:rPr lang="en-US" sz="1200" b="1" dirty="0">
                <a:solidFill>
                  <a:srgbClr val="0070C0"/>
                </a:solidFill>
              </a:rPr>
              <a:t>Geometry aware statistical machine learning on brain morphometric change patterns yields highly sensitive methods for characterizing preclinical Alzheimer’s disease processes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70C0"/>
                </a:solidFill>
              </a:rPr>
              <a:t>Algorithm: Riemannian Mixed Effects Models for Analyzing Morphometric Brain Changes </a:t>
            </a:r>
          </a:p>
          <a:p>
            <a:endParaRPr lang="en-US" sz="1200" b="1" kern="1200" dirty="0">
              <a:solidFill>
                <a:schemeClr val="tx1"/>
              </a:solidFill>
              <a:effectLst/>
              <a:latin typeface="+mn-lt"/>
              <a:ea typeface="+mn-ea"/>
              <a:cs typeface="+mn-cs"/>
            </a:endParaRPr>
          </a:p>
          <a:p>
            <a:pPr marL="0" indent="0">
              <a:buFont typeface="Arial" panose="020B0604020202020204" pitchFamily="34" charset="0"/>
              <a:buNone/>
            </a:pPr>
            <a:r>
              <a:rPr lang="en-US" sz="1200" kern="1200" dirty="0">
                <a:solidFill>
                  <a:schemeClr val="tx1"/>
                </a:solidFill>
                <a:effectLst/>
                <a:latin typeface="+mn-lt"/>
                <a:ea typeface="+mn-ea"/>
                <a:cs typeface="+mn-cs"/>
              </a:rPr>
              <a:t>Our team has developed statistical machine learning algorithms to identify associations between various risk factors for neurodegenerative diseases (such as family history or amyloid pathology for Alzheimer’s disease) and brain morphometric changes (brain atrophy). </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0" indent="0">
              <a:buFont typeface="Arial" panose="020B0604020202020204" pitchFamily="34" charset="0"/>
              <a:buNone/>
            </a:pPr>
            <a:r>
              <a:rPr lang="en-US" sz="1200" kern="1200" dirty="0">
                <a:solidFill>
                  <a:schemeClr val="tx1"/>
                </a:solidFill>
                <a:effectLst/>
                <a:latin typeface="+mn-lt"/>
                <a:ea typeface="+mn-ea"/>
                <a:cs typeface="+mn-cs"/>
              </a:rPr>
              <a:t>Our experimental work shows that the disease signal in the early stages of the disease is weak but can be identified (with statistical significance) via the use of the appropriate AI and machine learning methods – in this case, developed for this application.</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0" indent="0">
              <a:buFont typeface="Arial" panose="020B0604020202020204" pitchFamily="34" charset="0"/>
              <a:buNone/>
            </a:pPr>
            <a:r>
              <a:rPr lang="en-US" sz="1200" kern="1200" dirty="0">
                <a:solidFill>
                  <a:schemeClr val="tx1"/>
                </a:solidFill>
                <a:effectLst/>
                <a:latin typeface="+mn-lt"/>
                <a:ea typeface="+mn-ea"/>
                <a:cs typeface="+mn-cs"/>
              </a:rPr>
              <a:t>The code is easy to use and available on GitHub. Integration with various brain imaging libraries is currently underway. In the years to come, a potential challenge will be to keep the codebase “current” with rapid changes in the platforms and the libraries that the code interfaces with.  </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r>
              <a:rPr lang="en-US" sz="1200" kern="1200" dirty="0">
                <a:solidFill>
                  <a:schemeClr val="tx1"/>
                </a:solidFill>
                <a:effectLst/>
                <a:latin typeface="+mn-lt"/>
                <a:ea typeface="+mn-ea"/>
                <a:cs typeface="+mn-cs"/>
              </a:rPr>
              <a:t>:  The approach yields novel ways of statistical analysis of Tensor based morphometry data without resorting to summarizing the warps as an image (of the determinant of the Jacobians).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BRAIN</a:t>
            </a:r>
            <a:r>
              <a:rPr lang="en-US" sz="1200" kern="1200" dirty="0">
                <a:solidFill>
                  <a:schemeClr val="tx1"/>
                </a:solidFill>
                <a:effectLst/>
                <a:latin typeface="+mn-lt"/>
                <a:ea typeface="+mn-ea"/>
                <a:cs typeface="+mn-cs"/>
              </a:rPr>
              <a:t>: Diffeomorphic warps between two time points can be thought of as a field of Cauchy Deformation Tensors. Such objects are not often used in regression models, especially as a response variable. Our algorithm demonstrates how the parameters of such a regression model can be estimated to evaluate the relationships between the dependent and the independent variables. </a:t>
            </a:r>
          </a:p>
          <a:p>
            <a:endParaRPr lang="en-US" sz="1200" kern="1200" dirty="0">
              <a:solidFill>
                <a:schemeClr val="tx1"/>
              </a:solidFill>
              <a:effectLst/>
              <a:latin typeface="+mn-lt"/>
              <a:ea typeface="+mn-ea"/>
              <a:cs typeface="+mn-cs"/>
            </a:endParaRPr>
          </a:p>
          <a:p>
            <a:r>
              <a:rPr lang="en-US" dirty="0"/>
              <a:t>PI name, email: Vikas Singh, vsingh@biostat.wisc.edu  </a:t>
            </a:r>
          </a:p>
        </p:txBody>
      </p:sp>
      <p:sp>
        <p:nvSpPr>
          <p:cNvPr id="4" name="Slide Number Placeholder 3"/>
          <p:cNvSpPr>
            <a:spLocks noGrp="1"/>
          </p:cNvSpPr>
          <p:nvPr>
            <p:ph type="sldNum" sz="quarter" idx="5"/>
          </p:nvPr>
        </p:nvSpPr>
        <p:spPr/>
        <p:txBody>
          <a:bodyPr/>
          <a:lstStyle/>
          <a:p>
            <a:fld id="{5121247D-5C86-4B18-8B46-2B5FA6E0947E}" type="slidenum">
              <a:rPr lang="en-US" smtClean="0"/>
              <a:t>1</a:t>
            </a:fld>
            <a:endParaRPr lang="en-US"/>
          </a:p>
        </p:txBody>
      </p:sp>
    </p:spTree>
    <p:extLst>
      <p:ext uri="{BB962C8B-B14F-4D97-AF65-F5344CB8AC3E}">
        <p14:creationId xmlns:p14="http://schemas.microsoft.com/office/powerpoint/2010/main" val="18815177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67717-1496-4177-8D92-7C8E2D43CB8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34447B-AE9B-46D7-B7EC-5E4BD78B03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1B040B6-3A84-4205-9B41-82F13DCF2734}"/>
              </a:ext>
            </a:extLst>
          </p:cNvPr>
          <p:cNvSpPr>
            <a:spLocks noGrp="1"/>
          </p:cNvSpPr>
          <p:nvPr>
            <p:ph type="dt" sz="half" idx="10"/>
          </p:nvPr>
        </p:nvSpPr>
        <p:spPr/>
        <p:txBody>
          <a:bodyPr/>
          <a:lstStyle/>
          <a:p>
            <a:fld id="{1DBA29A7-C6A7-4516-A0B8-880E757F7B93}" type="datetimeFigureOut">
              <a:rPr lang="en-US" smtClean="0"/>
              <a:t>2/20/2019</a:t>
            </a:fld>
            <a:endParaRPr lang="en-US"/>
          </a:p>
        </p:txBody>
      </p:sp>
      <p:sp>
        <p:nvSpPr>
          <p:cNvPr id="5" name="Footer Placeholder 4">
            <a:extLst>
              <a:ext uri="{FF2B5EF4-FFF2-40B4-BE49-F238E27FC236}">
                <a16:creationId xmlns:a16="http://schemas.microsoft.com/office/drawing/2014/main" id="{18AB7890-0B25-4709-8D8B-7230D48C63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F963BC-921C-4FE1-852B-803174071EA7}"/>
              </a:ext>
            </a:extLst>
          </p:cNvPr>
          <p:cNvSpPr>
            <a:spLocks noGrp="1"/>
          </p:cNvSpPr>
          <p:nvPr>
            <p:ph type="sldNum" sz="quarter" idx="12"/>
          </p:nvPr>
        </p:nvSpPr>
        <p:spPr/>
        <p:txBody>
          <a:bodyPr/>
          <a:lstStyle/>
          <a:p>
            <a:fld id="{E983F42C-7870-467E-B605-F7226AA5127C}" type="slidenum">
              <a:rPr lang="en-US" smtClean="0"/>
              <a:t>‹#›</a:t>
            </a:fld>
            <a:endParaRPr lang="en-US"/>
          </a:p>
        </p:txBody>
      </p:sp>
      <p:pic>
        <p:nvPicPr>
          <p:cNvPr id="11" name="Picture 10">
            <a:extLst>
              <a:ext uri="{FF2B5EF4-FFF2-40B4-BE49-F238E27FC236}">
                <a16:creationId xmlns:a16="http://schemas.microsoft.com/office/drawing/2014/main" id="{5A89B9E2-3767-4ABA-96B6-057440306338}"/>
              </a:ext>
            </a:extLst>
          </p:cNvPr>
          <p:cNvPicPr>
            <a:picLocks noChangeAspect="1"/>
          </p:cNvPicPr>
          <p:nvPr userDrawn="1"/>
        </p:nvPicPr>
        <p:blipFill rotWithShape="1">
          <a:blip r:embed="rId2"/>
          <a:srcRect l="31939" t="70782" r="40981"/>
          <a:stretch/>
        </p:blipFill>
        <p:spPr>
          <a:xfrm>
            <a:off x="231423" y="120474"/>
            <a:ext cx="3084690" cy="2003778"/>
          </a:xfrm>
          <a:prstGeom prst="rect">
            <a:avLst/>
          </a:prstGeom>
        </p:spPr>
      </p:pic>
      <p:pic>
        <p:nvPicPr>
          <p:cNvPr id="12" name="Picture 11">
            <a:extLst>
              <a:ext uri="{FF2B5EF4-FFF2-40B4-BE49-F238E27FC236}">
                <a16:creationId xmlns:a16="http://schemas.microsoft.com/office/drawing/2014/main" id="{DDD0C1AA-18F7-4B6D-948D-9BBA3D86C7C3}"/>
              </a:ext>
            </a:extLst>
          </p:cNvPr>
          <p:cNvPicPr>
            <a:picLocks noChangeAspect="1"/>
          </p:cNvPicPr>
          <p:nvPr userDrawn="1"/>
        </p:nvPicPr>
        <p:blipFill rotWithShape="1">
          <a:blip r:embed="rId3"/>
          <a:srcRect l="42469" t="8439" r="46828" b="83660"/>
          <a:stretch/>
        </p:blipFill>
        <p:spPr>
          <a:xfrm>
            <a:off x="3764843" y="640644"/>
            <a:ext cx="1219201" cy="541867"/>
          </a:xfrm>
          <a:prstGeom prst="rect">
            <a:avLst/>
          </a:prstGeom>
        </p:spPr>
      </p:pic>
      <p:pic>
        <p:nvPicPr>
          <p:cNvPr id="13" name="Picture 12">
            <a:extLst>
              <a:ext uri="{FF2B5EF4-FFF2-40B4-BE49-F238E27FC236}">
                <a16:creationId xmlns:a16="http://schemas.microsoft.com/office/drawing/2014/main" id="{82140BB4-AAAC-49DA-A944-72CEDA75FB1C}"/>
              </a:ext>
            </a:extLst>
          </p:cNvPr>
          <p:cNvPicPr>
            <a:picLocks noChangeAspect="1"/>
          </p:cNvPicPr>
          <p:nvPr userDrawn="1"/>
        </p:nvPicPr>
        <p:blipFill rotWithShape="1">
          <a:blip r:embed="rId3"/>
          <a:srcRect l="42469" t="8439" r="46828" b="83660"/>
          <a:stretch/>
        </p:blipFill>
        <p:spPr>
          <a:xfrm>
            <a:off x="5492043" y="640644"/>
            <a:ext cx="1219201" cy="541867"/>
          </a:xfrm>
          <a:prstGeom prst="rect">
            <a:avLst/>
          </a:prstGeom>
        </p:spPr>
      </p:pic>
      <p:pic>
        <p:nvPicPr>
          <p:cNvPr id="14" name="Picture 13">
            <a:extLst>
              <a:ext uri="{FF2B5EF4-FFF2-40B4-BE49-F238E27FC236}">
                <a16:creationId xmlns:a16="http://schemas.microsoft.com/office/drawing/2014/main" id="{FFD526E7-D5E9-4584-A70B-CA57609675A0}"/>
              </a:ext>
            </a:extLst>
          </p:cNvPr>
          <p:cNvPicPr>
            <a:picLocks noChangeAspect="1"/>
          </p:cNvPicPr>
          <p:nvPr userDrawn="1"/>
        </p:nvPicPr>
        <p:blipFill rotWithShape="1">
          <a:blip r:embed="rId3"/>
          <a:srcRect l="42469" t="8439" r="46828" b="83660"/>
          <a:stretch/>
        </p:blipFill>
        <p:spPr>
          <a:xfrm>
            <a:off x="5796843" y="640644"/>
            <a:ext cx="1219201" cy="541867"/>
          </a:xfrm>
          <a:prstGeom prst="rect">
            <a:avLst/>
          </a:prstGeom>
        </p:spPr>
      </p:pic>
      <p:pic>
        <p:nvPicPr>
          <p:cNvPr id="15" name="Picture 14">
            <a:extLst>
              <a:ext uri="{FF2B5EF4-FFF2-40B4-BE49-F238E27FC236}">
                <a16:creationId xmlns:a16="http://schemas.microsoft.com/office/drawing/2014/main" id="{AB82D969-B668-45A6-B5A4-598D2ED102A0}"/>
              </a:ext>
            </a:extLst>
          </p:cNvPr>
          <p:cNvPicPr>
            <a:picLocks noChangeAspect="1"/>
          </p:cNvPicPr>
          <p:nvPr userDrawn="1"/>
        </p:nvPicPr>
        <p:blipFill rotWithShape="1">
          <a:blip r:embed="rId3"/>
          <a:srcRect l="42469" t="8439" r="46828" b="83660"/>
          <a:stretch/>
        </p:blipFill>
        <p:spPr>
          <a:xfrm>
            <a:off x="7281332" y="640644"/>
            <a:ext cx="1219201" cy="541867"/>
          </a:xfrm>
          <a:prstGeom prst="rect">
            <a:avLst/>
          </a:prstGeom>
        </p:spPr>
      </p:pic>
      <p:pic>
        <p:nvPicPr>
          <p:cNvPr id="16" name="Picture 15">
            <a:extLst>
              <a:ext uri="{FF2B5EF4-FFF2-40B4-BE49-F238E27FC236}">
                <a16:creationId xmlns:a16="http://schemas.microsoft.com/office/drawing/2014/main" id="{F4B52DCA-4E23-4339-B6B5-0A8DCCD1975F}"/>
              </a:ext>
            </a:extLst>
          </p:cNvPr>
          <p:cNvPicPr>
            <a:picLocks noChangeAspect="1"/>
          </p:cNvPicPr>
          <p:nvPr userDrawn="1"/>
        </p:nvPicPr>
        <p:blipFill rotWithShape="1">
          <a:blip r:embed="rId3"/>
          <a:srcRect l="42469" t="8439" r="46828" b="83660"/>
          <a:stretch/>
        </p:blipFill>
        <p:spPr>
          <a:xfrm>
            <a:off x="8500533" y="640644"/>
            <a:ext cx="1219201" cy="541867"/>
          </a:xfrm>
          <a:prstGeom prst="rect">
            <a:avLst/>
          </a:prstGeom>
        </p:spPr>
      </p:pic>
      <p:pic>
        <p:nvPicPr>
          <p:cNvPr id="17" name="Picture 16">
            <a:extLst>
              <a:ext uri="{FF2B5EF4-FFF2-40B4-BE49-F238E27FC236}">
                <a16:creationId xmlns:a16="http://schemas.microsoft.com/office/drawing/2014/main" id="{C6CE021F-922F-413E-9275-C5C5A26D676A}"/>
              </a:ext>
            </a:extLst>
          </p:cNvPr>
          <p:cNvPicPr>
            <a:picLocks noChangeAspect="1"/>
          </p:cNvPicPr>
          <p:nvPr userDrawn="1"/>
        </p:nvPicPr>
        <p:blipFill rotWithShape="1">
          <a:blip r:embed="rId3"/>
          <a:srcRect l="42469" t="8439" r="46828" b="83660"/>
          <a:stretch/>
        </p:blipFill>
        <p:spPr>
          <a:xfrm>
            <a:off x="10120490" y="640644"/>
            <a:ext cx="1219201" cy="541867"/>
          </a:xfrm>
          <a:prstGeom prst="rect">
            <a:avLst/>
          </a:prstGeom>
        </p:spPr>
      </p:pic>
    </p:spTree>
    <p:extLst>
      <p:ext uri="{BB962C8B-B14F-4D97-AF65-F5344CB8AC3E}">
        <p14:creationId xmlns:p14="http://schemas.microsoft.com/office/powerpoint/2010/main" val="2648338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67E65-26BB-44E4-B505-FD5FF951B8E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A2B483-7C58-4A56-A06A-901FF130765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7F5879-E68E-4C30-8EB5-0D8E925B291D}"/>
              </a:ext>
            </a:extLst>
          </p:cNvPr>
          <p:cNvSpPr>
            <a:spLocks noGrp="1"/>
          </p:cNvSpPr>
          <p:nvPr>
            <p:ph type="dt" sz="half" idx="10"/>
          </p:nvPr>
        </p:nvSpPr>
        <p:spPr/>
        <p:txBody>
          <a:bodyPr/>
          <a:lstStyle/>
          <a:p>
            <a:fld id="{1DBA29A7-C6A7-4516-A0B8-880E757F7B93}" type="datetimeFigureOut">
              <a:rPr lang="en-US" smtClean="0"/>
              <a:t>2/20/2019</a:t>
            </a:fld>
            <a:endParaRPr lang="en-US"/>
          </a:p>
        </p:txBody>
      </p:sp>
      <p:sp>
        <p:nvSpPr>
          <p:cNvPr id="5" name="Footer Placeholder 4">
            <a:extLst>
              <a:ext uri="{FF2B5EF4-FFF2-40B4-BE49-F238E27FC236}">
                <a16:creationId xmlns:a16="http://schemas.microsoft.com/office/drawing/2014/main" id="{B93E4EAA-8018-4EA9-BEB5-7AA707E645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98F626-D5AA-4BFD-8CAA-8D7EB7E7182B}"/>
              </a:ext>
            </a:extLst>
          </p:cNvPr>
          <p:cNvSpPr>
            <a:spLocks noGrp="1"/>
          </p:cNvSpPr>
          <p:nvPr>
            <p:ph type="sldNum" sz="quarter" idx="12"/>
          </p:nvPr>
        </p:nvSpPr>
        <p:spPr/>
        <p:txBody>
          <a:bodyPr/>
          <a:lstStyle/>
          <a:p>
            <a:fld id="{E983F42C-7870-467E-B605-F7226AA5127C}" type="slidenum">
              <a:rPr lang="en-US" smtClean="0"/>
              <a:t>‹#›</a:t>
            </a:fld>
            <a:endParaRPr lang="en-US"/>
          </a:p>
        </p:txBody>
      </p:sp>
    </p:spTree>
    <p:extLst>
      <p:ext uri="{BB962C8B-B14F-4D97-AF65-F5344CB8AC3E}">
        <p14:creationId xmlns:p14="http://schemas.microsoft.com/office/powerpoint/2010/main" val="38185503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5269C6-82F5-43DB-A279-C6776671E02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42516D-1187-4E87-BCCF-2135E13A927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CFF842-EE17-4E32-8BC0-49E4F6F2BF57}"/>
              </a:ext>
            </a:extLst>
          </p:cNvPr>
          <p:cNvSpPr>
            <a:spLocks noGrp="1"/>
          </p:cNvSpPr>
          <p:nvPr>
            <p:ph type="dt" sz="half" idx="10"/>
          </p:nvPr>
        </p:nvSpPr>
        <p:spPr/>
        <p:txBody>
          <a:bodyPr/>
          <a:lstStyle/>
          <a:p>
            <a:fld id="{1DBA29A7-C6A7-4516-A0B8-880E757F7B93}" type="datetimeFigureOut">
              <a:rPr lang="en-US" smtClean="0"/>
              <a:t>2/20/2019</a:t>
            </a:fld>
            <a:endParaRPr lang="en-US"/>
          </a:p>
        </p:txBody>
      </p:sp>
      <p:sp>
        <p:nvSpPr>
          <p:cNvPr id="5" name="Footer Placeholder 4">
            <a:extLst>
              <a:ext uri="{FF2B5EF4-FFF2-40B4-BE49-F238E27FC236}">
                <a16:creationId xmlns:a16="http://schemas.microsoft.com/office/drawing/2014/main" id="{60825791-924E-484D-BF3B-970DC186C0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61907A-C84D-4E51-8727-0E26CF62666C}"/>
              </a:ext>
            </a:extLst>
          </p:cNvPr>
          <p:cNvSpPr>
            <a:spLocks noGrp="1"/>
          </p:cNvSpPr>
          <p:nvPr>
            <p:ph type="sldNum" sz="quarter" idx="12"/>
          </p:nvPr>
        </p:nvSpPr>
        <p:spPr/>
        <p:txBody>
          <a:bodyPr/>
          <a:lstStyle/>
          <a:p>
            <a:fld id="{E983F42C-7870-467E-B605-F7226AA5127C}" type="slidenum">
              <a:rPr lang="en-US" smtClean="0"/>
              <a:t>‹#›</a:t>
            </a:fld>
            <a:endParaRPr lang="en-US"/>
          </a:p>
        </p:txBody>
      </p:sp>
    </p:spTree>
    <p:extLst>
      <p:ext uri="{BB962C8B-B14F-4D97-AF65-F5344CB8AC3E}">
        <p14:creationId xmlns:p14="http://schemas.microsoft.com/office/powerpoint/2010/main" val="2590747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B6A7E-337E-4A5F-BC16-9693585479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08B992-9332-4A7A-BDAA-2007297D28E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B6C89D-FEF8-4AAE-A0BE-8E2ACD42DF1F}"/>
              </a:ext>
            </a:extLst>
          </p:cNvPr>
          <p:cNvSpPr>
            <a:spLocks noGrp="1"/>
          </p:cNvSpPr>
          <p:nvPr>
            <p:ph type="dt" sz="half" idx="10"/>
          </p:nvPr>
        </p:nvSpPr>
        <p:spPr/>
        <p:txBody>
          <a:bodyPr/>
          <a:lstStyle/>
          <a:p>
            <a:fld id="{1DBA29A7-C6A7-4516-A0B8-880E757F7B93}" type="datetimeFigureOut">
              <a:rPr lang="en-US" smtClean="0"/>
              <a:t>2/20/2019</a:t>
            </a:fld>
            <a:endParaRPr lang="en-US"/>
          </a:p>
        </p:txBody>
      </p:sp>
      <p:sp>
        <p:nvSpPr>
          <p:cNvPr id="5" name="Footer Placeholder 4">
            <a:extLst>
              <a:ext uri="{FF2B5EF4-FFF2-40B4-BE49-F238E27FC236}">
                <a16:creationId xmlns:a16="http://schemas.microsoft.com/office/drawing/2014/main" id="{2F26291B-3AA0-4B23-8B81-21BA0A3CCF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46E438-9102-42BC-BB2A-316343AA99B9}"/>
              </a:ext>
            </a:extLst>
          </p:cNvPr>
          <p:cNvSpPr>
            <a:spLocks noGrp="1"/>
          </p:cNvSpPr>
          <p:nvPr>
            <p:ph type="sldNum" sz="quarter" idx="12"/>
          </p:nvPr>
        </p:nvSpPr>
        <p:spPr/>
        <p:txBody>
          <a:bodyPr/>
          <a:lstStyle/>
          <a:p>
            <a:fld id="{E983F42C-7870-467E-B605-F7226AA5127C}" type="slidenum">
              <a:rPr lang="en-US" smtClean="0"/>
              <a:t>‹#›</a:t>
            </a:fld>
            <a:endParaRPr lang="en-US"/>
          </a:p>
        </p:txBody>
      </p:sp>
    </p:spTree>
    <p:extLst>
      <p:ext uri="{BB962C8B-B14F-4D97-AF65-F5344CB8AC3E}">
        <p14:creationId xmlns:p14="http://schemas.microsoft.com/office/powerpoint/2010/main" val="354413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2AF28-B45F-47E9-8DA3-EE34F7E81E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68CB2D7-0796-4A54-9643-5E20C181B1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8EA771C-91D6-4262-B7AA-DB5481BD61C3}"/>
              </a:ext>
            </a:extLst>
          </p:cNvPr>
          <p:cNvSpPr>
            <a:spLocks noGrp="1"/>
          </p:cNvSpPr>
          <p:nvPr>
            <p:ph type="dt" sz="half" idx="10"/>
          </p:nvPr>
        </p:nvSpPr>
        <p:spPr/>
        <p:txBody>
          <a:bodyPr/>
          <a:lstStyle/>
          <a:p>
            <a:fld id="{1DBA29A7-C6A7-4516-A0B8-880E757F7B93}" type="datetimeFigureOut">
              <a:rPr lang="en-US" smtClean="0"/>
              <a:t>2/20/2019</a:t>
            </a:fld>
            <a:endParaRPr lang="en-US"/>
          </a:p>
        </p:txBody>
      </p:sp>
      <p:sp>
        <p:nvSpPr>
          <p:cNvPr id="5" name="Footer Placeholder 4">
            <a:extLst>
              <a:ext uri="{FF2B5EF4-FFF2-40B4-BE49-F238E27FC236}">
                <a16:creationId xmlns:a16="http://schemas.microsoft.com/office/drawing/2014/main" id="{268517C1-21C2-464B-8BDD-53B58F54A8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B2D988-D3B3-4C45-80DE-AD49AAE90085}"/>
              </a:ext>
            </a:extLst>
          </p:cNvPr>
          <p:cNvSpPr>
            <a:spLocks noGrp="1"/>
          </p:cNvSpPr>
          <p:nvPr>
            <p:ph type="sldNum" sz="quarter" idx="12"/>
          </p:nvPr>
        </p:nvSpPr>
        <p:spPr/>
        <p:txBody>
          <a:bodyPr/>
          <a:lstStyle/>
          <a:p>
            <a:fld id="{E983F42C-7870-467E-B605-F7226AA5127C}" type="slidenum">
              <a:rPr lang="en-US" smtClean="0"/>
              <a:t>‹#›</a:t>
            </a:fld>
            <a:endParaRPr lang="en-US"/>
          </a:p>
        </p:txBody>
      </p:sp>
    </p:spTree>
    <p:extLst>
      <p:ext uri="{BB962C8B-B14F-4D97-AF65-F5344CB8AC3E}">
        <p14:creationId xmlns:p14="http://schemas.microsoft.com/office/powerpoint/2010/main" val="24114100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8E9BF-2CFA-4942-9E60-7600510F59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38DC7B-F726-45E8-B556-A59C74E98B6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86D837-1A2C-477B-8A35-16D0B6864BD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E2C762-2EF9-4381-844A-B061A5BE082D}"/>
              </a:ext>
            </a:extLst>
          </p:cNvPr>
          <p:cNvSpPr>
            <a:spLocks noGrp="1"/>
          </p:cNvSpPr>
          <p:nvPr>
            <p:ph type="dt" sz="half" idx="10"/>
          </p:nvPr>
        </p:nvSpPr>
        <p:spPr/>
        <p:txBody>
          <a:bodyPr/>
          <a:lstStyle/>
          <a:p>
            <a:fld id="{1DBA29A7-C6A7-4516-A0B8-880E757F7B93}" type="datetimeFigureOut">
              <a:rPr lang="en-US" smtClean="0"/>
              <a:t>2/20/2019</a:t>
            </a:fld>
            <a:endParaRPr lang="en-US"/>
          </a:p>
        </p:txBody>
      </p:sp>
      <p:sp>
        <p:nvSpPr>
          <p:cNvPr id="6" name="Footer Placeholder 5">
            <a:extLst>
              <a:ext uri="{FF2B5EF4-FFF2-40B4-BE49-F238E27FC236}">
                <a16:creationId xmlns:a16="http://schemas.microsoft.com/office/drawing/2014/main" id="{0A512821-CF68-4735-8EE5-D711D9C528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5D2B63-FB4D-4E4B-A6B2-DDDD0091FFED}"/>
              </a:ext>
            </a:extLst>
          </p:cNvPr>
          <p:cNvSpPr>
            <a:spLocks noGrp="1"/>
          </p:cNvSpPr>
          <p:nvPr>
            <p:ph type="sldNum" sz="quarter" idx="12"/>
          </p:nvPr>
        </p:nvSpPr>
        <p:spPr/>
        <p:txBody>
          <a:bodyPr/>
          <a:lstStyle/>
          <a:p>
            <a:fld id="{E983F42C-7870-467E-B605-F7226AA5127C}" type="slidenum">
              <a:rPr lang="en-US" smtClean="0"/>
              <a:t>‹#›</a:t>
            </a:fld>
            <a:endParaRPr lang="en-US"/>
          </a:p>
        </p:txBody>
      </p:sp>
    </p:spTree>
    <p:extLst>
      <p:ext uri="{BB962C8B-B14F-4D97-AF65-F5344CB8AC3E}">
        <p14:creationId xmlns:p14="http://schemas.microsoft.com/office/powerpoint/2010/main" val="2982398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B0D36-A41F-46CA-A04C-44A0EA69005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A6D811-70B5-4E8C-8BEA-D717A7F23F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D5499A0-3A54-4D66-A6F2-C176FAE659A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26DBCC9-F5E2-4467-85C1-B2B0FE6A96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CA990A3-928C-4C2C-A5BD-D061C5356E9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D6B405-E672-484D-AD34-1155CFAA2E30}"/>
              </a:ext>
            </a:extLst>
          </p:cNvPr>
          <p:cNvSpPr>
            <a:spLocks noGrp="1"/>
          </p:cNvSpPr>
          <p:nvPr>
            <p:ph type="dt" sz="half" idx="10"/>
          </p:nvPr>
        </p:nvSpPr>
        <p:spPr/>
        <p:txBody>
          <a:bodyPr/>
          <a:lstStyle/>
          <a:p>
            <a:fld id="{1DBA29A7-C6A7-4516-A0B8-880E757F7B93}" type="datetimeFigureOut">
              <a:rPr lang="en-US" smtClean="0"/>
              <a:t>2/20/2019</a:t>
            </a:fld>
            <a:endParaRPr lang="en-US"/>
          </a:p>
        </p:txBody>
      </p:sp>
      <p:sp>
        <p:nvSpPr>
          <p:cNvPr id="8" name="Footer Placeholder 7">
            <a:extLst>
              <a:ext uri="{FF2B5EF4-FFF2-40B4-BE49-F238E27FC236}">
                <a16:creationId xmlns:a16="http://schemas.microsoft.com/office/drawing/2014/main" id="{BA0492C4-DF97-4990-8C3C-96FC4EA6FCC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15955FF-3F64-47A3-A9F0-EFFACD9A9FCE}"/>
              </a:ext>
            </a:extLst>
          </p:cNvPr>
          <p:cNvSpPr>
            <a:spLocks noGrp="1"/>
          </p:cNvSpPr>
          <p:nvPr>
            <p:ph type="sldNum" sz="quarter" idx="12"/>
          </p:nvPr>
        </p:nvSpPr>
        <p:spPr/>
        <p:txBody>
          <a:bodyPr/>
          <a:lstStyle/>
          <a:p>
            <a:fld id="{E983F42C-7870-467E-B605-F7226AA5127C}" type="slidenum">
              <a:rPr lang="en-US" smtClean="0"/>
              <a:t>‹#›</a:t>
            </a:fld>
            <a:endParaRPr lang="en-US"/>
          </a:p>
        </p:txBody>
      </p:sp>
    </p:spTree>
    <p:extLst>
      <p:ext uri="{BB962C8B-B14F-4D97-AF65-F5344CB8AC3E}">
        <p14:creationId xmlns:p14="http://schemas.microsoft.com/office/powerpoint/2010/main" val="1150651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D0CEC-CB3C-4481-865D-1E0F4AD186A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E6A0C66-FB7C-4FE0-956C-EB5ABC43BA1F}"/>
              </a:ext>
            </a:extLst>
          </p:cNvPr>
          <p:cNvSpPr>
            <a:spLocks noGrp="1"/>
          </p:cNvSpPr>
          <p:nvPr>
            <p:ph type="dt" sz="half" idx="10"/>
          </p:nvPr>
        </p:nvSpPr>
        <p:spPr/>
        <p:txBody>
          <a:bodyPr/>
          <a:lstStyle/>
          <a:p>
            <a:fld id="{1DBA29A7-C6A7-4516-A0B8-880E757F7B93}" type="datetimeFigureOut">
              <a:rPr lang="en-US" smtClean="0"/>
              <a:t>2/20/2019</a:t>
            </a:fld>
            <a:endParaRPr lang="en-US"/>
          </a:p>
        </p:txBody>
      </p:sp>
      <p:sp>
        <p:nvSpPr>
          <p:cNvPr id="4" name="Footer Placeholder 3">
            <a:extLst>
              <a:ext uri="{FF2B5EF4-FFF2-40B4-BE49-F238E27FC236}">
                <a16:creationId xmlns:a16="http://schemas.microsoft.com/office/drawing/2014/main" id="{6E4DBC70-FABD-434B-8C13-44FB0784515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0142861-B31C-414D-B618-A5D1BB869697}"/>
              </a:ext>
            </a:extLst>
          </p:cNvPr>
          <p:cNvSpPr>
            <a:spLocks noGrp="1"/>
          </p:cNvSpPr>
          <p:nvPr>
            <p:ph type="sldNum" sz="quarter" idx="12"/>
          </p:nvPr>
        </p:nvSpPr>
        <p:spPr/>
        <p:txBody>
          <a:bodyPr/>
          <a:lstStyle/>
          <a:p>
            <a:fld id="{E983F42C-7870-467E-B605-F7226AA5127C}" type="slidenum">
              <a:rPr lang="en-US" smtClean="0"/>
              <a:t>‹#›</a:t>
            </a:fld>
            <a:endParaRPr lang="en-US"/>
          </a:p>
        </p:txBody>
      </p:sp>
    </p:spTree>
    <p:extLst>
      <p:ext uri="{BB962C8B-B14F-4D97-AF65-F5344CB8AC3E}">
        <p14:creationId xmlns:p14="http://schemas.microsoft.com/office/powerpoint/2010/main" val="3045586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9C44DA-8976-41AF-86E2-D8A7C712585C}"/>
              </a:ext>
            </a:extLst>
          </p:cNvPr>
          <p:cNvSpPr>
            <a:spLocks noGrp="1"/>
          </p:cNvSpPr>
          <p:nvPr>
            <p:ph type="dt" sz="half" idx="10"/>
          </p:nvPr>
        </p:nvSpPr>
        <p:spPr/>
        <p:txBody>
          <a:bodyPr/>
          <a:lstStyle/>
          <a:p>
            <a:fld id="{1DBA29A7-C6A7-4516-A0B8-880E757F7B93}" type="datetimeFigureOut">
              <a:rPr lang="en-US" smtClean="0"/>
              <a:t>2/20/2019</a:t>
            </a:fld>
            <a:endParaRPr lang="en-US"/>
          </a:p>
        </p:txBody>
      </p:sp>
      <p:sp>
        <p:nvSpPr>
          <p:cNvPr id="3" name="Footer Placeholder 2">
            <a:extLst>
              <a:ext uri="{FF2B5EF4-FFF2-40B4-BE49-F238E27FC236}">
                <a16:creationId xmlns:a16="http://schemas.microsoft.com/office/drawing/2014/main" id="{70C0EB54-F514-4055-860A-940C9B47FBD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1BF97B-71E2-45D5-A581-43A6DC9B2B33}"/>
              </a:ext>
            </a:extLst>
          </p:cNvPr>
          <p:cNvSpPr>
            <a:spLocks noGrp="1"/>
          </p:cNvSpPr>
          <p:nvPr>
            <p:ph type="sldNum" sz="quarter" idx="12"/>
          </p:nvPr>
        </p:nvSpPr>
        <p:spPr/>
        <p:txBody>
          <a:bodyPr/>
          <a:lstStyle/>
          <a:p>
            <a:fld id="{E983F42C-7870-467E-B605-F7226AA5127C}" type="slidenum">
              <a:rPr lang="en-US" smtClean="0"/>
              <a:t>‹#›</a:t>
            </a:fld>
            <a:endParaRPr lang="en-US"/>
          </a:p>
        </p:txBody>
      </p:sp>
    </p:spTree>
    <p:extLst>
      <p:ext uri="{BB962C8B-B14F-4D97-AF65-F5344CB8AC3E}">
        <p14:creationId xmlns:p14="http://schemas.microsoft.com/office/powerpoint/2010/main" val="244583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99521-45E5-4D3A-89D1-CDFFC4A9BA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C94B8FB-F03C-472E-8565-01AF64860E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FA92F0-B5E3-4503-9912-28F0981637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6F92D92-9109-45AD-A53E-A89F2E753C8A}"/>
              </a:ext>
            </a:extLst>
          </p:cNvPr>
          <p:cNvSpPr>
            <a:spLocks noGrp="1"/>
          </p:cNvSpPr>
          <p:nvPr>
            <p:ph type="dt" sz="half" idx="10"/>
          </p:nvPr>
        </p:nvSpPr>
        <p:spPr/>
        <p:txBody>
          <a:bodyPr/>
          <a:lstStyle/>
          <a:p>
            <a:fld id="{1DBA29A7-C6A7-4516-A0B8-880E757F7B93}" type="datetimeFigureOut">
              <a:rPr lang="en-US" smtClean="0"/>
              <a:t>2/20/2019</a:t>
            </a:fld>
            <a:endParaRPr lang="en-US"/>
          </a:p>
        </p:txBody>
      </p:sp>
      <p:sp>
        <p:nvSpPr>
          <p:cNvPr id="6" name="Footer Placeholder 5">
            <a:extLst>
              <a:ext uri="{FF2B5EF4-FFF2-40B4-BE49-F238E27FC236}">
                <a16:creationId xmlns:a16="http://schemas.microsoft.com/office/drawing/2014/main" id="{76607DA3-F2E0-46E8-BCF0-82E7DBC390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0201A6-7FE1-4C38-ADC3-19F7D4D583A5}"/>
              </a:ext>
            </a:extLst>
          </p:cNvPr>
          <p:cNvSpPr>
            <a:spLocks noGrp="1"/>
          </p:cNvSpPr>
          <p:nvPr>
            <p:ph type="sldNum" sz="quarter" idx="12"/>
          </p:nvPr>
        </p:nvSpPr>
        <p:spPr/>
        <p:txBody>
          <a:bodyPr/>
          <a:lstStyle/>
          <a:p>
            <a:fld id="{E983F42C-7870-467E-B605-F7226AA5127C}" type="slidenum">
              <a:rPr lang="en-US" smtClean="0"/>
              <a:t>‹#›</a:t>
            </a:fld>
            <a:endParaRPr lang="en-US"/>
          </a:p>
        </p:txBody>
      </p:sp>
    </p:spTree>
    <p:extLst>
      <p:ext uri="{BB962C8B-B14F-4D97-AF65-F5344CB8AC3E}">
        <p14:creationId xmlns:p14="http://schemas.microsoft.com/office/powerpoint/2010/main" val="7931285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59DC5-85DA-47FD-8B9C-C609F37DCF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5ADC986-1787-448B-A48C-5E62ED213D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D0B9D2-1E95-4A27-93D7-C96B99E4AC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7FD146D-FD61-48E8-9007-422088CB9F85}"/>
              </a:ext>
            </a:extLst>
          </p:cNvPr>
          <p:cNvSpPr>
            <a:spLocks noGrp="1"/>
          </p:cNvSpPr>
          <p:nvPr>
            <p:ph type="dt" sz="half" idx="10"/>
          </p:nvPr>
        </p:nvSpPr>
        <p:spPr/>
        <p:txBody>
          <a:bodyPr/>
          <a:lstStyle/>
          <a:p>
            <a:fld id="{1DBA29A7-C6A7-4516-A0B8-880E757F7B93}" type="datetimeFigureOut">
              <a:rPr lang="en-US" smtClean="0"/>
              <a:t>2/20/2019</a:t>
            </a:fld>
            <a:endParaRPr lang="en-US"/>
          </a:p>
        </p:txBody>
      </p:sp>
      <p:sp>
        <p:nvSpPr>
          <p:cNvPr id="6" name="Footer Placeholder 5">
            <a:extLst>
              <a:ext uri="{FF2B5EF4-FFF2-40B4-BE49-F238E27FC236}">
                <a16:creationId xmlns:a16="http://schemas.microsoft.com/office/drawing/2014/main" id="{980BA4FD-7853-4957-B967-10E7BBF799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62EC38-8859-4802-BDEF-67AC724A68F2}"/>
              </a:ext>
            </a:extLst>
          </p:cNvPr>
          <p:cNvSpPr>
            <a:spLocks noGrp="1"/>
          </p:cNvSpPr>
          <p:nvPr>
            <p:ph type="sldNum" sz="quarter" idx="12"/>
          </p:nvPr>
        </p:nvSpPr>
        <p:spPr/>
        <p:txBody>
          <a:bodyPr/>
          <a:lstStyle/>
          <a:p>
            <a:fld id="{E983F42C-7870-467E-B605-F7226AA5127C}" type="slidenum">
              <a:rPr lang="en-US" smtClean="0"/>
              <a:t>‹#›</a:t>
            </a:fld>
            <a:endParaRPr lang="en-US"/>
          </a:p>
        </p:txBody>
      </p:sp>
    </p:spTree>
    <p:extLst>
      <p:ext uri="{BB962C8B-B14F-4D97-AF65-F5344CB8AC3E}">
        <p14:creationId xmlns:p14="http://schemas.microsoft.com/office/powerpoint/2010/main" val="13660309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6BB593-AD17-4F89-9EC2-8BCDD6706B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1236CA9-F31E-416C-9514-EDE35F3EAC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D1F35B-4B18-44E0-ACEC-7F38C43D60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BA29A7-C6A7-4516-A0B8-880E757F7B93}" type="datetimeFigureOut">
              <a:rPr lang="en-US" smtClean="0"/>
              <a:t>2/20/2019</a:t>
            </a:fld>
            <a:endParaRPr lang="en-US"/>
          </a:p>
        </p:txBody>
      </p:sp>
      <p:sp>
        <p:nvSpPr>
          <p:cNvPr id="5" name="Footer Placeholder 4">
            <a:extLst>
              <a:ext uri="{FF2B5EF4-FFF2-40B4-BE49-F238E27FC236}">
                <a16:creationId xmlns:a16="http://schemas.microsoft.com/office/drawing/2014/main" id="{3F081CE3-17E5-4DA4-A9AD-EA6967A2E6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DDE6DBE-007D-4B21-A0C6-284BC38889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83F42C-7870-467E-B605-F7226AA5127C}" type="slidenum">
              <a:rPr lang="en-US" smtClean="0"/>
              <a:t>‹#›</a:t>
            </a:fld>
            <a:endParaRPr lang="en-US"/>
          </a:p>
        </p:txBody>
      </p:sp>
    </p:spTree>
    <p:extLst>
      <p:ext uri="{BB962C8B-B14F-4D97-AF65-F5344CB8AC3E}">
        <p14:creationId xmlns:p14="http://schemas.microsoft.com/office/powerpoint/2010/main" val="13742374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734DF8-83C6-47FE-B4C5-05577529BD88}"/>
              </a:ext>
            </a:extLst>
          </p:cNvPr>
          <p:cNvPicPr>
            <a:picLocks noChangeAspect="1"/>
          </p:cNvPicPr>
          <p:nvPr/>
        </p:nvPicPr>
        <p:blipFill rotWithShape="1">
          <a:blip r:embed="rId3"/>
          <a:srcRect l="33280" t="70782" r="40981" b="6720"/>
          <a:stretch/>
        </p:blipFill>
        <p:spPr>
          <a:xfrm>
            <a:off x="8328276" y="5315051"/>
            <a:ext cx="3863724" cy="1542949"/>
          </a:xfrm>
          <a:prstGeom prst="rect">
            <a:avLst/>
          </a:prstGeom>
        </p:spPr>
      </p:pic>
      <p:pic>
        <p:nvPicPr>
          <p:cNvPr id="5" name="Picture 4">
            <a:extLst>
              <a:ext uri="{FF2B5EF4-FFF2-40B4-BE49-F238E27FC236}">
                <a16:creationId xmlns:a16="http://schemas.microsoft.com/office/drawing/2014/main" id="{EE1AD5D9-D40A-4973-91F9-9E8DDA7DE05F}"/>
              </a:ext>
            </a:extLst>
          </p:cNvPr>
          <p:cNvPicPr>
            <a:picLocks noChangeAspect="1"/>
          </p:cNvPicPr>
          <p:nvPr/>
        </p:nvPicPr>
        <p:blipFill rotWithShape="1">
          <a:blip r:embed="rId4"/>
          <a:srcRect l="42469" t="8439" r="46828" b="83660"/>
          <a:stretch/>
        </p:blipFill>
        <p:spPr>
          <a:xfrm>
            <a:off x="20157" y="-4"/>
            <a:ext cx="1219201" cy="541867"/>
          </a:xfrm>
          <a:prstGeom prst="rect">
            <a:avLst/>
          </a:prstGeom>
        </p:spPr>
      </p:pic>
      <p:pic>
        <p:nvPicPr>
          <p:cNvPr id="6" name="Picture 5">
            <a:extLst>
              <a:ext uri="{FF2B5EF4-FFF2-40B4-BE49-F238E27FC236}">
                <a16:creationId xmlns:a16="http://schemas.microsoft.com/office/drawing/2014/main" id="{78823FB5-D3C0-4506-91E8-8CC5C8B880D1}"/>
              </a:ext>
            </a:extLst>
          </p:cNvPr>
          <p:cNvPicPr>
            <a:picLocks noChangeAspect="1"/>
          </p:cNvPicPr>
          <p:nvPr/>
        </p:nvPicPr>
        <p:blipFill rotWithShape="1">
          <a:blip r:embed="rId4"/>
          <a:srcRect l="42469" t="8439" r="46828" b="83660"/>
          <a:stretch/>
        </p:blipFill>
        <p:spPr>
          <a:xfrm>
            <a:off x="1239358" y="-1"/>
            <a:ext cx="1219201" cy="541867"/>
          </a:xfrm>
          <a:prstGeom prst="rect">
            <a:avLst/>
          </a:prstGeom>
        </p:spPr>
      </p:pic>
      <p:pic>
        <p:nvPicPr>
          <p:cNvPr id="12" name="Picture 11">
            <a:extLst>
              <a:ext uri="{FF2B5EF4-FFF2-40B4-BE49-F238E27FC236}">
                <a16:creationId xmlns:a16="http://schemas.microsoft.com/office/drawing/2014/main" id="{B5F455D8-BD91-41CB-BD52-58DEC78E9E2C}"/>
              </a:ext>
            </a:extLst>
          </p:cNvPr>
          <p:cNvPicPr>
            <a:picLocks noChangeAspect="1"/>
          </p:cNvPicPr>
          <p:nvPr/>
        </p:nvPicPr>
        <p:blipFill rotWithShape="1">
          <a:blip r:embed="rId4"/>
          <a:srcRect l="42469" t="8439" r="46828" b="83660"/>
          <a:stretch/>
        </p:blipFill>
        <p:spPr>
          <a:xfrm>
            <a:off x="2458559" y="-2"/>
            <a:ext cx="1219201" cy="541867"/>
          </a:xfrm>
          <a:prstGeom prst="rect">
            <a:avLst/>
          </a:prstGeom>
        </p:spPr>
      </p:pic>
      <p:pic>
        <p:nvPicPr>
          <p:cNvPr id="14" name="Picture 13">
            <a:extLst>
              <a:ext uri="{FF2B5EF4-FFF2-40B4-BE49-F238E27FC236}">
                <a16:creationId xmlns:a16="http://schemas.microsoft.com/office/drawing/2014/main" id="{9EA66F87-12BC-41AB-A68B-64B6B4F61193}"/>
              </a:ext>
            </a:extLst>
          </p:cNvPr>
          <p:cNvPicPr>
            <a:picLocks noChangeAspect="1"/>
          </p:cNvPicPr>
          <p:nvPr/>
        </p:nvPicPr>
        <p:blipFill rotWithShape="1">
          <a:blip r:embed="rId4"/>
          <a:srcRect l="42469" t="8439" r="46828" b="83660"/>
          <a:stretch/>
        </p:blipFill>
        <p:spPr>
          <a:xfrm>
            <a:off x="3677760" y="-3"/>
            <a:ext cx="1219201" cy="541867"/>
          </a:xfrm>
          <a:prstGeom prst="rect">
            <a:avLst/>
          </a:prstGeom>
        </p:spPr>
      </p:pic>
      <p:pic>
        <p:nvPicPr>
          <p:cNvPr id="17" name="Picture 16">
            <a:extLst>
              <a:ext uri="{FF2B5EF4-FFF2-40B4-BE49-F238E27FC236}">
                <a16:creationId xmlns:a16="http://schemas.microsoft.com/office/drawing/2014/main" id="{D8B4C836-68CC-489A-9D4A-72406E4C54CE}"/>
              </a:ext>
            </a:extLst>
          </p:cNvPr>
          <p:cNvPicPr>
            <a:picLocks noChangeAspect="1"/>
          </p:cNvPicPr>
          <p:nvPr/>
        </p:nvPicPr>
        <p:blipFill rotWithShape="1">
          <a:blip r:embed="rId4"/>
          <a:srcRect l="42469" t="8439" r="46828" b="83660"/>
          <a:stretch/>
        </p:blipFill>
        <p:spPr>
          <a:xfrm>
            <a:off x="4896961" y="-4846"/>
            <a:ext cx="1219201" cy="541867"/>
          </a:xfrm>
          <a:prstGeom prst="rect">
            <a:avLst/>
          </a:prstGeom>
        </p:spPr>
      </p:pic>
      <p:sp>
        <p:nvSpPr>
          <p:cNvPr id="7" name="TextBox 6">
            <a:extLst>
              <a:ext uri="{FF2B5EF4-FFF2-40B4-BE49-F238E27FC236}">
                <a16:creationId xmlns:a16="http://schemas.microsoft.com/office/drawing/2014/main" id="{EB9B81F7-3220-4822-93BA-9AB368C34FBD}"/>
              </a:ext>
            </a:extLst>
          </p:cNvPr>
          <p:cNvSpPr txBox="1"/>
          <p:nvPr/>
        </p:nvSpPr>
        <p:spPr>
          <a:xfrm>
            <a:off x="46045" y="-39216"/>
            <a:ext cx="12091131" cy="769441"/>
          </a:xfrm>
          <a:prstGeom prst="rect">
            <a:avLst/>
          </a:prstGeom>
          <a:solidFill>
            <a:schemeClr val="bg1">
              <a:lumMod val="85000"/>
            </a:schemeClr>
          </a:solidFill>
        </p:spPr>
        <p:txBody>
          <a:bodyPr wrap="square" rtlCol="0">
            <a:spAutoFit/>
          </a:bodyPr>
          <a:lstStyle/>
          <a:p>
            <a:r>
              <a:rPr lang="en-US" sz="2200" b="1" dirty="0">
                <a:solidFill>
                  <a:srgbClr val="0070C0"/>
                </a:solidFill>
              </a:rPr>
              <a:t>Geometry aware statistical machine learning on brain morphometric change patterns yields highly sensitive methods for characterizing preclinical Alzheimer’s disease processes </a:t>
            </a:r>
          </a:p>
        </p:txBody>
      </p:sp>
      <p:sp>
        <p:nvSpPr>
          <p:cNvPr id="8" name="TextBox 7">
            <a:extLst>
              <a:ext uri="{FF2B5EF4-FFF2-40B4-BE49-F238E27FC236}">
                <a16:creationId xmlns:a16="http://schemas.microsoft.com/office/drawing/2014/main" id="{E65498B5-74FA-4354-A9FA-523536215906}"/>
              </a:ext>
            </a:extLst>
          </p:cNvPr>
          <p:cNvSpPr txBox="1"/>
          <p:nvPr/>
        </p:nvSpPr>
        <p:spPr>
          <a:xfrm>
            <a:off x="9260114" y="5490131"/>
            <a:ext cx="2931886" cy="1323439"/>
          </a:xfrm>
          <a:prstGeom prst="rect">
            <a:avLst/>
          </a:prstGeom>
          <a:noFill/>
        </p:spPr>
        <p:txBody>
          <a:bodyPr wrap="square" rtlCol="0">
            <a:spAutoFit/>
          </a:bodyPr>
          <a:lstStyle/>
          <a:p>
            <a:r>
              <a:rPr lang="en-US" sz="2000" dirty="0"/>
              <a:t>{Insert investigator images</a:t>
            </a:r>
          </a:p>
          <a:p>
            <a:r>
              <a:rPr lang="en-US" sz="2000" dirty="0"/>
              <a:t>Names, Institutions</a:t>
            </a:r>
          </a:p>
          <a:p>
            <a:endParaRPr lang="en-US" sz="2000" dirty="0"/>
          </a:p>
          <a:p>
            <a:r>
              <a:rPr lang="en-US" sz="2000" dirty="0"/>
              <a:t>Grant support:  Agency, #}</a:t>
            </a:r>
          </a:p>
        </p:txBody>
      </p:sp>
      <p:sp>
        <p:nvSpPr>
          <p:cNvPr id="9" name="TextBox 8">
            <a:extLst>
              <a:ext uri="{FF2B5EF4-FFF2-40B4-BE49-F238E27FC236}">
                <a16:creationId xmlns:a16="http://schemas.microsoft.com/office/drawing/2014/main" id="{AC7D79D5-4CE2-47B6-836E-C505384A5CE4}"/>
              </a:ext>
            </a:extLst>
          </p:cNvPr>
          <p:cNvSpPr txBox="1"/>
          <p:nvPr/>
        </p:nvSpPr>
        <p:spPr>
          <a:xfrm>
            <a:off x="0" y="712101"/>
            <a:ext cx="10261600" cy="5724644"/>
          </a:xfrm>
          <a:prstGeom prst="rect">
            <a:avLst/>
          </a:prstGeom>
          <a:noFill/>
        </p:spPr>
        <p:txBody>
          <a:bodyPr wrap="square" rtlCol="0">
            <a:spAutoFit/>
          </a:bodyPr>
          <a:lstStyle/>
          <a:p>
            <a:r>
              <a:rPr lang="en-US" sz="2000" b="1" dirty="0">
                <a:solidFill>
                  <a:srgbClr val="FF0000"/>
                </a:solidFill>
              </a:rPr>
              <a:t> </a:t>
            </a:r>
            <a:r>
              <a:rPr lang="en-US" sz="2200" b="1" dirty="0">
                <a:solidFill>
                  <a:srgbClr val="FF0000"/>
                </a:solidFill>
              </a:rPr>
              <a:t>The model</a:t>
            </a:r>
          </a:p>
          <a:p>
            <a:endParaRPr lang="en-US" sz="2000" dirty="0"/>
          </a:p>
          <a:p>
            <a:endParaRPr lang="en-US" sz="2000" dirty="0"/>
          </a:p>
          <a:p>
            <a:endParaRPr lang="en-US" sz="2000" dirty="0"/>
          </a:p>
          <a:p>
            <a:endParaRPr lang="en-US" sz="2000" dirty="0"/>
          </a:p>
          <a:p>
            <a:endParaRPr lang="en-US" sz="2000" dirty="0"/>
          </a:p>
          <a:p>
            <a:endParaRPr lang="en-US" sz="2000" dirty="0"/>
          </a:p>
          <a:p>
            <a:r>
              <a:rPr lang="en-US" sz="2200" b="1" dirty="0">
                <a:solidFill>
                  <a:srgbClr val="FF0000"/>
                </a:solidFill>
              </a:rPr>
              <a:t>What is new inside? </a:t>
            </a:r>
          </a:p>
          <a:p>
            <a:endParaRPr lang="en-US" sz="2000" dirty="0"/>
          </a:p>
          <a:p>
            <a:endParaRPr lang="en-US" sz="2000" dirty="0"/>
          </a:p>
          <a:p>
            <a:endParaRPr lang="en-US" sz="2000" dirty="0"/>
          </a:p>
          <a:p>
            <a:endParaRPr lang="en-US" sz="2000" dirty="0"/>
          </a:p>
          <a:p>
            <a:r>
              <a:rPr lang="en-US" sz="2000" dirty="0"/>
              <a:t> </a:t>
            </a:r>
            <a:r>
              <a:rPr lang="en-US" sz="2200" b="1" dirty="0">
                <a:solidFill>
                  <a:srgbClr val="FF0000"/>
                </a:solidFill>
              </a:rPr>
              <a:t>How will this change current practice?</a:t>
            </a:r>
          </a:p>
          <a:p>
            <a:endParaRPr lang="en-US" sz="2000" dirty="0"/>
          </a:p>
          <a:p>
            <a:endParaRPr lang="en-US" sz="2000" dirty="0"/>
          </a:p>
          <a:p>
            <a:endParaRPr lang="en-US" sz="2000" dirty="0"/>
          </a:p>
          <a:p>
            <a:r>
              <a:rPr lang="en-US" sz="2200" b="1" dirty="0">
                <a:solidFill>
                  <a:srgbClr val="FF0000"/>
                </a:solidFill>
              </a:rPr>
              <a:t>End Users</a:t>
            </a:r>
          </a:p>
          <a:p>
            <a:endParaRPr lang="en-US" sz="2000" u="sng" dirty="0"/>
          </a:p>
        </p:txBody>
      </p:sp>
      <p:pic>
        <p:nvPicPr>
          <p:cNvPr id="11" name="Picture 10">
            <a:extLst>
              <a:ext uri="{FF2B5EF4-FFF2-40B4-BE49-F238E27FC236}">
                <a16:creationId xmlns:a16="http://schemas.microsoft.com/office/drawing/2014/main" id="{0E27FCD4-24A7-4EB4-A3EF-72706DEE215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07" b="51956"/>
          <a:stretch/>
        </p:blipFill>
        <p:spPr>
          <a:xfrm>
            <a:off x="3914164" y="1037516"/>
            <a:ext cx="8091453" cy="1941184"/>
          </a:xfrm>
          <a:prstGeom prst="rect">
            <a:avLst/>
          </a:prstGeom>
          <a:ln w="28575">
            <a:solidFill>
              <a:schemeClr val="tx1"/>
            </a:solidFill>
          </a:ln>
        </p:spPr>
      </p:pic>
      <p:sp>
        <p:nvSpPr>
          <p:cNvPr id="2" name="TextBox 1">
            <a:extLst>
              <a:ext uri="{FF2B5EF4-FFF2-40B4-BE49-F238E27FC236}">
                <a16:creationId xmlns:a16="http://schemas.microsoft.com/office/drawing/2014/main" id="{0C69BD7C-3E4B-4AFA-A78D-1716AF9BB843}"/>
              </a:ext>
            </a:extLst>
          </p:cNvPr>
          <p:cNvSpPr txBox="1"/>
          <p:nvPr/>
        </p:nvSpPr>
        <p:spPr>
          <a:xfrm>
            <a:off x="10726057" y="4802245"/>
            <a:ext cx="184731" cy="369332"/>
          </a:xfrm>
          <a:prstGeom prst="rect">
            <a:avLst/>
          </a:prstGeom>
          <a:noFill/>
        </p:spPr>
        <p:txBody>
          <a:bodyPr wrap="none" rtlCol="0">
            <a:spAutoFit/>
          </a:bodyPr>
          <a:lstStyle/>
          <a:p>
            <a:endParaRPr lang="en-US" dirty="0"/>
          </a:p>
        </p:txBody>
      </p:sp>
      <p:sp>
        <p:nvSpPr>
          <p:cNvPr id="3" name="TextBox 2">
            <a:extLst>
              <a:ext uri="{FF2B5EF4-FFF2-40B4-BE49-F238E27FC236}">
                <a16:creationId xmlns:a16="http://schemas.microsoft.com/office/drawing/2014/main" id="{A2A72FA6-2005-443F-87CB-6815D551A72F}"/>
              </a:ext>
            </a:extLst>
          </p:cNvPr>
          <p:cNvSpPr txBox="1"/>
          <p:nvPr/>
        </p:nvSpPr>
        <p:spPr>
          <a:xfrm>
            <a:off x="11170153" y="4183873"/>
            <a:ext cx="184731" cy="369332"/>
          </a:xfrm>
          <a:prstGeom prst="rect">
            <a:avLst/>
          </a:prstGeom>
          <a:noFill/>
        </p:spPr>
        <p:txBody>
          <a:bodyPr wrap="none" rtlCol="0">
            <a:spAutoFit/>
          </a:bodyPr>
          <a:lstStyle/>
          <a:p>
            <a:endParaRPr lang="en-US" dirty="0"/>
          </a:p>
        </p:txBody>
      </p:sp>
      <p:sp>
        <p:nvSpPr>
          <p:cNvPr id="10" name="TextBox 9">
            <a:extLst>
              <a:ext uri="{FF2B5EF4-FFF2-40B4-BE49-F238E27FC236}">
                <a16:creationId xmlns:a16="http://schemas.microsoft.com/office/drawing/2014/main" id="{5C31F5E8-AF2E-42E6-8C9E-20E447B1CF44}"/>
              </a:ext>
            </a:extLst>
          </p:cNvPr>
          <p:cNvSpPr txBox="1"/>
          <p:nvPr/>
        </p:nvSpPr>
        <p:spPr>
          <a:xfrm>
            <a:off x="151299" y="1097656"/>
            <a:ext cx="3677335" cy="1754326"/>
          </a:xfrm>
          <a:prstGeom prst="rect">
            <a:avLst/>
          </a:prstGeom>
          <a:solidFill>
            <a:schemeClr val="bg1">
              <a:lumMod val="95000"/>
            </a:schemeClr>
          </a:solidFill>
          <a:ln w="25400">
            <a:solidFill>
              <a:schemeClr val="tx1"/>
            </a:solidFill>
          </a:ln>
        </p:spPr>
        <p:txBody>
          <a:bodyPr wrap="square" rtlCol="0">
            <a:spAutoFit/>
          </a:bodyPr>
          <a:lstStyle/>
          <a:p>
            <a:r>
              <a:rPr lang="en-US" dirty="0"/>
              <a:t>When provided with longitudinal images of participants in a cohort, can we evaluate </a:t>
            </a:r>
            <a:r>
              <a:rPr lang="en-US" dirty="0">
                <a:solidFill>
                  <a:srgbClr val="7030A0"/>
                </a:solidFill>
              </a:rPr>
              <a:t>associations between their brain atrophy “trends” and various risk factors</a:t>
            </a:r>
            <a:r>
              <a:rPr lang="en-US" dirty="0"/>
              <a:t> – especially in the early stages of diseases? </a:t>
            </a:r>
          </a:p>
        </p:txBody>
      </p:sp>
      <p:sp>
        <p:nvSpPr>
          <p:cNvPr id="15" name="TextBox 14">
            <a:extLst>
              <a:ext uri="{FF2B5EF4-FFF2-40B4-BE49-F238E27FC236}">
                <a16:creationId xmlns:a16="http://schemas.microsoft.com/office/drawing/2014/main" id="{2FCFB89D-0841-4BCD-BA78-F08D9E00E0A1}"/>
              </a:ext>
            </a:extLst>
          </p:cNvPr>
          <p:cNvSpPr txBox="1"/>
          <p:nvPr/>
        </p:nvSpPr>
        <p:spPr>
          <a:xfrm>
            <a:off x="151298" y="3271281"/>
            <a:ext cx="11854319" cy="1200329"/>
          </a:xfrm>
          <a:prstGeom prst="rect">
            <a:avLst/>
          </a:prstGeom>
          <a:solidFill>
            <a:schemeClr val="bg1">
              <a:lumMod val="95000"/>
            </a:schemeClr>
          </a:solidFill>
          <a:ln w="25400">
            <a:solidFill>
              <a:schemeClr val="tx1"/>
            </a:solidFill>
          </a:ln>
        </p:spPr>
        <p:txBody>
          <a:bodyPr wrap="square" rtlCol="0">
            <a:spAutoFit/>
          </a:bodyPr>
          <a:lstStyle/>
          <a:p>
            <a:pPr marL="285750" indent="-285750">
              <a:buFont typeface="Arial" panose="020B0604020202020204" pitchFamily="34" charset="0"/>
              <a:buChar char="•"/>
            </a:pPr>
            <a:r>
              <a:rPr lang="en-US" dirty="0"/>
              <a:t>Our team has designed novel statistical machine learning algorithms to optimize/solve regression problems where the response variable is a brain warp between longitudinal acquisitions. When the predictor variables are risk factors, this strategy provides highly sensitive associations that cannot otherwise be detected in early Alzheimer’s disease (AD) stages. </a:t>
            </a:r>
          </a:p>
          <a:p>
            <a:pPr marL="285750" indent="-285750">
              <a:buFont typeface="Arial" panose="020B0604020202020204" pitchFamily="34" charset="0"/>
              <a:buChar char="•"/>
            </a:pPr>
            <a:r>
              <a:rPr lang="en-US" dirty="0"/>
              <a:t>Interesting extensions based on deep learning offer additional improvements in predicting cognitive slopes and intercepts.</a:t>
            </a:r>
          </a:p>
        </p:txBody>
      </p:sp>
      <p:sp>
        <p:nvSpPr>
          <p:cNvPr id="16" name="TextBox 15">
            <a:extLst>
              <a:ext uri="{FF2B5EF4-FFF2-40B4-BE49-F238E27FC236}">
                <a16:creationId xmlns:a16="http://schemas.microsoft.com/office/drawing/2014/main" id="{3D4BB923-65A0-4EAC-B28C-2DDC66414A3B}"/>
              </a:ext>
            </a:extLst>
          </p:cNvPr>
          <p:cNvSpPr txBox="1"/>
          <p:nvPr/>
        </p:nvSpPr>
        <p:spPr>
          <a:xfrm>
            <a:off x="151298" y="4838234"/>
            <a:ext cx="8098038" cy="646331"/>
          </a:xfrm>
          <a:prstGeom prst="rect">
            <a:avLst/>
          </a:prstGeom>
          <a:solidFill>
            <a:schemeClr val="bg1">
              <a:lumMod val="95000"/>
            </a:schemeClr>
          </a:solidFill>
          <a:ln w="25400">
            <a:solidFill>
              <a:schemeClr val="tx1"/>
            </a:solidFill>
          </a:ln>
        </p:spPr>
        <p:txBody>
          <a:bodyPr wrap="square" rtlCol="0">
            <a:spAutoFit/>
          </a:bodyPr>
          <a:lstStyle/>
          <a:p>
            <a:r>
              <a:rPr lang="en-US" dirty="0"/>
              <a:t>In cases where sample sizes are small and the disease signal is weak, the algorithms offer significant benefits over most existing alternatives.  </a:t>
            </a:r>
          </a:p>
        </p:txBody>
      </p:sp>
      <p:sp>
        <p:nvSpPr>
          <p:cNvPr id="18" name="TextBox 17">
            <a:extLst>
              <a:ext uri="{FF2B5EF4-FFF2-40B4-BE49-F238E27FC236}">
                <a16:creationId xmlns:a16="http://schemas.microsoft.com/office/drawing/2014/main" id="{5671A4DD-1171-4231-8353-2ECBB68BF2D9}"/>
              </a:ext>
            </a:extLst>
          </p:cNvPr>
          <p:cNvSpPr txBox="1"/>
          <p:nvPr/>
        </p:nvSpPr>
        <p:spPr>
          <a:xfrm>
            <a:off x="115119" y="6086525"/>
            <a:ext cx="8098038" cy="646331"/>
          </a:xfrm>
          <a:prstGeom prst="rect">
            <a:avLst/>
          </a:prstGeom>
          <a:solidFill>
            <a:schemeClr val="bg1">
              <a:lumMod val="95000"/>
            </a:schemeClr>
          </a:solidFill>
          <a:ln w="25400">
            <a:solidFill>
              <a:schemeClr val="tx1"/>
            </a:solidFill>
          </a:ln>
        </p:spPr>
        <p:txBody>
          <a:bodyPr wrap="square" rtlCol="0">
            <a:spAutoFit/>
          </a:bodyPr>
          <a:lstStyle/>
          <a:p>
            <a:r>
              <a:rPr lang="en-US" dirty="0"/>
              <a:t>Brain image analysis groups conducting longitudinal MR imaging studies are the intended end users of the framework. The codebase is simple to use.</a:t>
            </a:r>
          </a:p>
        </p:txBody>
      </p:sp>
      <p:pic>
        <p:nvPicPr>
          <p:cNvPr id="13" name="Picture 12">
            <a:extLst>
              <a:ext uri="{FF2B5EF4-FFF2-40B4-BE49-F238E27FC236}">
                <a16:creationId xmlns:a16="http://schemas.microsoft.com/office/drawing/2014/main" id="{85FD0E8A-2344-4D2D-A946-ECA7D885E45C}"/>
              </a:ext>
            </a:extLst>
          </p:cNvPr>
          <p:cNvPicPr>
            <a:picLocks noChangeAspect="1"/>
          </p:cNvPicPr>
          <p:nvPr/>
        </p:nvPicPr>
        <p:blipFill>
          <a:blip r:embed="rId6"/>
          <a:stretch>
            <a:fillRect/>
          </a:stretch>
        </p:blipFill>
        <p:spPr>
          <a:xfrm>
            <a:off x="8384859" y="5425540"/>
            <a:ext cx="1303786" cy="1303786"/>
          </a:xfrm>
          <a:prstGeom prst="rect">
            <a:avLst/>
          </a:prstGeom>
        </p:spPr>
      </p:pic>
      <p:pic>
        <p:nvPicPr>
          <p:cNvPr id="19" name="Picture 18">
            <a:extLst>
              <a:ext uri="{FF2B5EF4-FFF2-40B4-BE49-F238E27FC236}">
                <a16:creationId xmlns:a16="http://schemas.microsoft.com/office/drawing/2014/main" id="{E5AC9075-E1C4-4C8A-BB2F-2E6F1FB10778}"/>
              </a:ext>
            </a:extLst>
          </p:cNvPr>
          <p:cNvPicPr>
            <a:picLocks noChangeAspect="1"/>
          </p:cNvPicPr>
          <p:nvPr/>
        </p:nvPicPr>
        <p:blipFill>
          <a:blip r:embed="rId7"/>
          <a:stretch>
            <a:fillRect/>
          </a:stretch>
        </p:blipFill>
        <p:spPr>
          <a:xfrm>
            <a:off x="9850615" y="5425540"/>
            <a:ext cx="980694" cy="1307592"/>
          </a:xfrm>
          <a:prstGeom prst="rect">
            <a:avLst/>
          </a:prstGeom>
        </p:spPr>
      </p:pic>
      <p:pic>
        <p:nvPicPr>
          <p:cNvPr id="20" name="Picture 19">
            <a:extLst>
              <a:ext uri="{FF2B5EF4-FFF2-40B4-BE49-F238E27FC236}">
                <a16:creationId xmlns:a16="http://schemas.microsoft.com/office/drawing/2014/main" id="{2810E06C-8D95-4078-9B84-C0C12EA11B4F}"/>
              </a:ext>
            </a:extLst>
          </p:cNvPr>
          <p:cNvPicPr>
            <a:picLocks noChangeAspect="1"/>
          </p:cNvPicPr>
          <p:nvPr/>
        </p:nvPicPr>
        <p:blipFill>
          <a:blip r:embed="rId8"/>
          <a:stretch>
            <a:fillRect/>
          </a:stretch>
        </p:blipFill>
        <p:spPr>
          <a:xfrm>
            <a:off x="11027289" y="5384202"/>
            <a:ext cx="1049592" cy="1307592"/>
          </a:xfrm>
          <a:prstGeom prst="rect">
            <a:avLst/>
          </a:prstGeom>
        </p:spPr>
      </p:pic>
    </p:spTree>
    <p:extLst>
      <p:ext uri="{BB962C8B-B14F-4D97-AF65-F5344CB8AC3E}">
        <p14:creationId xmlns:p14="http://schemas.microsoft.com/office/powerpoint/2010/main" val="2618074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189</TotalTime>
  <Words>381</Words>
  <Application>Microsoft Office PowerPoint</Application>
  <PresentationFormat>Widescreen</PresentationFormat>
  <Paragraphs>41</Paragraphs>
  <Slides>1</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Calibri Light</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Peng, Grace (NIH/NIBIB) [E]</dc:creator>
  <cp:lastModifiedBy>Vikas Singh</cp:lastModifiedBy>
  <cp:revision>24</cp:revision>
  <dcterms:created xsi:type="dcterms:W3CDTF">2019-02-06T14:40:55Z</dcterms:created>
  <dcterms:modified xsi:type="dcterms:W3CDTF">2019-02-21T03:59:20Z</dcterms:modified>
</cp:coreProperties>
</file>