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2"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51" autoAdjust="0"/>
    <p:restoredTop sz="68563" autoAdjust="0"/>
  </p:normalViewPr>
  <p:slideViewPr>
    <p:cSldViewPr snapToGrid="0">
      <p:cViewPr varScale="1">
        <p:scale>
          <a:sx n="77" d="100"/>
          <a:sy n="77" d="100"/>
        </p:scale>
        <p:origin x="19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0619AD-E595-4A9E-BADB-164EAD3ADC53}" type="datetimeFigureOut">
              <a:rPr lang="en-US" smtClean="0"/>
              <a:t>2/25/19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21247D-5C86-4B18-8B46-2B5FA6E0947E}" type="slidenum">
              <a:rPr lang="en-US" smtClean="0"/>
              <a:t>‹#›</a:t>
            </a:fld>
            <a:endParaRPr lang="en-US"/>
          </a:p>
        </p:txBody>
      </p:sp>
    </p:spTree>
    <p:extLst>
      <p:ext uri="{BB962C8B-B14F-4D97-AF65-F5344CB8AC3E}">
        <p14:creationId xmlns:p14="http://schemas.microsoft.com/office/powerpoint/2010/main" val="89342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Our project is designed to innovate new ways of benchmarking the match between models of populations of neurons and data from real populations of recorded neurons (see our review - </a:t>
            </a:r>
            <a:r>
              <a:rPr lang="en-US" sz="1200" dirty="0"/>
              <a:t>Williamson, Doiron, Smith &amp; Yu, 2019, Current Opinion in Neurobiology 55, 40-47)</a:t>
            </a:r>
            <a:r>
              <a:rPr lang="en-US" sz="1200" b="0" kern="1200" dirty="0">
                <a:solidFill>
                  <a:schemeClr val="tx1"/>
                </a:solidFill>
                <a:effectLst/>
                <a:latin typeface="+mn-lt"/>
                <a:ea typeface="+mn-ea"/>
                <a:cs typeface="+mn-cs"/>
              </a:rPr>
              <a:t>. Rather than matching directly at a single neuron level, we instead will attempt to match the low-dimensional representation of population activity, which frees us to consider the essence of neuronal interactions without dwelling unnecessarily on the features that are less relevant. In addition, we are developing machine learning-driven approaches to optimize model parameters, a process that is currently guided primarily by intuition. This approach has a broad utility for other types of models that are matched to data, in particular where the evaluation of the model is computationally intensive and many models can match the first-order statistics. We hope to extend this work to form a general framework, beyond the particular model types and data sets that we are studying, to model large-scale networks of neurons and the match to real neuronal networks.</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Our models and networks of neurons are biologically realistic spiking neurons, in which variability is generated internally by chaotic dynamics. Our approach incorporates real neuronal recordings as well as anatomical and functional data that inform the network architecture.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Brent Doiron, </a:t>
            </a:r>
            <a:r>
              <a:rPr lang="en-US" sz="1200" b="1" kern="1200" dirty="0" err="1">
                <a:solidFill>
                  <a:schemeClr val="tx1"/>
                </a:solidFill>
                <a:effectLst/>
                <a:latin typeface="+mn-lt"/>
                <a:ea typeface="+mn-ea"/>
                <a:cs typeface="+mn-cs"/>
              </a:rPr>
              <a:t>bdoiron@pitt.edu</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Matt Smith, </a:t>
            </a:r>
            <a:r>
              <a:rPr lang="en-US" sz="1200" b="1" kern="1200" dirty="0" err="1">
                <a:solidFill>
                  <a:schemeClr val="tx1"/>
                </a:solidFill>
                <a:effectLst/>
                <a:latin typeface="+mn-lt"/>
                <a:ea typeface="+mn-ea"/>
                <a:cs typeface="+mn-cs"/>
              </a:rPr>
              <a:t>matt@smithlab.net</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Byron Yu, </a:t>
            </a:r>
            <a:r>
              <a:rPr lang="en-US" sz="1200" b="1" kern="1200" dirty="0" err="1">
                <a:solidFill>
                  <a:schemeClr val="tx1"/>
                </a:solidFill>
                <a:effectLst/>
                <a:latin typeface="+mn-lt"/>
                <a:ea typeface="+mn-ea"/>
                <a:cs typeface="+mn-cs"/>
              </a:rPr>
              <a:t>byronyu@cmu.edu</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121247D-5C86-4B18-8B46-2B5FA6E0947E}" type="slidenum">
              <a:rPr lang="en-US" smtClean="0"/>
              <a:t>1</a:t>
            </a:fld>
            <a:endParaRPr lang="en-US"/>
          </a:p>
        </p:txBody>
      </p:sp>
    </p:spTree>
    <p:extLst>
      <p:ext uri="{BB962C8B-B14F-4D97-AF65-F5344CB8AC3E}">
        <p14:creationId xmlns:p14="http://schemas.microsoft.com/office/powerpoint/2010/main" val="1881517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67717-1496-4177-8D92-7C8E2D43CB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34447B-AE9B-46D7-B7EC-5E4BD78B03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B040B6-3A84-4205-9B41-82F13DCF2734}"/>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5" name="Footer Placeholder 4">
            <a:extLst>
              <a:ext uri="{FF2B5EF4-FFF2-40B4-BE49-F238E27FC236}">
                <a16:creationId xmlns:a16="http://schemas.microsoft.com/office/drawing/2014/main" id="{18AB7890-0B25-4709-8D8B-7230D48C63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963BC-921C-4FE1-852B-803174071EA7}"/>
              </a:ext>
            </a:extLst>
          </p:cNvPr>
          <p:cNvSpPr>
            <a:spLocks noGrp="1"/>
          </p:cNvSpPr>
          <p:nvPr>
            <p:ph type="sldNum" sz="quarter" idx="12"/>
          </p:nvPr>
        </p:nvSpPr>
        <p:spPr/>
        <p:txBody>
          <a:bodyPr/>
          <a:lstStyle/>
          <a:p>
            <a:fld id="{E983F42C-7870-467E-B605-F7226AA5127C}" type="slidenum">
              <a:rPr lang="en-US" smtClean="0"/>
              <a:t>‹#›</a:t>
            </a:fld>
            <a:endParaRPr lang="en-US"/>
          </a:p>
        </p:txBody>
      </p:sp>
      <p:pic>
        <p:nvPicPr>
          <p:cNvPr id="11" name="Picture 10">
            <a:extLst>
              <a:ext uri="{FF2B5EF4-FFF2-40B4-BE49-F238E27FC236}">
                <a16:creationId xmlns:a16="http://schemas.microsoft.com/office/drawing/2014/main" id="{5A89B9E2-3767-4ABA-96B6-057440306338}"/>
              </a:ext>
            </a:extLst>
          </p:cNvPr>
          <p:cNvPicPr>
            <a:picLocks noChangeAspect="1"/>
          </p:cNvPicPr>
          <p:nvPr userDrawn="1"/>
        </p:nvPicPr>
        <p:blipFill rotWithShape="1">
          <a:blip r:embed="rId2"/>
          <a:srcRect l="31939" t="70782" r="40981"/>
          <a:stretch/>
        </p:blipFill>
        <p:spPr>
          <a:xfrm>
            <a:off x="231423" y="120474"/>
            <a:ext cx="3084690" cy="2003778"/>
          </a:xfrm>
          <a:prstGeom prst="rect">
            <a:avLst/>
          </a:prstGeom>
        </p:spPr>
      </p:pic>
      <p:pic>
        <p:nvPicPr>
          <p:cNvPr id="12" name="Picture 11">
            <a:extLst>
              <a:ext uri="{FF2B5EF4-FFF2-40B4-BE49-F238E27FC236}">
                <a16:creationId xmlns:a16="http://schemas.microsoft.com/office/drawing/2014/main" id="{DDD0C1AA-18F7-4B6D-948D-9BBA3D86C7C3}"/>
              </a:ext>
            </a:extLst>
          </p:cNvPr>
          <p:cNvPicPr>
            <a:picLocks noChangeAspect="1"/>
          </p:cNvPicPr>
          <p:nvPr userDrawn="1"/>
        </p:nvPicPr>
        <p:blipFill rotWithShape="1">
          <a:blip r:embed="rId3"/>
          <a:srcRect l="42469" t="8439" r="46828" b="83660"/>
          <a:stretch/>
        </p:blipFill>
        <p:spPr>
          <a:xfrm>
            <a:off x="3764843" y="640644"/>
            <a:ext cx="1219201" cy="541867"/>
          </a:xfrm>
          <a:prstGeom prst="rect">
            <a:avLst/>
          </a:prstGeom>
        </p:spPr>
      </p:pic>
      <p:pic>
        <p:nvPicPr>
          <p:cNvPr id="13" name="Picture 12">
            <a:extLst>
              <a:ext uri="{FF2B5EF4-FFF2-40B4-BE49-F238E27FC236}">
                <a16:creationId xmlns:a16="http://schemas.microsoft.com/office/drawing/2014/main" id="{82140BB4-AAAC-49DA-A944-72CEDA75FB1C}"/>
              </a:ext>
            </a:extLst>
          </p:cNvPr>
          <p:cNvPicPr>
            <a:picLocks noChangeAspect="1"/>
          </p:cNvPicPr>
          <p:nvPr userDrawn="1"/>
        </p:nvPicPr>
        <p:blipFill rotWithShape="1">
          <a:blip r:embed="rId3"/>
          <a:srcRect l="42469" t="8439" r="46828" b="83660"/>
          <a:stretch/>
        </p:blipFill>
        <p:spPr>
          <a:xfrm>
            <a:off x="5492043" y="640644"/>
            <a:ext cx="1219201" cy="541867"/>
          </a:xfrm>
          <a:prstGeom prst="rect">
            <a:avLst/>
          </a:prstGeom>
        </p:spPr>
      </p:pic>
      <p:pic>
        <p:nvPicPr>
          <p:cNvPr id="14" name="Picture 13">
            <a:extLst>
              <a:ext uri="{FF2B5EF4-FFF2-40B4-BE49-F238E27FC236}">
                <a16:creationId xmlns:a16="http://schemas.microsoft.com/office/drawing/2014/main" id="{FFD526E7-D5E9-4584-A70B-CA57609675A0}"/>
              </a:ext>
            </a:extLst>
          </p:cNvPr>
          <p:cNvPicPr>
            <a:picLocks noChangeAspect="1"/>
          </p:cNvPicPr>
          <p:nvPr userDrawn="1"/>
        </p:nvPicPr>
        <p:blipFill rotWithShape="1">
          <a:blip r:embed="rId3"/>
          <a:srcRect l="42469" t="8439" r="46828" b="83660"/>
          <a:stretch/>
        </p:blipFill>
        <p:spPr>
          <a:xfrm>
            <a:off x="5796843" y="640644"/>
            <a:ext cx="1219201" cy="541867"/>
          </a:xfrm>
          <a:prstGeom prst="rect">
            <a:avLst/>
          </a:prstGeom>
        </p:spPr>
      </p:pic>
      <p:pic>
        <p:nvPicPr>
          <p:cNvPr id="15" name="Picture 14">
            <a:extLst>
              <a:ext uri="{FF2B5EF4-FFF2-40B4-BE49-F238E27FC236}">
                <a16:creationId xmlns:a16="http://schemas.microsoft.com/office/drawing/2014/main" id="{AB82D969-B668-45A6-B5A4-598D2ED102A0}"/>
              </a:ext>
            </a:extLst>
          </p:cNvPr>
          <p:cNvPicPr>
            <a:picLocks noChangeAspect="1"/>
          </p:cNvPicPr>
          <p:nvPr userDrawn="1"/>
        </p:nvPicPr>
        <p:blipFill rotWithShape="1">
          <a:blip r:embed="rId3"/>
          <a:srcRect l="42469" t="8439" r="46828" b="83660"/>
          <a:stretch/>
        </p:blipFill>
        <p:spPr>
          <a:xfrm>
            <a:off x="7281332" y="640644"/>
            <a:ext cx="1219201" cy="541867"/>
          </a:xfrm>
          <a:prstGeom prst="rect">
            <a:avLst/>
          </a:prstGeom>
        </p:spPr>
      </p:pic>
      <p:pic>
        <p:nvPicPr>
          <p:cNvPr id="16" name="Picture 15">
            <a:extLst>
              <a:ext uri="{FF2B5EF4-FFF2-40B4-BE49-F238E27FC236}">
                <a16:creationId xmlns:a16="http://schemas.microsoft.com/office/drawing/2014/main" id="{F4B52DCA-4E23-4339-B6B5-0A8DCCD1975F}"/>
              </a:ext>
            </a:extLst>
          </p:cNvPr>
          <p:cNvPicPr>
            <a:picLocks noChangeAspect="1"/>
          </p:cNvPicPr>
          <p:nvPr userDrawn="1"/>
        </p:nvPicPr>
        <p:blipFill rotWithShape="1">
          <a:blip r:embed="rId3"/>
          <a:srcRect l="42469" t="8439" r="46828" b="83660"/>
          <a:stretch/>
        </p:blipFill>
        <p:spPr>
          <a:xfrm>
            <a:off x="8500533" y="640644"/>
            <a:ext cx="1219201" cy="541867"/>
          </a:xfrm>
          <a:prstGeom prst="rect">
            <a:avLst/>
          </a:prstGeom>
        </p:spPr>
      </p:pic>
      <p:pic>
        <p:nvPicPr>
          <p:cNvPr id="17" name="Picture 16">
            <a:extLst>
              <a:ext uri="{FF2B5EF4-FFF2-40B4-BE49-F238E27FC236}">
                <a16:creationId xmlns:a16="http://schemas.microsoft.com/office/drawing/2014/main" id="{C6CE021F-922F-413E-9275-C5C5A26D676A}"/>
              </a:ext>
            </a:extLst>
          </p:cNvPr>
          <p:cNvPicPr>
            <a:picLocks noChangeAspect="1"/>
          </p:cNvPicPr>
          <p:nvPr userDrawn="1"/>
        </p:nvPicPr>
        <p:blipFill rotWithShape="1">
          <a:blip r:embed="rId3"/>
          <a:srcRect l="42469" t="8439" r="46828" b="83660"/>
          <a:stretch/>
        </p:blipFill>
        <p:spPr>
          <a:xfrm>
            <a:off x="10120490" y="640644"/>
            <a:ext cx="1219201" cy="541867"/>
          </a:xfrm>
          <a:prstGeom prst="rect">
            <a:avLst/>
          </a:prstGeom>
        </p:spPr>
      </p:pic>
    </p:spTree>
    <p:extLst>
      <p:ext uri="{BB962C8B-B14F-4D97-AF65-F5344CB8AC3E}">
        <p14:creationId xmlns:p14="http://schemas.microsoft.com/office/powerpoint/2010/main" val="264833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67E65-26BB-44E4-B505-FD5FF951B8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A2B483-7C58-4A56-A06A-901FF130765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F5879-E68E-4C30-8EB5-0D8E925B291D}"/>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5" name="Footer Placeholder 4">
            <a:extLst>
              <a:ext uri="{FF2B5EF4-FFF2-40B4-BE49-F238E27FC236}">
                <a16:creationId xmlns:a16="http://schemas.microsoft.com/office/drawing/2014/main" id="{B93E4EAA-8018-4EA9-BEB5-7AA707E64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8F626-D5AA-4BFD-8CAA-8D7EB7E7182B}"/>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81855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269C6-82F5-43DB-A279-C6776671E0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42516D-1187-4E87-BCCF-2135E13A92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CFF842-EE17-4E32-8BC0-49E4F6F2BF57}"/>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5" name="Footer Placeholder 4">
            <a:extLst>
              <a:ext uri="{FF2B5EF4-FFF2-40B4-BE49-F238E27FC236}">
                <a16:creationId xmlns:a16="http://schemas.microsoft.com/office/drawing/2014/main" id="{60825791-924E-484D-BF3B-970DC186C0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61907A-C84D-4E51-8727-0E26CF62666C}"/>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590747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B6A7E-337E-4A5F-BC16-9693585479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08B992-9332-4A7A-BDAA-2007297D28E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B6C89D-FEF8-4AAE-A0BE-8E2ACD42DF1F}"/>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5" name="Footer Placeholder 4">
            <a:extLst>
              <a:ext uri="{FF2B5EF4-FFF2-40B4-BE49-F238E27FC236}">
                <a16:creationId xmlns:a16="http://schemas.microsoft.com/office/drawing/2014/main" id="{2F26291B-3AA0-4B23-8B81-21BA0A3CCF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46E438-9102-42BC-BB2A-316343AA99B9}"/>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5441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2AF28-B45F-47E9-8DA3-EE34F7E81E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8CB2D7-0796-4A54-9643-5E20C181B1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8EA771C-91D6-4262-B7AA-DB5481BD61C3}"/>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5" name="Footer Placeholder 4">
            <a:extLst>
              <a:ext uri="{FF2B5EF4-FFF2-40B4-BE49-F238E27FC236}">
                <a16:creationId xmlns:a16="http://schemas.microsoft.com/office/drawing/2014/main" id="{268517C1-21C2-464B-8BDD-53B58F54A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B2D988-D3B3-4C45-80DE-AD49AAE90085}"/>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41141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8E9BF-2CFA-4942-9E60-7600510F59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38DC7B-F726-45E8-B556-A59C74E98B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86D837-1A2C-477B-8A35-16D0B6864B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E2C762-2EF9-4381-844A-B061A5BE082D}"/>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6" name="Footer Placeholder 5">
            <a:extLst>
              <a:ext uri="{FF2B5EF4-FFF2-40B4-BE49-F238E27FC236}">
                <a16:creationId xmlns:a16="http://schemas.microsoft.com/office/drawing/2014/main" id="{0A512821-CF68-4735-8EE5-D711D9C528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5D2B63-FB4D-4E4B-A6B2-DDDD0091FFED}"/>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982398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B0D36-A41F-46CA-A04C-44A0EA6900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A6D811-70B5-4E8C-8BEA-D717A7F23F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D5499A0-3A54-4D66-A6F2-C176FAE659A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6DBCC9-F5E2-4467-85C1-B2B0FE6A96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CA990A3-928C-4C2C-A5BD-D061C5356E9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D6B405-E672-484D-AD34-1155CFAA2E30}"/>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8" name="Footer Placeholder 7">
            <a:extLst>
              <a:ext uri="{FF2B5EF4-FFF2-40B4-BE49-F238E27FC236}">
                <a16:creationId xmlns:a16="http://schemas.microsoft.com/office/drawing/2014/main" id="{BA0492C4-DF97-4990-8C3C-96FC4EA6FC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5955FF-3F64-47A3-A9F0-EFFACD9A9FCE}"/>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115065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D0CEC-CB3C-4481-865D-1E0F4AD186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6A0C66-FB7C-4FE0-956C-EB5ABC43BA1F}"/>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4" name="Footer Placeholder 3">
            <a:extLst>
              <a:ext uri="{FF2B5EF4-FFF2-40B4-BE49-F238E27FC236}">
                <a16:creationId xmlns:a16="http://schemas.microsoft.com/office/drawing/2014/main" id="{6E4DBC70-FABD-434B-8C13-44FB078451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142861-B31C-414D-B618-A5D1BB869697}"/>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04558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9C44DA-8976-41AF-86E2-D8A7C712585C}"/>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3" name="Footer Placeholder 2">
            <a:extLst>
              <a:ext uri="{FF2B5EF4-FFF2-40B4-BE49-F238E27FC236}">
                <a16:creationId xmlns:a16="http://schemas.microsoft.com/office/drawing/2014/main" id="{70C0EB54-F514-4055-860A-940C9B47FB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1BF97B-71E2-45D5-A581-43A6DC9B2B33}"/>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44583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99521-45E5-4D3A-89D1-CDFFC4A9BA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94B8FB-F03C-472E-8565-01AF64860E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FA92F0-B5E3-4503-9912-28F098163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F92D92-9109-45AD-A53E-A89F2E753C8A}"/>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6" name="Footer Placeholder 5">
            <a:extLst>
              <a:ext uri="{FF2B5EF4-FFF2-40B4-BE49-F238E27FC236}">
                <a16:creationId xmlns:a16="http://schemas.microsoft.com/office/drawing/2014/main" id="{76607DA3-F2E0-46E8-BCF0-82E7DBC39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0201A6-7FE1-4C38-ADC3-19F7D4D583A5}"/>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79312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9DC5-85DA-47FD-8B9C-C609F37DCF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ADC986-1787-448B-A48C-5E62ED213D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D0B9D2-1E95-4A27-93D7-C96B99E4AC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FD146D-FD61-48E8-9007-422088CB9F85}"/>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6" name="Footer Placeholder 5">
            <a:extLst>
              <a:ext uri="{FF2B5EF4-FFF2-40B4-BE49-F238E27FC236}">
                <a16:creationId xmlns:a16="http://schemas.microsoft.com/office/drawing/2014/main" id="{980BA4FD-7853-4957-B967-10E7BBF799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62EC38-8859-4802-BDEF-67AC724A68F2}"/>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1366030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6BB593-AD17-4F89-9EC2-8BCDD6706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236CA9-F31E-416C-9514-EDE35F3EAC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1F35B-4B18-44E0-ACEC-7F38C43D60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A29A7-C6A7-4516-A0B8-880E757F7B93}" type="datetimeFigureOut">
              <a:rPr lang="en-US" smtClean="0"/>
              <a:t>2/25/19</a:t>
            </a:fld>
            <a:endParaRPr lang="en-US"/>
          </a:p>
        </p:txBody>
      </p:sp>
      <p:sp>
        <p:nvSpPr>
          <p:cNvPr id="5" name="Footer Placeholder 4">
            <a:extLst>
              <a:ext uri="{FF2B5EF4-FFF2-40B4-BE49-F238E27FC236}">
                <a16:creationId xmlns:a16="http://schemas.microsoft.com/office/drawing/2014/main" id="{3F081CE3-17E5-4DA4-A9AD-EA6967A2E6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DE6DBE-007D-4B21-A0C6-284BC38889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83F42C-7870-467E-B605-F7226AA5127C}" type="slidenum">
              <a:rPr lang="en-US" smtClean="0"/>
              <a:t>‹#›</a:t>
            </a:fld>
            <a:endParaRPr lang="en-US"/>
          </a:p>
        </p:txBody>
      </p:sp>
    </p:spTree>
    <p:extLst>
      <p:ext uri="{BB962C8B-B14F-4D97-AF65-F5344CB8AC3E}">
        <p14:creationId xmlns:p14="http://schemas.microsoft.com/office/powerpoint/2010/main" val="1374237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tiff"/><Relationship Id="rId3" Type="http://schemas.openxmlformats.org/officeDocument/2006/relationships/image" Target="../media/image1.png"/><Relationship Id="rId7"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tiff"/><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734DF8-83C6-47FE-B4C5-05577529BD88}"/>
              </a:ext>
            </a:extLst>
          </p:cNvPr>
          <p:cNvPicPr>
            <a:picLocks noChangeAspect="1"/>
          </p:cNvPicPr>
          <p:nvPr/>
        </p:nvPicPr>
        <p:blipFill rotWithShape="1">
          <a:blip r:embed="rId3"/>
          <a:srcRect l="33280" t="70782" r="40981" b="6720"/>
          <a:stretch/>
        </p:blipFill>
        <p:spPr>
          <a:xfrm>
            <a:off x="9260114" y="5315051"/>
            <a:ext cx="2931886" cy="1542949"/>
          </a:xfrm>
          <a:prstGeom prst="rect">
            <a:avLst/>
          </a:prstGeom>
        </p:spPr>
      </p:pic>
      <p:pic>
        <p:nvPicPr>
          <p:cNvPr id="5" name="Picture 4">
            <a:extLst>
              <a:ext uri="{FF2B5EF4-FFF2-40B4-BE49-F238E27FC236}">
                <a16:creationId xmlns:a16="http://schemas.microsoft.com/office/drawing/2014/main" id="{EE1AD5D9-D40A-4973-91F9-9E8DDA7DE05F}"/>
              </a:ext>
            </a:extLst>
          </p:cNvPr>
          <p:cNvPicPr>
            <a:picLocks noChangeAspect="1"/>
          </p:cNvPicPr>
          <p:nvPr/>
        </p:nvPicPr>
        <p:blipFill rotWithShape="1">
          <a:blip r:embed="rId4"/>
          <a:srcRect l="42469" t="8439" r="46828" b="83660"/>
          <a:stretch/>
        </p:blipFill>
        <p:spPr>
          <a:xfrm>
            <a:off x="20157" y="-4"/>
            <a:ext cx="1219201" cy="541867"/>
          </a:xfrm>
          <a:prstGeom prst="rect">
            <a:avLst/>
          </a:prstGeom>
        </p:spPr>
      </p:pic>
      <p:pic>
        <p:nvPicPr>
          <p:cNvPr id="6" name="Picture 5">
            <a:extLst>
              <a:ext uri="{FF2B5EF4-FFF2-40B4-BE49-F238E27FC236}">
                <a16:creationId xmlns:a16="http://schemas.microsoft.com/office/drawing/2014/main" id="{78823FB5-D3C0-4506-91E8-8CC5C8B880D1}"/>
              </a:ext>
            </a:extLst>
          </p:cNvPr>
          <p:cNvPicPr>
            <a:picLocks noChangeAspect="1"/>
          </p:cNvPicPr>
          <p:nvPr/>
        </p:nvPicPr>
        <p:blipFill rotWithShape="1">
          <a:blip r:embed="rId4"/>
          <a:srcRect l="42469" t="8439" r="46828" b="83660"/>
          <a:stretch/>
        </p:blipFill>
        <p:spPr>
          <a:xfrm>
            <a:off x="1239358" y="-1"/>
            <a:ext cx="1219201" cy="541867"/>
          </a:xfrm>
          <a:prstGeom prst="rect">
            <a:avLst/>
          </a:prstGeom>
        </p:spPr>
      </p:pic>
      <p:pic>
        <p:nvPicPr>
          <p:cNvPr id="12" name="Picture 11">
            <a:extLst>
              <a:ext uri="{FF2B5EF4-FFF2-40B4-BE49-F238E27FC236}">
                <a16:creationId xmlns:a16="http://schemas.microsoft.com/office/drawing/2014/main" id="{B5F455D8-BD91-41CB-BD52-58DEC78E9E2C}"/>
              </a:ext>
            </a:extLst>
          </p:cNvPr>
          <p:cNvPicPr>
            <a:picLocks noChangeAspect="1"/>
          </p:cNvPicPr>
          <p:nvPr/>
        </p:nvPicPr>
        <p:blipFill rotWithShape="1">
          <a:blip r:embed="rId4"/>
          <a:srcRect l="42469" t="8439" r="46828" b="83660"/>
          <a:stretch/>
        </p:blipFill>
        <p:spPr>
          <a:xfrm>
            <a:off x="2458559" y="-2"/>
            <a:ext cx="1219201" cy="541867"/>
          </a:xfrm>
          <a:prstGeom prst="rect">
            <a:avLst/>
          </a:prstGeom>
        </p:spPr>
      </p:pic>
      <p:pic>
        <p:nvPicPr>
          <p:cNvPr id="14" name="Picture 13">
            <a:extLst>
              <a:ext uri="{FF2B5EF4-FFF2-40B4-BE49-F238E27FC236}">
                <a16:creationId xmlns:a16="http://schemas.microsoft.com/office/drawing/2014/main" id="{9EA66F87-12BC-41AB-A68B-64B6B4F61193}"/>
              </a:ext>
            </a:extLst>
          </p:cNvPr>
          <p:cNvPicPr>
            <a:picLocks noChangeAspect="1"/>
          </p:cNvPicPr>
          <p:nvPr/>
        </p:nvPicPr>
        <p:blipFill rotWithShape="1">
          <a:blip r:embed="rId4"/>
          <a:srcRect l="42469" t="8439" r="46828" b="83660"/>
          <a:stretch/>
        </p:blipFill>
        <p:spPr>
          <a:xfrm>
            <a:off x="3677760" y="-3"/>
            <a:ext cx="1219201" cy="541867"/>
          </a:xfrm>
          <a:prstGeom prst="rect">
            <a:avLst/>
          </a:prstGeom>
        </p:spPr>
      </p:pic>
      <p:pic>
        <p:nvPicPr>
          <p:cNvPr id="17" name="Picture 16">
            <a:extLst>
              <a:ext uri="{FF2B5EF4-FFF2-40B4-BE49-F238E27FC236}">
                <a16:creationId xmlns:a16="http://schemas.microsoft.com/office/drawing/2014/main" id="{D8B4C836-68CC-489A-9D4A-72406E4C54CE}"/>
              </a:ext>
            </a:extLst>
          </p:cNvPr>
          <p:cNvPicPr>
            <a:picLocks noChangeAspect="1"/>
          </p:cNvPicPr>
          <p:nvPr/>
        </p:nvPicPr>
        <p:blipFill rotWithShape="1">
          <a:blip r:embed="rId4"/>
          <a:srcRect l="42469" t="8439" r="46828" b="83660"/>
          <a:stretch/>
        </p:blipFill>
        <p:spPr>
          <a:xfrm>
            <a:off x="4896961" y="-4846"/>
            <a:ext cx="1219201" cy="541867"/>
          </a:xfrm>
          <a:prstGeom prst="rect">
            <a:avLst/>
          </a:prstGeom>
        </p:spPr>
      </p:pic>
      <p:sp>
        <p:nvSpPr>
          <p:cNvPr id="7" name="TextBox 6">
            <a:extLst>
              <a:ext uri="{FF2B5EF4-FFF2-40B4-BE49-F238E27FC236}">
                <a16:creationId xmlns:a16="http://schemas.microsoft.com/office/drawing/2014/main" id="{EB9B81F7-3220-4822-93BA-9AB368C34FBD}"/>
              </a:ext>
            </a:extLst>
          </p:cNvPr>
          <p:cNvSpPr txBox="1"/>
          <p:nvPr/>
        </p:nvSpPr>
        <p:spPr>
          <a:xfrm>
            <a:off x="0" y="79159"/>
            <a:ext cx="5919569" cy="369332"/>
          </a:xfrm>
          <a:prstGeom prst="rect">
            <a:avLst/>
          </a:prstGeom>
          <a:noFill/>
        </p:spPr>
        <p:txBody>
          <a:bodyPr wrap="none" rtlCol="0">
            <a:spAutoFit/>
          </a:bodyPr>
          <a:lstStyle/>
          <a:p>
            <a:r>
              <a:rPr lang="en-US" b="1" dirty="0"/>
              <a:t>Neural population dynamics within and across cortical areas</a:t>
            </a:r>
          </a:p>
        </p:txBody>
      </p:sp>
      <p:sp>
        <p:nvSpPr>
          <p:cNvPr id="8" name="TextBox 7">
            <a:extLst>
              <a:ext uri="{FF2B5EF4-FFF2-40B4-BE49-F238E27FC236}">
                <a16:creationId xmlns:a16="http://schemas.microsoft.com/office/drawing/2014/main" id="{E65498B5-74FA-4354-A9FA-523536215906}"/>
              </a:ext>
            </a:extLst>
          </p:cNvPr>
          <p:cNvSpPr txBox="1"/>
          <p:nvPr/>
        </p:nvSpPr>
        <p:spPr>
          <a:xfrm>
            <a:off x="9260114" y="6144505"/>
            <a:ext cx="2931886" cy="769441"/>
          </a:xfrm>
          <a:prstGeom prst="rect">
            <a:avLst/>
          </a:prstGeom>
          <a:noFill/>
        </p:spPr>
        <p:txBody>
          <a:bodyPr wrap="square" rtlCol="0">
            <a:spAutoFit/>
          </a:bodyPr>
          <a:lstStyle/>
          <a:p>
            <a:r>
              <a:rPr lang="en-US" sz="1200" dirty="0"/>
              <a:t>Brent Doiron &amp; Matt Smith (University of Pittsburgh) and Byron Yu (Carnegie Mellon)</a:t>
            </a:r>
          </a:p>
          <a:p>
            <a:endParaRPr lang="en-US" sz="800" dirty="0"/>
          </a:p>
          <a:p>
            <a:r>
              <a:rPr lang="en-US" sz="1200" dirty="0"/>
              <a:t>Grant Support: NIH R01 EB026953</a:t>
            </a:r>
          </a:p>
        </p:txBody>
      </p:sp>
      <p:sp>
        <p:nvSpPr>
          <p:cNvPr id="9" name="TextBox 8">
            <a:extLst>
              <a:ext uri="{FF2B5EF4-FFF2-40B4-BE49-F238E27FC236}">
                <a16:creationId xmlns:a16="http://schemas.microsoft.com/office/drawing/2014/main" id="{AC7D79D5-4CE2-47B6-836E-C505384A5CE4}"/>
              </a:ext>
            </a:extLst>
          </p:cNvPr>
          <p:cNvSpPr txBox="1"/>
          <p:nvPr/>
        </p:nvSpPr>
        <p:spPr>
          <a:xfrm>
            <a:off x="0" y="712101"/>
            <a:ext cx="10261600" cy="5970865"/>
          </a:xfrm>
          <a:prstGeom prst="rect">
            <a:avLst/>
          </a:prstGeom>
          <a:noFill/>
        </p:spPr>
        <p:txBody>
          <a:bodyPr wrap="square" rtlCol="0">
            <a:spAutoFit/>
          </a:bodyPr>
          <a:lstStyle/>
          <a:p>
            <a:r>
              <a:rPr lang="en-US" sz="2000" b="1" dirty="0"/>
              <a:t>The model </a:t>
            </a:r>
            <a:r>
              <a:rPr lang="en-US" sz="2000" dirty="0"/>
              <a:t>Our research </a:t>
            </a:r>
            <a:r>
              <a:rPr lang="en-US" dirty="0"/>
              <a:t>combines large-scale network modeling, </a:t>
            </a:r>
          </a:p>
          <a:p>
            <a:r>
              <a:rPr lang="en-US" dirty="0"/>
              <a:t>large-scale neural recordings, and neural population analyses to </a:t>
            </a:r>
          </a:p>
          <a:p>
            <a:r>
              <a:rPr lang="en-US" dirty="0"/>
              <a:t>understand the key network principles that drive behavior.</a:t>
            </a:r>
            <a:endParaRPr lang="en-US" sz="2000" b="1" dirty="0"/>
          </a:p>
          <a:p>
            <a:r>
              <a:rPr lang="en-US" sz="1400" dirty="0"/>
              <a:t>[Williamson, Doiron, Smith &amp; Yu (2019), Current Opinion in Neurobiology 55, 40-47]</a:t>
            </a:r>
          </a:p>
          <a:p>
            <a:endParaRPr lang="en-US" sz="2000" b="1" dirty="0"/>
          </a:p>
          <a:p>
            <a:r>
              <a:rPr lang="en-US" sz="2000" b="1" dirty="0"/>
              <a:t>What is new inside? </a:t>
            </a:r>
            <a:r>
              <a:rPr lang="en-US" dirty="0"/>
              <a:t>Rather than attempting to correspond model neurons to real neurons directly, a key innovation of our proposal is to compare </a:t>
            </a:r>
            <a:r>
              <a:rPr lang="en-US" i="1" dirty="0"/>
              <a:t>low-dimensional representations </a:t>
            </a:r>
            <a:r>
              <a:rPr lang="en-US" dirty="0"/>
              <a:t>of population activity between model networks and real data. The central idea is that different neurons in the same network represent different views of the underlying latent variables, as identified using </a:t>
            </a:r>
            <a:r>
              <a:rPr lang="en-US" b="1" i="1" dirty="0"/>
              <a:t>dimensionality reduction</a:t>
            </a:r>
            <a:r>
              <a:rPr lang="en-US" dirty="0"/>
              <a:t>. This provides a virtuous loop between experiment and models that provides insights into how the circuitry of cortical networks support population-wide dynamics. </a:t>
            </a:r>
            <a:endParaRPr lang="en-US" sz="2000" dirty="0"/>
          </a:p>
          <a:p>
            <a:endParaRPr lang="en-US" sz="2000" b="1" dirty="0"/>
          </a:p>
          <a:p>
            <a:r>
              <a:rPr lang="en-US" sz="2000" b="1" dirty="0"/>
              <a:t>How will this change current practice? </a:t>
            </a:r>
            <a:r>
              <a:rPr lang="en-US" dirty="0"/>
              <a:t>We lack deep understanding of the circuit mechanics that underlie the rich dynamics exhibited in the nervous system. Our work aims to provide a general modeling framework to investigate how the biology of neuronal circuits create and shape population-wide dynamics. </a:t>
            </a:r>
            <a:endParaRPr lang="en-US" sz="2000" dirty="0"/>
          </a:p>
          <a:p>
            <a:endParaRPr lang="en-US" sz="2000" dirty="0"/>
          </a:p>
          <a:p>
            <a:r>
              <a:rPr lang="en-US" sz="2000" b="1" dirty="0"/>
              <a:t>End Users </a:t>
            </a:r>
            <a:r>
              <a:rPr lang="en-US" sz="2000" dirty="0"/>
              <a:t>Our approach will be useful for both modelers attempting to determine</a:t>
            </a:r>
          </a:p>
          <a:p>
            <a:r>
              <a:rPr lang="en-US" sz="2000" dirty="0"/>
              <a:t>how their model can match population data as well as experimentalists who want to </a:t>
            </a:r>
          </a:p>
          <a:p>
            <a:r>
              <a:rPr lang="en-US" sz="2000" dirty="0"/>
              <a:t>find new models that can explain their findings. Software tools and example data will</a:t>
            </a:r>
          </a:p>
          <a:p>
            <a:r>
              <a:rPr lang="en-US" sz="2000" dirty="0"/>
              <a:t>be available in MATLAB and accessible to a broad community.</a:t>
            </a:r>
            <a:endParaRPr lang="en-US" sz="2000" b="1" u="sng" dirty="0"/>
          </a:p>
        </p:txBody>
      </p:sp>
      <p:pic>
        <p:nvPicPr>
          <p:cNvPr id="3" name="Picture 2">
            <a:extLst>
              <a:ext uri="{FF2B5EF4-FFF2-40B4-BE49-F238E27FC236}">
                <a16:creationId xmlns:a16="http://schemas.microsoft.com/office/drawing/2014/main" id="{076E4282-FAA4-D443-ABB1-F865095C61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9836" y="0"/>
            <a:ext cx="5429330" cy="2174134"/>
          </a:xfrm>
          <a:prstGeom prst="rect">
            <a:avLst/>
          </a:prstGeom>
        </p:spPr>
      </p:pic>
      <p:pic>
        <p:nvPicPr>
          <p:cNvPr id="10" name="Picture 9">
            <a:extLst>
              <a:ext uri="{FF2B5EF4-FFF2-40B4-BE49-F238E27FC236}">
                <a16:creationId xmlns:a16="http://schemas.microsoft.com/office/drawing/2014/main" id="{B2DFB16E-1834-B242-BE0A-D4C9DFA442AB}"/>
              </a:ext>
            </a:extLst>
          </p:cNvPr>
          <p:cNvPicPr>
            <a:picLocks noChangeAspect="1"/>
          </p:cNvPicPr>
          <p:nvPr/>
        </p:nvPicPr>
        <p:blipFill>
          <a:blip r:embed="rId6"/>
          <a:stretch>
            <a:fillRect/>
          </a:stretch>
        </p:blipFill>
        <p:spPr>
          <a:xfrm>
            <a:off x="10526454" y="5372577"/>
            <a:ext cx="580396" cy="771927"/>
          </a:xfrm>
          <a:prstGeom prst="rect">
            <a:avLst/>
          </a:prstGeom>
        </p:spPr>
      </p:pic>
      <p:pic>
        <p:nvPicPr>
          <p:cNvPr id="11" name="Picture 10">
            <a:extLst>
              <a:ext uri="{FF2B5EF4-FFF2-40B4-BE49-F238E27FC236}">
                <a16:creationId xmlns:a16="http://schemas.microsoft.com/office/drawing/2014/main" id="{C6E5FBE8-1ECA-3C48-9708-54B99120DBC4}"/>
              </a:ext>
            </a:extLst>
          </p:cNvPr>
          <p:cNvPicPr>
            <a:picLocks noChangeAspect="1"/>
          </p:cNvPicPr>
          <p:nvPr/>
        </p:nvPicPr>
        <p:blipFill>
          <a:blip r:embed="rId7"/>
          <a:stretch>
            <a:fillRect/>
          </a:stretch>
        </p:blipFill>
        <p:spPr>
          <a:xfrm>
            <a:off x="11511766" y="5380816"/>
            <a:ext cx="524871" cy="763688"/>
          </a:xfrm>
          <a:prstGeom prst="rect">
            <a:avLst/>
          </a:prstGeom>
        </p:spPr>
      </p:pic>
      <p:pic>
        <p:nvPicPr>
          <p:cNvPr id="13" name="Picture 12">
            <a:extLst>
              <a:ext uri="{FF2B5EF4-FFF2-40B4-BE49-F238E27FC236}">
                <a16:creationId xmlns:a16="http://schemas.microsoft.com/office/drawing/2014/main" id="{BAD872B4-1935-4747-AF81-D0847C12C7A9}"/>
              </a:ext>
            </a:extLst>
          </p:cNvPr>
          <p:cNvPicPr>
            <a:picLocks noChangeAspect="1"/>
          </p:cNvPicPr>
          <p:nvPr/>
        </p:nvPicPr>
        <p:blipFill>
          <a:blip r:embed="rId8"/>
          <a:stretch>
            <a:fillRect/>
          </a:stretch>
        </p:blipFill>
        <p:spPr>
          <a:xfrm>
            <a:off x="9391012" y="5372577"/>
            <a:ext cx="656443" cy="771928"/>
          </a:xfrm>
          <a:prstGeom prst="rect">
            <a:avLst/>
          </a:prstGeom>
        </p:spPr>
      </p:pic>
    </p:spTree>
    <p:extLst>
      <p:ext uri="{BB962C8B-B14F-4D97-AF65-F5344CB8AC3E}">
        <p14:creationId xmlns:p14="http://schemas.microsoft.com/office/powerpoint/2010/main" val="261807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525</Words>
  <Application>Microsoft Macintosh PowerPoint</Application>
  <PresentationFormat>Widescreen</PresentationFormat>
  <Paragraphs>25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Peng, Grace (NIH/NIBIB) [E]</dc:creator>
  <cp:lastModifiedBy>Matthew Smith</cp:lastModifiedBy>
  <cp:revision>24</cp:revision>
  <dcterms:created xsi:type="dcterms:W3CDTF">2019-02-06T14:40:55Z</dcterms:created>
  <dcterms:modified xsi:type="dcterms:W3CDTF">2019-02-25T21:35:14Z</dcterms:modified>
</cp:coreProperties>
</file>