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1" autoAdjust="0"/>
    <p:restoredTop sz="68575" autoAdjust="0"/>
  </p:normalViewPr>
  <p:slideViewPr>
    <p:cSldViewPr snapToGrid="0">
      <p:cViewPr varScale="1">
        <p:scale>
          <a:sx n="133" d="100"/>
          <a:sy n="133" d="100"/>
        </p:scale>
        <p:origin x="1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Neural circuits in a mammalian brain generate dynamic activity patterns that support behavioral and cognitive functions and are distorted in mental disorders such as Parkinson, schizophrenia and epilepsy. Our research develops unbiased computational methods to extract dynamics from large-scale neural activity recordings. We validate these novel methods using large-scale recordings of decision-related neural activity from two cortical areas in two different species.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457200" lvl="1" indent="0">
              <a:buFontTx/>
              <a:buNone/>
            </a:pPr>
            <a:r>
              <a:rPr lang="en-US" sz="1200" b="0" kern="1200" dirty="0">
                <a:solidFill>
                  <a:schemeClr val="tx1"/>
                </a:solidFill>
                <a:effectLst/>
                <a:latin typeface="+mn-lt"/>
                <a:ea typeface="+mn-ea"/>
                <a:cs typeface="+mn-cs"/>
              </a:rPr>
              <a:t>We develop new machine learning algorithms for optimizing over spaces of models rather than fitting parameters of a single model. The expressive capacity of our framework is comparable to modern artificial neural networks, thus many results about training and generalization behavior apply to both our framework and neural networks.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pPr marL="457200" lvl="1" indent="0">
              <a:buFont typeface="Wingdings" panose="05000000000000000000" pitchFamily="2" charset="2"/>
              <a:buNone/>
            </a:pPr>
            <a:r>
              <a:rPr lang="en-US" sz="1200" b="0" kern="1200" dirty="0">
                <a:solidFill>
                  <a:schemeClr val="tx1"/>
                </a:solidFill>
                <a:effectLst/>
                <a:latin typeface="+mn-lt"/>
                <a:ea typeface="+mn-ea"/>
                <a:cs typeface="+mn-cs"/>
              </a:rPr>
              <a:t>The next step after completion of this project will be to apply the new powerful tools we develop to neurophysiological datasets </a:t>
            </a:r>
            <a:r>
              <a:rPr lang="en-US" sz="1200" kern="1200" dirty="0">
                <a:solidFill>
                  <a:schemeClr val="tx1"/>
                </a:solidFill>
                <a:effectLst/>
                <a:latin typeface="+mn-lt"/>
                <a:ea typeface="+mn-ea"/>
                <a:cs typeface="+mn-cs"/>
              </a:rPr>
              <a:t>to reveal mechanisms of neural computations on single trails.</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Our model is based directly on neural activity recordings data (category c). We develop a theory and algorithms for non-parametric discovery of dynamical models directly from the data. Our methods are broadly applicable to different behaviors and neural circuits in the brain and can reveal computations performed by brain areas on single trials.</a:t>
            </a:r>
          </a:p>
          <a:p>
            <a:endParaRPr lang="en-US" sz="1200" kern="1200" dirty="0">
              <a:solidFill>
                <a:schemeClr val="tx1"/>
              </a:solidFill>
              <a:effectLst/>
              <a:latin typeface="+mn-lt"/>
              <a:ea typeface="+mn-ea"/>
              <a:cs typeface="+mn-cs"/>
            </a:endParaRPr>
          </a:p>
          <a:p>
            <a:r>
              <a:rPr lang="en-US" dirty="0"/>
              <a:t>PI name, email: </a:t>
            </a:r>
          </a:p>
          <a:p>
            <a:r>
              <a:rPr lang="en-US" dirty="0"/>
              <a:t>Tatiana Engel, </a:t>
            </a:r>
            <a:r>
              <a:rPr lang="en-US" dirty="0" err="1"/>
              <a:t>engel@cshl.edu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eq_double_early_30">
            <a:hlinkClick r:id="" action="ppaction://media"/>
            <a:extLst>
              <a:ext uri="{FF2B5EF4-FFF2-40B4-BE49-F238E27FC236}">
                <a16:creationId xmlns:a16="http://schemas.microsoft.com/office/drawing/2014/main" id="{B896CDF0-BC50-4C41-989B-DAD1E4845E3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138067" y="3301919"/>
            <a:ext cx="1961763" cy="1767796"/>
          </a:xfrm>
          <a:prstGeom prst="rect">
            <a:avLst/>
          </a:prstGeom>
        </p:spPr>
      </p:pic>
      <p:pic>
        <p:nvPicPr>
          <p:cNvPr id="11" name="Picture 10">
            <a:extLst>
              <a:ext uri="{FF2B5EF4-FFF2-40B4-BE49-F238E27FC236}">
                <a16:creationId xmlns:a16="http://schemas.microsoft.com/office/drawing/2014/main" id="{8EEDAECF-2267-604B-B95B-63E196CC1EA5}"/>
              </a:ext>
            </a:extLst>
          </p:cNvPr>
          <p:cNvPicPr>
            <a:picLocks noChangeAspect="1"/>
          </p:cNvPicPr>
          <p:nvPr/>
        </p:nvPicPr>
        <p:blipFill rotWithShape="1">
          <a:blip r:embed="rId6"/>
          <a:srcRect l="42469" t="8439" r="46828" b="83660"/>
          <a:stretch/>
        </p:blipFill>
        <p:spPr>
          <a:xfrm>
            <a:off x="6100805" y="-6790"/>
            <a:ext cx="1219201" cy="541867"/>
          </a:xfrm>
          <a:prstGeom prst="rect">
            <a:avLst/>
          </a:prstGeom>
        </p:spPr>
      </p:pic>
      <p:pic>
        <p:nvPicPr>
          <p:cNvPr id="13" name="Picture 12">
            <a:extLst>
              <a:ext uri="{FF2B5EF4-FFF2-40B4-BE49-F238E27FC236}">
                <a16:creationId xmlns:a16="http://schemas.microsoft.com/office/drawing/2014/main" id="{DED0D83C-BA2F-F844-8F9C-73618A87C89B}"/>
              </a:ext>
            </a:extLst>
          </p:cNvPr>
          <p:cNvPicPr>
            <a:picLocks noChangeAspect="1"/>
          </p:cNvPicPr>
          <p:nvPr/>
        </p:nvPicPr>
        <p:blipFill rotWithShape="1">
          <a:blip r:embed="rId6"/>
          <a:srcRect l="42469" t="8439" r="46828" b="83660"/>
          <a:stretch/>
        </p:blipFill>
        <p:spPr>
          <a:xfrm>
            <a:off x="7296973" y="416"/>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7"/>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6"/>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6"/>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6"/>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6"/>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6"/>
          <a:srcRect l="42469" t="8439" r="46828" b="83660"/>
          <a:stretch/>
        </p:blipFill>
        <p:spPr>
          <a:xfrm>
            <a:off x="4896961" y="-9208"/>
            <a:ext cx="1219201" cy="557116"/>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78020" y="79896"/>
            <a:ext cx="8412624" cy="400110"/>
          </a:xfrm>
          <a:prstGeom prst="rect">
            <a:avLst/>
          </a:prstGeom>
          <a:noFill/>
        </p:spPr>
        <p:txBody>
          <a:bodyPr wrap="none" rtlCol="0">
            <a:spAutoFit/>
          </a:bodyPr>
          <a:lstStyle/>
          <a:p>
            <a:r>
              <a:rPr lang="en-US" sz="2000" b="1" dirty="0"/>
              <a:t>Discovering dynamic computations from large-scale neural activity recordings</a:t>
            </a:r>
          </a:p>
        </p:txBody>
      </p:sp>
      <p:sp>
        <p:nvSpPr>
          <p:cNvPr id="8" name="TextBox 7">
            <a:extLst>
              <a:ext uri="{FF2B5EF4-FFF2-40B4-BE49-F238E27FC236}">
                <a16:creationId xmlns:a16="http://schemas.microsoft.com/office/drawing/2014/main" id="{E65498B5-74FA-4354-A9FA-523536215906}"/>
              </a:ext>
            </a:extLst>
          </p:cNvPr>
          <p:cNvSpPr txBox="1"/>
          <p:nvPr/>
        </p:nvSpPr>
        <p:spPr>
          <a:xfrm>
            <a:off x="9344990" y="5286306"/>
            <a:ext cx="2650235" cy="1631216"/>
          </a:xfrm>
          <a:prstGeom prst="rect">
            <a:avLst/>
          </a:prstGeom>
          <a:noFill/>
        </p:spPr>
        <p:txBody>
          <a:bodyPr wrap="square" rtlCol="0">
            <a:spAutoFit/>
          </a:bodyPr>
          <a:lstStyle/>
          <a:p>
            <a:r>
              <a:rPr lang="en-US" sz="2000" dirty="0"/>
              <a:t>Tatiana Engel, PI</a:t>
            </a:r>
          </a:p>
          <a:p>
            <a:r>
              <a:rPr lang="en-US" sz="2000" dirty="0"/>
              <a:t>Anne Churchland, co-I</a:t>
            </a:r>
          </a:p>
          <a:p>
            <a:r>
              <a:rPr lang="en-US" sz="2000" dirty="0"/>
              <a:t>Cold Spring Harbor Lab</a:t>
            </a:r>
          </a:p>
          <a:p>
            <a:r>
              <a:rPr lang="en-US" sz="2000" dirty="0"/>
              <a:t>Grant support:  NIBIB 1R01EB026949-01</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541863"/>
            <a:ext cx="7708739" cy="6309420"/>
          </a:xfrm>
          <a:prstGeom prst="rect">
            <a:avLst/>
          </a:prstGeom>
          <a:noFill/>
        </p:spPr>
        <p:txBody>
          <a:bodyPr wrap="square" rtlCol="0">
            <a:spAutoFit/>
          </a:bodyPr>
          <a:lstStyle/>
          <a:p>
            <a:r>
              <a:rPr lang="en-US" sz="2000" b="1" dirty="0"/>
              <a:t>The model</a:t>
            </a:r>
          </a:p>
          <a:p>
            <a:r>
              <a:rPr lang="en-US" i="1" u="sng" dirty="0"/>
              <a:t>Purpose:</a:t>
            </a:r>
            <a:r>
              <a:rPr lang="en-US" dirty="0"/>
              <a:t> Massively-parallel technologies generate large-scale activity maps from the brain. To reveal fundamental dynamic features in these data, principled and scalable computational methods are needed.</a:t>
            </a:r>
            <a:endParaRPr lang="en-US" b="1" dirty="0"/>
          </a:p>
          <a:p>
            <a:r>
              <a:rPr lang="en-US" i="1" u="sng" dirty="0"/>
              <a:t>Premise:</a:t>
            </a:r>
            <a:r>
              <a:rPr lang="en-US" dirty="0"/>
              <a:t> Existing methods rely on fitting </a:t>
            </a:r>
            <a:r>
              <a:rPr lang="en-US" i="1" dirty="0"/>
              <a:t>ad hoc</a:t>
            </a:r>
            <a:r>
              <a:rPr lang="en-US" dirty="0"/>
              <a:t> parametric models and have limited capacity to faithfully capture population dynamics in the data.</a:t>
            </a:r>
            <a:endParaRPr lang="en-US" sz="2000" dirty="0"/>
          </a:p>
          <a:p>
            <a:r>
              <a:rPr lang="en-US" i="1" u="sng" dirty="0"/>
              <a:t>Objective:</a:t>
            </a:r>
            <a:r>
              <a:rPr lang="en-US" dirty="0"/>
              <a:t> Develop a broadly-applicable non-parametric inference framework for discovering population dynamics directly from the data without </a:t>
            </a:r>
            <a:r>
              <a:rPr lang="en-US" i="1" dirty="0"/>
              <a:t>a priori </a:t>
            </a:r>
            <a:r>
              <a:rPr lang="en-US" dirty="0"/>
              <a:t>model assumptions.</a:t>
            </a:r>
          </a:p>
          <a:p>
            <a:r>
              <a:rPr lang="en-US" sz="2000" b="1" dirty="0"/>
              <a:t>What is new inside? </a:t>
            </a:r>
          </a:p>
          <a:p>
            <a:r>
              <a:rPr lang="en-US" dirty="0"/>
              <a:t>We extend latent dynamical models to a general form, where the latent dynamics are governed by arbitrary dynamical-systems equations in which driving forces are directly optimized to effectively search through the space of all dynamical models.</a:t>
            </a:r>
          </a:p>
          <a:p>
            <a:r>
              <a:rPr lang="en-US" sz="2000" b="1" dirty="0"/>
              <a:t>How will this change current practice?</a:t>
            </a:r>
            <a:endParaRPr lang="en-US" sz="2000" dirty="0"/>
          </a:p>
          <a:p>
            <a:r>
              <a:rPr lang="en-US" dirty="0"/>
              <a:t>Our framework leads to a conceptual shift from model fitting to </a:t>
            </a:r>
            <a:r>
              <a:rPr lang="en-US" i="1" u="sng" dirty="0"/>
              <a:t>model discovery</a:t>
            </a:r>
            <a:r>
              <a:rPr lang="en-US" dirty="0"/>
              <a:t>.</a:t>
            </a:r>
          </a:p>
          <a:p>
            <a:r>
              <a:rPr lang="en-US" dirty="0"/>
              <a:t>Our methods deliver an </a:t>
            </a:r>
            <a:r>
              <a:rPr lang="en-US" i="1" u="sng" dirty="0"/>
              <a:t>interpretable</a:t>
            </a:r>
            <a:r>
              <a:rPr lang="en-US" dirty="0"/>
              <a:t> model of neural dynamics, reconstruct population dynamics with millisecond precision on single trials and reveal heterogeneous contributions of single neurons to circuit-level computations.</a:t>
            </a:r>
          </a:p>
          <a:p>
            <a:r>
              <a:rPr lang="en-US" sz="2000" b="1" dirty="0"/>
              <a:t>End Users</a:t>
            </a:r>
          </a:p>
          <a:p>
            <a:r>
              <a:rPr lang="en-US" dirty="0"/>
              <a:t>Neuroscientists collecting large-scale neural activity data in behaving animals. A software with our methods written in Python will be freely available on GitHub.</a:t>
            </a:r>
          </a:p>
        </p:txBody>
      </p:sp>
      <p:pic>
        <p:nvPicPr>
          <p:cNvPr id="21" name="Picture 20">
            <a:extLst>
              <a:ext uri="{FF2B5EF4-FFF2-40B4-BE49-F238E27FC236}">
                <a16:creationId xmlns:a16="http://schemas.microsoft.com/office/drawing/2014/main" id="{1CD06576-B1A2-FF42-93AF-ED663CF517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2284" y="642494"/>
            <a:ext cx="4080473" cy="1765042"/>
          </a:xfrm>
          <a:prstGeom prst="rect">
            <a:avLst/>
          </a:prstGeom>
        </p:spPr>
      </p:pic>
      <p:sp>
        <p:nvSpPr>
          <p:cNvPr id="22" name="Rectangle 21">
            <a:extLst>
              <a:ext uri="{FF2B5EF4-FFF2-40B4-BE49-F238E27FC236}">
                <a16:creationId xmlns:a16="http://schemas.microsoft.com/office/drawing/2014/main" id="{55D423FA-C3D0-804A-A64E-7C0BE263EFB2}"/>
              </a:ext>
            </a:extLst>
          </p:cNvPr>
          <p:cNvSpPr/>
          <p:nvPr/>
        </p:nvSpPr>
        <p:spPr>
          <a:xfrm>
            <a:off x="7708739" y="2388368"/>
            <a:ext cx="4483262" cy="954107"/>
          </a:xfrm>
          <a:prstGeom prst="rect">
            <a:avLst/>
          </a:prstGeom>
        </p:spPr>
        <p:txBody>
          <a:bodyPr wrap="square">
            <a:spAutoFit/>
          </a:bodyPr>
          <a:lstStyle/>
          <a:p>
            <a:r>
              <a:rPr lang="en-US" sz="1400" b="1" dirty="0">
                <a:latin typeface="TimesNewRomanPS"/>
              </a:rPr>
              <a:t>Non-parametric framework: </a:t>
            </a:r>
            <a:r>
              <a:rPr lang="en-US" sz="1400" dirty="0">
                <a:latin typeface="TimesNewRomanPS"/>
              </a:rPr>
              <a:t>Neural activity</a:t>
            </a:r>
            <a:r>
              <a:rPr lang="en-US" sz="1400" dirty="0">
                <a:latin typeface="TimesNewRomanPSMT" panose="02020603050405020304" pitchFamily="18" charset="0"/>
              </a:rPr>
              <a:t> depends on a low-dimensional neural population state (blue dot) via firing-rate functions. Population state evolves in time (blue line) governed by general-form dynamical equations. </a:t>
            </a:r>
            <a:endParaRPr lang="en-US" sz="1400" dirty="0"/>
          </a:p>
        </p:txBody>
      </p:sp>
      <p:sp>
        <p:nvSpPr>
          <p:cNvPr id="25" name="Rectangle 24">
            <a:extLst>
              <a:ext uri="{FF2B5EF4-FFF2-40B4-BE49-F238E27FC236}">
                <a16:creationId xmlns:a16="http://schemas.microsoft.com/office/drawing/2014/main" id="{F84B3DC5-E309-F847-AA6E-7F5AB7FC99E5}"/>
              </a:ext>
            </a:extLst>
          </p:cNvPr>
          <p:cNvSpPr/>
          <p:nvPr/>
        </p:nvSpPr>
        <p:spPr>
          <a:xfrm rot="16200000">
            <a:off x="7161705" y="4072957"/>
            <a:ext cx="1676401" cy="307777"/>
          </a:xfrm>
          <a:prstGeom prst="rect">
            <a:avLst/>
          </a:prstGeom>
        </p:spPr>
        <p:txBody>
          <a:bodyPr wrap="square">
            <a:spAutoFit/>
          </a:bodyPr>
          <a:lstStyle/>
          <a:p>
            <a:r>
              <a:rPr lang="en-US" sz="1400" dirty="0">
                <a:latin typeface="TimesNewRomanPS"/>
              </a:rPr>
              <a:t>Dynamics landscape</a:t>
            </a:r>
            <a:endParaRPr lang="en-US" sz="1400" dirty="0"/>
          </a:p>
        </p:txBody>
      </p:sp>
      <p:sp>
        <p:nvSpPr>
          <p:cNvPr id="26" name="Rectangle 25">
            <a:extLst>
              <a:ext uri="{FF2B5EF4-FFF2-40B4-BE49-F238E27FC236}">
                <a16:creationId xmlns:a16="http://schemas.microsoft.com/office/drawing/2014/main" id="{1736AEFE-333A-FE44-92A9-0C8811D45F64}"/>
              </a:ext>
            </a:extLst>
          </p:cNvPr>
          <p:cNvSpPr/>
          <p:nvPr/>
        </p:nvSpPr>
        <p:spPr>
          <a:xfrm>
            <a:off x="8443758" y="4960742"/>
            <a:ext cx="1350380" cy="307777"/>
          </a:xfrm>
          <a:prstGeom prst="rect">
            <a:avLst/>
          </a:prstGeom>
        </p:spPr>
        <p:txBody>
          <a:bodyPr wrap="square">
            <a:spAutoFit/>
          </a:bodyPr>
          <a:lstStyle/>
          <a:p>
            <a:r>
              <a:rPr lang="en-US" sz="1400" dirty="0">
                <a:latin typeface="TimesNewRomanPS"/>
              </a:rPr>
              <a:t>Population state</a:t>
            </a:r>
            <a:endParaRPr lang="en-US" sz="1400" dirty="0"/>
          </a:p>
        </p:txBody>
      </p:sp>
      <p:sp>
        <p:nvSpPr>
          <p:cNvPr id="18" name="Rectangle 17">
            <a:extLst>
              <a:ext uri="{FF2B5EF4-FFF2-40B4-BE49-F238E27FC236}">
                <a16:creationId xmlns:a16="http://schemas.microsoft.com/office/drawing/2014/main" id="{5DC7356D-8472-2E42-A9C0-382620B99CBE}"/>
              </a:ext>
            </a:extLst>
          </p:cNvPr>
          <p:cNvSpPr/>
          <p:nvPr/>
        </p:nvSpPr>
        <p:spPr>
          <a:xfrm>
            <a:off x="10128704" y="3440536"/>
            <a:ext cx="2063295" cy="1600438"/>
          </a:xfrm>
          <a:prstGeom prst="rect">
            <a:avLst/>
          </a:prstGeom>
        </p:spPr>
        <p:txBody>
          <a:bodyPr wrap="square">
            <a:spAutoFit/>
          </a:bodyPr>
          <a:lstStyle/>
          <a:p>
            <a:r>
              <a:rPr lang="en-US" sz="1400" b="1" dirty="0">
                <a:latin typeface="TimesNewRomanPS"/>
              </a:rPr>
              <a:t>Model discovery movie: </a:t>
            </a:r>
            <a:r>
              <a:rPr lang="en-US" sz="1400" dirty="0">
                <a:latin typeface="TimesNewRomanPS"/>
              </a:rPr>
              <a:t>an optimization algorithm morphs the dynamics landscape in the model (red line) to match the ground-truth (grey line) on synthetic data.</a:t>
            </a:r>
            <a:endParaRPr lang="en-US" sz="1400" dirty="0"/>
          </a:p>
        </p:txBody>
      </p:sp>
    </p:spTree>
    <p:extLst>
      <p:ext uri="{BB962C8B-B14F-4D97-AF65-F5344CB8AC3E}">
        <p14:creationId xmlns:p14="http://schemas.microsoft.com/office/powerpoint/2010/main" val="2618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6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repeatCount="indefinite"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499</Words>
  <Application>Microsoft Macintosh PowerPoint</Application>
  <PresentationFormat>Widescreen</PresentationFormat>
  <Paragraphs>35</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TimesNewRomanPS</vt:lpstr>
      <vt:lpstr>TimesNewRomanPSMT</vt:lpstr>
      <vt:lpstr>Wingdings</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Microsoft Office User</cp:lastModifiedBy>
  <cp:revision>82</cp:revision>
  <dcterms:created xsi:type="dcterms:W3CDTF">2019-02-06T14:40:55Z</dcterms:created>
  <dcterms:modified xsi:type="dcterms:W3CDTF">2019-02-25T17:15:29Z</dcterms:modified>
</cp:coreProperties>
</file>