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68610" autoAdjust="0"/>
  </p:normalViewPr>
  <p:slideViewPr>
    <p:cSldViewPr snapToGrid="0">
      <p:cViewPr>
        <p:scale>
          <a:sx n="107" d="100"/>
          <a:sy n="107" d="100"/>
        </p:scale>
        <p:origin x="65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sz="1200" b="1" kern="1200" dirty="0">
                <a:solidFill>
                  <a:schemeClr val="tx1"/>
                </a:solidFill>
                <a:effectLst/>
                <a:latin typeface="+mn-lt"/>
                <a:ea typeface="+mn-ea"/>
                <a:cs typeface="+mn-cs"/>
              </a:rPr>
              <a:t>define/explain it enough for a non-scientific person to explain to the general public (2-3 sentences)</a:t>
            </a:r>
          </a:p>
          <a:p>
            <a:pPr marL="171450" indent="-171450">
              <a:buFont typeface="Wingdings" panose="05000000000000000000" pitchFamily="2" charset="2"/>
              <a:buChar char="Ø"/>
            </a:pP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 major barrier to creating effective treatments for autism is the lack of understanding of the specific brain mechanisms involved and how these are related to specific behavioral symptoms. </a:t>
            </a:r>
            <a:endParaRPr lang="en-US" i="1" dirty="0"/>
          </a:p>
          <a:p>
            <a:r>
              <a:rPr lang="en-US" sz="1200" i="1" kern="1200" dirty="0">
                <a:solidFill>
                  <a:schemeClr val="tx1"/>
                </a:solidFill>
                <a:effectLst/>
                <a:latin typeface="+mn-lt"/>
                <a:ea typeface="+mn-ea"/>
                <a:cs typeface="+mn-cs"/>
              </a:rPr>
              <a:t>We propose to develop novel statistical methods for combining heterogeneous imaging and behavioral data to understand how properties of complex brain networks give rise to behavioral phenotypes in autism and other neuropsychiatric disorders. </a:t>
            </a:r>
          </a:p>
          <a:p>
            <a:pPr marL="171450" indent="-171450">
              <a:buFont typeface="Wingdings" panose="05000000000000000000" pitchFamily="2" charset="2"/>
              <a:buChar char="Ø"/>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mention how can </a:t>
            </a:r>
            <a:r>
              <a:rPr lang="en-US" sz="1200" b="1" kern="1200" dirty="0">
                <a:solidFill>
                  <a:schemeClr val="tx1"/>
                </a:solidFill>
                <a:effectLst/>
                <a:latin typeface="+mn-lt"/>
                <a:ea typeface="+mn-ea"/>
                <a:cs typeface="+mn-cs"/>
              </a:rPr>
              <a:t>machine learning and AI </a:t>
            </a:r>
            <a:r>
              <a:rPr lang="en-US" sz="1200" b="0" kern="1200" dirty="0">
                <a:solidFill>
                  <a:schemeClr val="tx1"/>
                </a:solidFill>
                <a:effectLst/>
                <a:latin typeface="+mn-lt"/>
                <a:ea typeface="+mn-ea"/>
                <a:cs typeface="+mn-cs"/>
              </a:rPr>
              <a:t>help your project (2 sentences): </a:t>
            </a:r>
            <a:r>
              <a:rPr lang="en-US" sz="1200" b="0" i="1" kern="1200" dirty="0">
                <a:solidFill>
                  <a:schemeClr val="tx1"/>
                </a:solidFill>
                <a:effectLst/>
                <a:latin typeface="+mn-lt"/>
                <a:ea typeface="+mn-ea"/>
                <a:cs typeface="+mn-cs"/>
              </a:rPr>
              <a:t>We are </a:t>
            </a:r>
            <a:r>
              <a:rPr lang="en-US" sz="1200" i="1" kern="1200" dirty="0">
                <a:solidFill>
                  <a:schemeClr val="tx1"/>
                </a:solidFill>
                <a:effectLst/>
                <a:latin typeface="+mn-lt"/>
                <a:ea typeface="+mn-ea"/>
                <a:cs typeface="+mn-cs"/>
              </a:rPr>
              <a:t>develop Bayesian statistical methods for finding correlations in high- dimensional and heterogeneous data, and we will use this to analyze the relationship between brain networks and behavior. </a:t>
            </a:r>
            <a:endParaRPr lang="en-US" i="1" dirty="0"/>
          </a:p>
          <a:p>
            <a:pPr marL="171450" indent="-171450">
              <a:buFont typeface="Wingdings" panose="05000000000000000000" pitchFamily="2" charset="2"/>
              <a:buChar char="Ø"/>
            </a:pPr>
            <a:endParaRPr lang="en-US" sz="1200" b="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List </a:t>
            </a:r>
            <a:r>
              <a:rPr lang="en-US" sz="1200" b="1" kern="1200" dirty="0">
                <a:solidFill>
                  <a:schemeClr val="tx1"/>
                </a:solidFill>
                <a:effectLst/>
                <a:latin typeface="+mn-lt"/>
                <a:ea typeface="+mn-ea"/>
                <a:cs typeface="+mn-cs"/>
              </a:rPr>
              <a:t>future challenges </a:t>
            </a:r>
            <a:r>
              <a:rPr lang="en-US" sz="1200" b="0" kern="1200" dirty="0">
                <a:solidFill>
                  <a:schemeClr val="tx1"/>
                </a:solidFill>
                <a:effectLst/>
                <a:latin typeface="+mn-lt"/>
                <a:ea typeface="+mn-ea"/>
                <a:cs typeface="+mn-cs"/>
              </a:rPr>
              <a:t>or next steps after your project is done (1 sentence): We will investigate how the </a:t>
            </a:r>
            <a:r>
              <a:rPr lang="en-US" sz="1200" b="1" kern="1200" dirty="0">
                <a:solidFill>
                  <a:schemeClr val="tx1"/>
                </a:solidFill>
                <a:effectLst/>
                <a:latin typeface="+mn-lt"/>
                <a:ea typeface="+mn-ea"/>
                <a:cs typeface="+mn-cs"/>
              </a:rPr>
              <a:t>dynamics</a:t>
            </a:r>
            <a:r>
              <a:rPr lang="en-US" sz="1200" b="0" kern="1200" dirty="0">
                <a:solidFill>
                  <a:schemeClr val="tx1"/>
                </a:solidFill>
                <a:effectLst/>
                <a:latin typeface="+mn-lt"/>
                <a:ea typeface="+mn-ea"/>
                <a:cs typeface="+mn-cs"/>
              </a:rPr>
              <a:t> of brain networks (in the time-varying setting) correlates with behavior measures. </a:t>
            </a: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mn-lt"/>
                <a:ea typeface="+mn-ea"/>
                <a:cs typeface="+mn-cs"/>
              </a:rPr>
              <a:t>Further details for</a:t>
            </a:r>
            <a:r>
              <a:rPr lang="en-US" sz="1200" b="1" u="sng" kern="1200" dirty="0">
                <a:solidFill>
                  <a:schemeClr val="tx1"/>
                </a:solidFill>
                <a:effectLst/>
                <a:latin typeface="+mn-lt"/>
                <a:ea typeface="+mn-ea"/>
                <a:cs typeface="+mn-cs"/>
              </a:rPr>
              <a:t> Notes </a:t>
            </a:r>
            <a:r>
              <a:rPr lang="en-US" sz="1200" b="0" u="sng" kern="1200" dirty="0">
                <a:solidFill>
                  <a:schemeClr val="tx1"/>
                </a:solidFill>
                <a:effectLst/>
                <a:latin typeface="+mn-lt"/>
                <a:ea typeface="+mn-ea"/>
                <a:cs typeface="+mn-cs"/>
              </a:rPr>
              <a:t>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project focuses on developing novel analysis of complex brain networks from structural and functional imaging and using this to link brain features to behavioral phenotypes. These algorithms will be used to discover brain biomarkers of behavioral traits in Autism and other neuropsychiatric disorders.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PI name, email:  Bei Wang (</a:t>
            </a:r>
            <a:r>
              <a:rPr lang="en-US" dirty="0" err="1"/>
              <a:t>beiwang@sci.utah.edu</a:t>
            </a:r>
            <a:r>
              <a:rPr lang="en-US" dirty="0"/>
              <a:t>) </a:t>
            </a:r>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C67113F-E52B-E747-9AA0-4F284D171BEA}"/>
              </a:ext>
            </a:extLst>
          </p:cNvPr>
          <p:cNvSpPr txBox="1"/>
          <p:nvPr/>
        </p:nvSpPr>
        <p:spPr>
          <a:xfrm>
            <a:off x="35799" y="2699390"/>
            <a:ext cx="12160726" cy="4093428"/>
          </a:xfrm>
          <a:prstGeom prst="rect">
            <a:avLst/>
          </a:prstGeom>
          <a:noFill/>
        </p:spPr>
        <p:txBody>
          <a:bodyPr wrap="square" rtlCol="0">
            <a:spAutoFit/>
          </a:bodyPr>
          <a:lstStyle/>
          <a:p>
            <a:pPr algn="just"/>
            <a:r>
              <a:rPr lang="en-US" sz="2000" b="1" dirty="0"/>
              <a:t>What is new inside? </a:t>
            </a:r>
          </a:p>
          <a:p>
            <a:r>
              <a:rPr lang="en-US" b="1" dirty="0"/>
              <a:t>1. </a:t>
            </a:r>
            <a:r>
              <a:rPr lang="en-US" dirty="0"/>
              <a:t>Develop image analysis algorithms (diffeomorphic image registration </a:t>
            </a:r>
          </a:p>
          <a:p>
            <a:r>
              <a:rPr lang="en-US" dirty="0"/>
              <a:t>and hierarchical Bayesian model) for extracting individualized features of brain shape and function. </a:t>
            </a:r>
          </a:p>
          <a:p>
            <a:pPr algn="just"/>
            <a:r>
              <a:rPr lang="en-US" sz="2000" b="1" dirty="0"/>
              <a:t>2</a:t>
            </a:r>
            <a:r>
              <a:rPr lang="en-US" sz="2000" dirty="0"/>
              <a:t>. </a:t>
            </a:r>
            <a:r>
              <a:rPr lang="en-US" dirty="0"/>
              <a:t>Employ computational topology and topological data analysis algorithms to describe complex structural and functional brain networks, and capture the topology of the network simultaneously across multiscale. </a:t>
            </a:r>
          </a:p>
          <a:p>
            <a:pPr algn="just"/>
            <a:r>
              <a:rPr lang="en-US" sz="2000" b="1" dirty="0"/>
              <a:t>3</a:t>
            </a:r>
            <a:r>
              <a:rPr lang="en-US" sz="2000" dirty="0"/>
              <a:t>. </a:t>
            </a:r>
            <a:r>
              <a:rPr lang="en-US" dirty="0"/>
              <a:t>Develop Bayesian multivariate correlation analysis for combining topological features from both structural and functional networks, shape features and neuropsychiatric behavioral measures. </a:t>
            </a:r>
          </a:p>
          <a:p>
            <a:pPr algn="just"/>
            <a:r>
              <a:rPr lang="en-US" sz="2000" b="1" dirty="0"/>
              <a:t>How will this change current practice? </a:t>
            </a:r>
            <a:r>
              <a:rPr lang="en-US" dirty="0"/>
              <a:t>Potential impact to the neuroscience community for studying the brain basis of neuropsychiatric disorders. The project provides powerful and distributed features of brain structure and function, individualized and age-specific brain biomarkers</a:t>
            </a:r>
            <a:r>
              <a:rPr lang="en-US" b="1" dirty="0"/>
              <a:t>, </a:t>
            </a:r>
            <a:r>
              <a:rPr lang="en-US" dirty="0"/>
              <a:t>and the ability to combine multiple imaging modalities and investigate their relationships to multiple dimensions of behavior . </a:t>
            </a:r>
          </a:p>
          <a:p>
            <a:pPr algn="just"/>
            <a:r>
              <a:rPr lang="en-US" b="1" dirty="0"/>
              <a:t>End Users: </a:t>
            </a:r>
            <a:r>
              <a:rPr lang="en-US" dirty="0"/>
              <a:t>Develop tools and techniques to be used by the neuroscience community to advance research in understanding the brain basis of behavior in neuropsychiatric disorders. </a:t>
            </a:r>
          </a:p>
          <a:p>
            <a:pPr algn="just"/>
            <a:r>
              <a:rPr lang="en-US" dirty="0"/>
              <a:t> </a:t>
            </a:r>
          </a:p>
        </p:txBody>
      </p:sp>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3"/>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3"/>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3"/>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3"/>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4896961" y="-4846"/>
            <a:ext cx="1219201" cy="541867"/>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368734" y="66032"/>
            <a:ext cx="4234429" cy="369332"/>
          </a:xfrm>
          <a:prstGeom prst="rect">
            <a:avLst/>
          </a:prstGeom>
          <a:noFill/>
        </p:spPr>
        <p:txBody>
          <a:bodyPr wrap="none" rtlCol="0">
            <a:spAutoFit/>
          </a:bodyPr>
          <a:lstStyle/>
          <a:p>
            <a:r>
              <a:rPr lang="en-US" b="1" dirty="0"/>
              <a:t>Beyond Diagnostic Classification of Autism</a:t>
            </a:r>
            <a:endParaRPr lang="en-US" sz="2000" b="1" dirty="0"/>
          </a:p>
        </p:txBody>
      </p:sp>
      <p:sp>
        <p:nvSpPr>
          <p:cNvPr id="8" name="TextBox 7">
            <a:extLst>
              <a:ext uri="{FF2B5EF4-FFF2-40B4-BE49-F238E27FC236}">
                <a16:creationId xmlns:a16="http://schemas.microsoft.com/office/drawing/2014/main" id="{E65498B5-74FA-4354-A9FA-523536215906}"/>
              </a:ext>
            </a:extLst>
          </p:cNvPr>
          <p:cNvSpPr txBox="1"/>
          <p:nvPr/>
        </p:nvSpPr>
        <p:spPr>
          <a:xfrm>
            <a:off x="35799" y="6449350"/>
            <a:ext cx="9420471" cy="400110"/>
          </a:xfrm>
          <a:prstGeom prst="rect">
            <a:avLst/>
          </a:prstGeom>
          <a:noFill/>
        </p:spPr>
        <p:txBody>
          <a:bodyPr wrap="square" rtlCol="0">
            <a:spAutoFit/>
          </a:bodyPr>
          <a:lstStyle/>
          <a:p>
            <a:r>
              <a:rPr lang="en-US" sz="2000" dirty="0"/>
              <a:t>Bei Wang, </a:t>
            </a:r>
            <a:r>
              <a:rPr lang="en-US" dirty="0"/>
              <a:t>Tom Fletcher, Jeffrey S. Anderson, Brandon A. Zielinski</a:t>
            </a:r>
            <a:r>
              <a:rPr lang="en-US" sz="2000" dirty="0"/>
              <a:t> </a:t>
            </a:r>
            <a:r>
              <a:rPr lang="en-US" sz="2000" b="1" dirty="0"/>
              <a:t>NIH </a:t>
            </a:r>
            <a:r>
              <a:rPr lang="en-US" b="1" dirty="0"/>
              <a:t>R01 1R01EB022876-01</a:t>
            </a:r>
            <a:endParaRPr lang="en-US" sz="2000" b="1" dirty="0"/>
          </a:p>
        </p:txBody>
      </p:sp>
      <p:pic>
        <p:nvPicPr>
          <p:cNvPr id="10" name="Picture 9">
            <a:extLst>
              <a:ext uri="{FF2B5EF4-FFF2-40B4-BE49-F238E27FC236}">
                <a16:creationId xmlns:a16="http://schemas.microsoft.com/office/drawing/2014/main" id="{7BBB8BB4-576D-434B-9AC2-F6AA1B2EFC19}"/>
              </a:ext>
            </a:extLst>
          </p:cNvPr>
          <p:cNvPicPr>
            <a:picLocks noChangeAspect="1"/>
          </p:cNvPicPr>
          <p:nvPr/>
        </p:nvPicPr>
        <p:blipFill>
          <a:blip r:embed="rId4"/>
          <a:stretch>
            <a:fillRect/>
          </a:stretch>
        </p:blipFill>
        <p:spPr>
          <a:xfrm>
            <a:off x="6855052" y="8540"/>
            <a:ext cx="5305673" cy="3142107"/>
          </a:xfrm>
          <a:prstGeom prst="rect">
            <a:avLst/>
          </a:prstGeom>
        </p:spPr>
      </p:pic>
      <p:sp>
        <p:nvSpPr>
          <p:cNvPr id="18" name="TextBox 17">
            <a:extLst>
              <a:ext uri="{FF2B5EF4-FFF2-40B4-BE49-F238E27FC236}">
                <a16:creationId xmlns:a16="http://schemas.microsoft.com/office/drawing/2014/main" id="{BBA5F356-A9FF-A747-9DEC-FBA4E4721A8D}"/>
              </a:ext>
            </a:extLst>
          </p:cNvPr>
          <p:cNvSpPr txBox="1"/>
          <p:nvPr/>
        </p:nvSpPr>
        <p:spPr>
          <a:xfrm>
            <a:off x="17900" y="682253"/>
            <a:ext cx="6819254" cy="2369880"/>
          </a:xfrm>
          <a:prstGeom prst="rect">
            <a:avLst/>
          </a:prstGeom>
          <a:noFill/>
        </p:spPr>
        <p:txBody>
          <a:bodyPr wrap="square" rtlCol="0">
            <a:spAutoFit/>
          </a:bodyPr>
          <a:lstStyle/>
          <a:p>
            <a:pPr algn="just"/>
            <a:r>
              <a:rPr lang="en-US" sz="2000" b="1" dirty="0"/>
              <a:t>The model: </a:t>
            </a:r>
            <a:r>
              <a:rPr lang="en-US" dirty="0"/>
              <a:t>This project develops novel statistical methods for combining heterogeneous imaging and behavioral data to understand how properties of complex brain networks give rise to behavioral phenotypes. Our hypothesis is that multivariate descriptors of brain network topology, combining features of grey matter shape and function, will better explain the complex impairments found in Autism Spectrum Disorders (ASD) .</a:t>
            </a:r>
            <a:endParaRPr lang="en-US" sz="2000" dirty="0"/>
          </a:p>
          <a:p>
            <a:pPr algn="just"/>
            <a:r>
              <a:rPr lang="en-US" sz="2000" dirty="0"/>
              <a:t>. </a:t>
            </a:r>
          </a:p>
        </p:txBody>
      </p:sp>
      <p:pic>
        <p:nvPicPr>
          <p:cNvPr id="11" name="Picture 10">
            <a:extLst>
              <a:ext uri="{FF2B5EF4-FFF2-40B4-BE49-F238E27FC236}">
                <a16:creationId xmlns:a16="http://schemas.microsoft.com/office/drawing/2014/main" id="{78C9E8E6-4FA7-5146-81B4-E8FF2D2ECA2D}"/>
              </a:ext>
            </a:extLst>
          </p:cNvPr>
          <p:cNvPicPr>
            <a:picLocks noChangeAspect="1"/>
          </p:cNvPicPr>
          <p:nvPr/>
        </p:nvPicPr>
        <p:blipFill>
          <a:blip r:embed="rId5"/>
          <a:stretch>
            <a:fillRect/>
          </a:stretch>
        </p:blipFill>
        <p:spPr>
          <a:xfrm>
            <a:off x="9104612" y="6231607"/>
            <a:ext cx="1677967" cy="522901"/>
          </a:xfrm>
          <a:prstGeom prst="rect">
            <a:avLst/>
          </a:prstGeom>
        </p:spPr>
      </p:pic>
      <p:pic>
        <p:nvPicPr>
          <p:cNvPr id="13" name="Picture 12">
            <a:extLst>
              <a:ext uri="{FF2B5EF4-FFF2-40B4-BE49-F238E27FC236}">
                <a16:creationId xmlns:a16="http://schemas.microsoft.com/office/drawing/2014/main" id="{9DF22E91-74B1-094B-9D9D-111B26CAFC56}"/>
              </a:ext>
            </a:extLst>
          </p:cNvPr>
          <p:cNvPicPr>
            <a:picLocks noChangeAspect="1"/>
          </p:cNvPicPr>
          <p:nvPr/>
        </p:nvPicPr>
        <p:blipFill>
          <a:blip r:embed="rId6"/>
          <a:stretch>
            <a:fillRect/>
          </a:stretch>
        </p:blipFill>
        <p:spPr>
          <a:xfrm>
            <a:off x="10820180" y="6185597"/>
            <a:ext cx="1048979" cy="614919"/>
          </a:xfrm>
          <a:prstGeom prst="rect">
            <a:avLst/>
          </a:prstGeom>
        </p:spPr>
      </p:pic>
    </p:spTree>
    <p:extLst>
      <p:ext uri="{BB962C8B-B14F-4D97-AF65-F5344CB8AC3E}">
        <p14:creationId xmlns:p14="http://schemas.microsoft.com/office/powerpoint/2010/main" val="261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493</Words>
  <Application>Microsoft Macintosh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Bei Wang</cp:lastModifiedBy>
  <cp:revision>48</cp:revision>
  <dcterms:created xsi:type="dcterms:W3CDTF">2019-02-06T14:40:55Z</dcterms:created>
  <dcterms:modified xsi:type="dcterms:W3CDTF">2019-02-26T04:57:22Z</dcterms:modified>
</cp:coreProperties>
</file>