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1" autoAdjust="0"/>
    <p:restoredTop sz="94368" autoAdjust="0"/>
  </p:normalViewPr>
  <p:slideViewPr>
    <p:cSldViewPr snapToGrid="0">
      <p:cViewPr varScale="1">
        <p:scale>
          <a:sx n="119" d="100"/>
          <a:sy n="119" d="100"/>
        </p:scale>
        <p:origin x="21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Instructions:  </a:t>
            </a:r>
          </a:p>
          <a:p>
            <a:endParaRPr lang="en-US" sz="1200" b="1"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Submit 1 slide by COB Monday 2/25/19</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Title - headline your </a:t>
            </a:r>
            <a:r>
              <a:rPr lang="en-US" sz="1200" b="1" kern="1200" dirty="0">
                <a:solidFill>
                  <a:schemeClr val="tx1"/>
                </a:solidFill>
                <a:effectLst/>
                <a:latin typeface="+mn-lt"/>
                <a:ea typeface="+mn-ea"/>
                <a:cs typeface="+mn-cs"/>
              </a:rPr>
              <a:t>theory-driven, mechanistic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name the </a:t>
            </a:r>
            <a:r>
              <a:rPr lang="en-US" sz="1200" b="1" kern="1200" dirty="0">
                <a:solidFill>
                  <a:schemeClr val="tx1"/>
                </a:solidFill>
                <a:effectLst/>
                <a:latin typeface="+mn-lt"/>
                <a:ea typeface="+mn-ea"/>
                <a:cs typeface="+mn-cs"/>
              </a:rPr>
              <a:t>specific mathematical or statistical method and variations </a:t>
            </a:r>
            <a:r>
              <a:rPr lang="en-US" sz="1200" kern="1200" dirty="0">
                <a:solidFill>
                  <a:schemeClr val="tx1"/>
                </a:solidFill>
                <a:effectLst/>
                <a:latin typeface="+mn-lt"/>
                <a:ea typeface="+mn-ea"/>
                <a:cs typeface="+mn-cs"/>
              </a:rPr>
              <a:t>thereof</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0" u="sng" kern="1200" dirty="0">
                <a:solidFill>
                  <a:schemeClr val="tx1"/>
                </a:solidFill>
                <a:effectLst/>
                <a:latin typeface="+mn-lt"/>
                <a:ea typeface="+mn-ea"/>
                <a:cs typeface="+mn-cs"/>
              </a:rPr>
              <a:t>To include in </a:t>
            </a: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0" indent="0">
              <a:buFont typeface="Wingdings" panose="05000000000000000000" pitchFamily="2" charset="2"/>
              <a:buNone/>
            </a:pPr>
            <a:r>
              <a:rPr lang="en-US" sz="1200" i="1" kern="1200" dirty="0">
                <a:solidFill>
                  <a:schemeClr val="tx1"/>
                </a:solidFill>
                <a:effectLst/>
                <a:latin typeface="+mn-lt"/>
                <a:ea typeface="+mn-ea"/>
                <a:cs typeface="+mn-cs"/>
              </a:rPr>
              <a:t>We developed a new method, LV-GIMME, for looking at brain processes of individuals. Individuals may differ even if they are all part of the same category, such as gender or diagnostic status. As an example, this method can be used to identify different brain processes that may occur within a given diagnostic category such as ADHD, which can lead to treatment plans that are better tailored for those subsets. </a:t>
            </a:r>
          </a:p>
          <a:p>
            <a:pPr mar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a:t>
            </a:r>
          </a:p>
          <a:p>
            <a:pPr marL="0" indent="0">
              <a:buFont typeface="Wingdings" panose="05000000000000000000" pitchFamily="2" charset="2"/>
              <a:buNone/>
            </a:pPr>
            <a:r>
              <a:rPr lang="en-US" sz="1200" b="0" i="1" kern="1200" dirty="0">
                <a:solidFill>
                  <a:schemeClr val="tx1"/>
                </a:solidFill>
                <a:effectLst/>
                <a:latin typeface="+mn-lt"/>
                <a:ea typeface="+mn-ea"/>
                <a:cs typeface="+mn-cs"/>
              </a:rPr>
              <a:t>Our method is a machine learning algorithm for model building and unsupervised classification. </a:t>
            </a:r>
          </a:p>
          <a:p>
            <a:pPr marL="0" indent="0">
              <a:buFont typeface="Wingdings" panose="05000000000000000000" pitchFamily="2" charset="2"/>
              <a:buNone/>
            </a:pPr>
            <a:endParaRPr lang="en-US" sz="1200" b="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a:t>
            </a:r>
          </a:p>
          <a:p>
            <a:pPr marL="0" indent="0">
              <a:buFont typeface="Wingdings" panose="05000000000000000000" pitchFamily="2" charset="2"/>
              <a:buNone/>
            </a:pPr>
            <a:r>
              <a:rPr lang="en-US" sz="1200" b="0" i="1" kern="1200" dirty="0">
                <a:solidFill>
                  <a:schemeClr val="tx1"/>
                </a:solidFill>
                <a:effectLst/>
                <a:latin typeface="+mn-lt"/>
                <a:ea typeface="+mn-ea"/>
                <a:cs typeface="+mn-cs"/>
              </a:rPr>
              <a:t>The next step is to allow for bidirectional as well as directional relations among nodes. </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a:t>
            </a:r>
            <a:r>
              <a:rPr lang="en-US" sz="1200" u="sng" kern="1200" dirty="0">
                <a:solidFill>
                  <a:schemeClr val="tx1"/>
                </a:solidFill>
                <a:effectLst/>
                <a:latin typeface="+mn-lt"/>
                <a:ea typeface="+mn-ea"/>
                <a:cs typeface="+mn-cs"/>
              </a:rPr>
              <a:t>methodological challenges </a:t>
            </a:r>
            <a:r>
              <a:rPr lang="en-US" sz="1200" kern="1200" dirty="0">
                <a:solidFill>
                  <a:schemeClr val="tx1"/>
                </a:solidFill>
                <a:effectLst/>
                <a:latin typeface="+mn-lt"/>
                <a:ea typeface="+mn-ea"/>
                <a:cs typeface="+mn-cs"/>
              </a:rPr>
              <a:t>(e.g.: crossing scales, sparse data, uncertainty, modularity, spatiotemporal simulation challenges, etc.)</a:t>
            </a:r>
          </a:p>
          <a:p>
            <a:r>
              <a:rPr lang="en-US" sz="1200" i="1" kern="1200" dirty="0">
                <a:solidFill>
                  <a:schemeClr val="tx1"/>
                </a:solidFill>
                <a:effectLst/>
                <a:latin typeface="+mn-lt"/>
                <a:ea typeface="+mn-ea"/>
                <a:cs typeface="+mn-cs"/>
              </a:rPr>
              <a:t>Our method accounts for the errors in measurement that can occur at multiple scales of resolution (e.g., voxel, region, and network levels in human functional brain imaging).  It also introduces sparsity in the matrices for the relations among these varied levels, thus aiding in interpretation and inferences. Finally, community detection is used to subset individuals with similarities in their patterns of relations. This enables identification of patterns that are similar for ALL individuals in the sample, patterns that are similar for SOME individuals in the sample, and finally INDIVIDUAL-LEVEL aspects are allowed to emerge. </a:t>
            </a:r>
          </a:p>
          <a:p>
            <a:endParaRPr lang="en-US" sz="1200" kern="1200" dirty="0">
              <a:solidFill>
                <a:schemeClr val="tx1"/>
              </a:solidFill>
              <a:effectLst/>
              <a:latin typeface="+mn-lt"/>
              <a:ea typeface="+mn-ea"/>
              <a:cs typeface="+mn-cs"/>
            </a:endParaRPr>
          </a:p>
          <a:p>
            <a:r>
              <a:rPr lang="en-US" dirty="0"/>
              <a:t>PI name, email:  K. M. Gates, gateskm@email.unc.edu</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1B040B6-3A84-4205-9B41-82F13DCF2734}"/>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xmlns=""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xmlns=""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xmlns=""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xmlns=""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xmlns=""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xmlns=""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xmlns=""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xmlns=""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7F5879-E68E-4C30-8EB5-0D8E925B291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xmlns=""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CFF842-EE17-4E32-8BC0-49E4F6F2BF57}"/>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xmlns=""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B6C89D-FEF8-4AAE-A0BE-8E2ACD42DF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xmlns=""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8EA771C-91D6-4262-B7AA-DB5481BD61C3}"/>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xmlns=""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AE2C762-2EF9-4381-844A-B061A5BE082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xmlns=""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BD6B405-E672-484D-AD34-1155CFAA2E30}"/>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8" name="Footer Placeholder 7">
            <a:extLst>
              <a:ext uri="{FF2B5EF4-FFF2-40B4-BE49-F238E27FC236}">
                <a16:creationId xmlns:a16="http://schemas.microsoft.com/office/drawing/2014/main" xmlns=""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E6A0C66-FB7C-4FE0-956C-EB5ABC43BA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4" name="Footer Placeholder 3">
            <a:extLst>
              <a:ext uri="{FF2B5EF4-FFF2-40B4-BE49-F238E27FC236}">
                <a16:creationId xmlns:a16="http://schemas.microsoft.com/office/drawing/2014/main" xmlns=""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E9C44DA-8976-41AF-86E2-D8A7C712585C}"/>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3" name="Footer Placeholder 2">
            <a:extLst>
              <a:ext uri="{FF2B5EF4-FFF2-40B4-BE49-F238E27FC236}">
                <a16:creationId xmlns:a16="http://schemas.microsoft.com/office/drawing/2014/main" xmlns=""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6F92D92-9109-45AD-A53E-A89F2E753C8A}"/>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xmlns=""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7FD146D-FD61-48E8-9007-422088CB9F85}"/>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xmlns=""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xmlns=""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DE7480A-8301-4885-85AE-C8679FAAA63E}"/>
              </a:ext>
            </a:extLst>
          </p:cNvPr>
          <p:cNvPicPr>
            <a:picLocks noChangeAspect="1"/>
          </p:cNvPicPr>
          <p:nvPr/>
        </p:nvPicPr>
        <p:blipFill>
          <a:blip r:embed="rId3"/>
          <a:stretch>
            <a:fillRect/>
          </a:stretch>
        </p:blipFill>
        <p:spPr>
          <a:xfrm>
            <a:off x="8014447" y="12592"/>
            <a:ext cx="4082977" cy="2686168"/>
          </a:xfrm>
          <a:prstGeom prst="rect">
            <a:avLst/>
          </a:prstGeom>
        </p:spPr>
      </p:pic>
      <p:pic>
        <p:nvPicPr>
          <p:cNvPr id="4" name="Picture 3">
            <a:extLst>
              <a:ext uri="{FF2B5EF4-FFF2-40B4-BE49-F238E27FC236}">
                <a16:creationId xmlns:a16="http://schemas.microsoft.com/office/drawing/2014/main" xmlns="" id="{12734DF8-83C6-47FE-B4C5-05577529BD88}"/>
              </a:ext>
            </a:extLst>
          </p:cNvPr>
          <p:cNvPicPr>
            <a:picLocks noChangeAspect="1"/>
          </p:cNvPicPr>
          <p:nvPr/>
        </p:nvPicPr>
        <p:blipFill rotWithShape="1">
          <a:blip r:embed="rId4"/>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xmlns="" id="{EE1AD5D9-D40A-4973-91F9-9E8DDA7DE05F}"/>
              </a:ext>
            </a:extLst>
          </p:cNvPr>
          <p:cNvPicPr>
            <a:picLocks noChangeAspect="1"/>
          </p:cNvPicPr>
          <p:nvPr/>
        </p:nvPicPr>
        <p:blipFill rotWithShape="1">
          <a:blip r:embed="rId5"/>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xmlns="" id="{78823FB5-D3C0-4506-91E8-8CC5C8B880D1}"/>
              </a:ext>
            </a:extLst>
          </p:cNvPr>
          <p:cNvPicPr>
            <a:picLocks noChangeAspect="1"/>
          </p:cNvPicPr>
          <p:nvPr/>
        </p:nvPicPr>
        <p:blipFill rotWithShape="1">
          <a:blip r:embed="rId5"/>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xmlns="" id="{B5F455D8-BD91-41CB-BD52-58DEC78E9E2C}"/>
              </a:ext>
            </a:extLst>
          </p:cNvPr>
          <p:cNvPicPr>
            <a:picLocks noChangeAspect="1"/>
          </p:cNvPicPr>
          <p:nvPr/>
        </p:nvPicPr>
        <p:blipFill rotWithShape="1">
          <a:blip r:embed="rId5"/>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xmlns="" id="{9EA66F87-12BC-41AB-A68B-64B6B4F61193}"/>
              </a:ext>
            </a:extLst>
          </p:cNvPr>
          <p:cNvPicPr>
            <a:picLocks noChangeAspect="1"/>
          </p:cNvPicPr>
          <p:nvPr/>
        </p:nvPicPr>
        <p:blipFill rotWithShape="1">
          <a:blip r:embed="rId5"/>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xmlns="" id="{D8B4C836-68CC-489A-9D4A-72406E4C54CE}"/>
              </a:ext>
            </a:extLst>
          </p:cNvPr>
          <p:cNvPicPr>
            <a:picLocks noChangeAspect="1"/>
          </p:cNvPicPr>
          <p:nvPr/>
        </p:nvPicPr>
        <p:blipFill rotWithShape="1">
          <a:blip r:embed="rId5"/>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xmlns="" id="{EB9B81F7-3220-4822-93BA-9AB368C34FBD}"/>
              </a:ext>
            </a:extLst>
          </p:cNvPr>
          <p:cNvSpPr txBox="1"/>
          <p:nvPr/>
        </p:nvSpPr>
        <p:spPr>
          <a:xfrm>
            <a:off x="368734" y="66032"/>
            <a:ext cx="5601342" cy="400110"/>
          </a:xfrm>
          <a:prstGeom prst="rect">
            <a:avLst/>
          </a:prstGeom>
          <a:noFill/>
        </p:spPr>
        <p:txBody>
          <a:bodyPr wrap="none" rtlCol="0">
            <a:spAutoFit/>
          </a:bodyPr>
          <a:lstStyle/>
          <a:p>
            <a:r>
              <a:rPr lang="en-US" sz="2000" b="1" dirty="0"/>
              <a:t>Multiscale Modeling of Brain Processes: LV-GIMME</a:t>
            </a:r>
          </a:p>
        </p:txBody>
      </p:sp>
      <p:sp>
        <p:nvSpPr>
          <p:cNvPr id="8" name="TextBox 7">
            <a:extLst>
              <a:ext uri="{FF2B5EF4-FFF2-40B4-BE49-F238E27FC236}">
                <a16:creationId xmlns:a16="http://schemas.microsoft.com/office/drawing/2014/main" xmlns="" id="{E65498B5-74FA-4354-A9FA-523536215906}"/>
              </a:ext>
            </a:extLst>
          </p:cNvPr>
          <p:cNvSpPr txBox="1"/>
          <p:nvPr/>
        </p:nvSpPr>
        <p:spPr>
          <a:xfrm>
            <a:off x="9260114" y="5490131"/>
            <a:ext cx="2931886" cy="1323439"/>
          </a:xfrm>
          <a:prstGeom prst="rect">
            <a:avLst/>
          </a:prstGeom>
          <a:noFill/>
        </p:spPr>
        <p:txBody>
          <a:bodyPr wrap="square" rtlCol="0">
            <a:spAutoFit/>
          </a:bodyPr>
          <a:lstStyle/>
          <a:p>
            <a:r>
              <a:rPr lang="en-US" sz="2000" dirty="0"/>
              <a:t>Gates, K.M. </a:t>
            </a:r>
          </a:p>
          <a:p>
            <a:r>
              <a:rPr lang="en-US" sz="2000" dirty="0"/>
              <a:t>University of</a:t>
            </a:r>
          </a:p>
          <a:p>
            <a:r>
              <a:rPr lang="en-US" sz="2000" dirty="0"/>
              <a:t>North Carolina</a:t>
            </a:r>
          </a:p>
          <a:p>
            <a:r>
              <a:rPr lang="en-US" sz="2000" dirty="0"/>
              <a:t>NIBIB: </a:t>
            </a:r>
            <a:r>
              <a:rPr lang="en-US" dirty="0"/>
              <a:t>1R01 EB022904-01 </a:t>
            </a:r>
            <a:endParaRPr lang="en-US" sz="2000" dirty="0"/>
          </a:p>
        </p:txBody>
      </p:sp>
      <p:sp>
        <p:nvSpPr>
          <p:cNvPr id="9" name="TextBox 8">
            <a:extLst>
              <a:ext uri="{FF2B5EF4-FFF2-40B4-BE49-F238E27FC236}">
                <a16:creationId xmlns:a16="http://schemas.microsoft.com/office/drawing/2014/main" xmlns="" id="{AC7D79D5-4CE2-47B6-836E-C505384A5CE4}"/>
              </a:ext>
            </a:extLst>
          </p:cNvPr>
          <p:cNvSpPr txBox="1"/>
          <p:nvPr/>
        </p:nvSpPr>
        <p:spPr>
          <a:xfrm>
            <a:off x="0" y="498223"/>
            <a:ext cx="11226800" cy="6401753"/>
          </a:xfrm>
          <a:prstGeom prst="rect">
            <a:avLst/>
          </a:prstGeom>
          <a:noFill/>
        </p:spPr>
        <p:txBody>
          <a:bodyPr wrap="square" rtlCol="0">
            <a:spAutoFit/>
          </a:bodyPr>
          <a:lstStyle/>
          <a:p>
            <a:r>
              <a:rPr lang="en-US" sz="2000" b="1" dirty="0"/>
              <a:t>The </a:t>
            </a:r>
            <a:r>
              <a:rPr lang="en-US" sz="2000" b="1" dirty="0" smtClean="0"/>
              <a:t>model: </a:t>
            </a:r>
            <a:r>
              <a:rPr lang="en-US" sz="2000" i="1" dirty="0" smtClean="0"/>
              <a:t>GIMME</a:t>
            </a:r>
            <a:r>
              <a:rPr lang="en-US" sz="2000" b="1" dirty="0" smtClean="0"/>
              <a:t> </a:t>
            </a:r>
            <a:r>
              <a:rPr lang="en-US" sz="2000" dirty="0" smtClean="0"/>
              <a:t>enables </a:t>
            </a:r>
            <a:r>
              <a:rPr lang="en-US" sz="2000" dirty="0"/>
              <a:t>data-driven modeling of brain processing. </a:t>
            </a:r>
          </a:p>
          <a:p>
            <a:endParaRPr lang="en-US" sz="1000" b="1" dirty="0"/>
          </a:p>
          <a:p>
            <a:r>
              <a:rPr lang="en-US" sz="2000" b="1" dirty="0"/>
              <a:t>What is new inside? </a:t>
            </a:r>
            <a:r>
              <a:rPr lang="en-US" sz="2000" dirty="0"/>
              <a:t>This funding has enabled two substantial</a:t>
            </a:r>
          </a:p>
          <a:p>
            <a:r>
              <a:rPr lang="en-US" sz="2000" dirty="0"/>
              <a:t>improvements to GIMME: multiscale modeling and unsupervised </a:t>
            </a:r>
          </a:p>
          <a:p>
            <a:r>
              <a:rPr lang="en-US" sz="2000" dirty="0"/>
              <a:t>classification of individuals. The new approach is called “LV-GIMME”. </a:t>
            </a:r>
            <a:endParaRPr lang="en-US" sz="2000" dirty="0" smtClean="0"/>
          </a:p>
          <a:p>
            <a:pPr marL="342900" indent="-342900">
              <a:buFont typeface="Arial" charset="0"/>
              <a:buChar char="•"/>
            </a:pPr>
            <a:r>
              <a:rPr lang="en-US" sz="2000" b="1" i="1" u="sng" dirty="0" smtClean="0"/>
              <a:t>Multiscale </a:t>
            </a:r>
            <a:r>
              <a:rPr lang="en-US" sz="2000" b="1" i="1" u="sng" dirty="0"/>
              <a:t>modeling </a:t>
            </a:r>
            <a:r>
              <a:rPr lang="en-US" sz="2000" u="sng" dirty="0"/>
              <a:t>enables examination of brain processes as they </a:t>
            </a:r>
            <a:r>
              <a:rPr lang="en-US" sz="2000" dirty="0"/>
              <a:t> </a:t>
            </a:r>
            <a:r>
              <a:rPr lang="en-US" sz="2000" dirty="0" smtClean="0"/>
              <a:t>                                                       </a:t>
            </a:r>
            <a:r>
              <a:rPr lang="en-US" sz="2000" u="sng" dirty="0" smtClean="0"/>
              <a:t>occur across </a:t>
            </a:r>
            <a:r>
              <a:rPr lang="en-US" sz="2000" u="sng" dirty="0"/>
              <a:t>multiple spatial resolutions</a:t>
            </a:r>
            <a:r>
              <a:rPr lang="en-US" sz="2000" dirty="0"/>
              <a:t>. The graph to the right depicts the </a:t>
            </a:r>
            <a:r>
              <a:rPr lang="en-US" sz="2000" dirty="0"/>
              <a:t> </a:t>
            </a:r>
            <a:r>
              <a:rPr lang="en-US" sz="2000" dirty="0" smtClean="0"/>
              <a:t>                                      </a:t>
            </a:r>
            <a:r>
              <a:rPr lang="en-US" sz="2000" dirty="0" smtClean="0"/>
              <a:t>dynamic relations </a:t>
            </a:r>
            <a:r>
              <a:rPr lang="en-US" sz="2000" dirty="0"/>
              <a:t>among brain networks as well as relations among brain regions </a:t>
            </a:r>
            <a:r>
              <a:rPr lang="en-US" sz="2000" dirty="0"/>
              <a:t> </a:t>
            </a:r>
            <a:r>
              <a:rPr lang="en-US" sz="2000" dirty="0" smtClean="0"/>
              <a:t>                            </a:t>
            </a:r>
            <a:r>
              <a:rPr lang="en-US" sz="2000" dirty="0" smtClean="0"/>
              <a:t>within </a:t>
            </a:r>
            <a:r>
              <a:rPr lang="en-US" sz="2000" dirty="0"/>
              <a:t>a </a:t>
            </a:r>
            <a:r>
              <a:rPr lang="en-US" sz="2000" dirty="0" smtClean="0"/>
              <a:t>given </a:t>
            </a:r>
            <a:r>
              <a:rPr lang="en-US" sz="2000" dirty="0"/>
              <a:t>network. One could add more resolution scales (e.g., voxels). </a:t>
            </a:r>
            <a:endParaRPr lang="en-US" sz="2000" dirty="0" smtClean="0"/>
          </a:p>
          <a:p>
            <a:pPr marL="342900" indent="-342900">
              <a:buFont typeface="Arial" charset="0"/>
              <a:buChar char="•"/>
            </a:pPr>
            <a:r>
              <a:rPr lang="en-US" sz="2000" dirty="0" smtClean="0"/>
              <a:t>Researchers </a:t>
            </a:r>
            <a:r>
              <a:rPr lang="en-US" sz="2000" dirty="0"/>
              <a:t>can </a:t>
            </a:r>
            <a:r>
              <a:rPr lang="en-US" sz="2000" dirty="0" smtClean="0"/>
              <a:t>also use LV-GIMME to </a:t>
            </a:r>
            <a:r>
              <a:rPr lang="en-US" sz="2000" b="1" i="1" u="sng" dirty="0"/>
              <a:t>subset individuals </a:t>
            </a:r>
            <a:r>
              <a:rPr lang="en-US" sz="2000" u="sng" dirty="0" smtClean="0"/>
              <a:t>to </a:t>
            </a:r>
            <a:r>
              <a:rPr lang="en-US" sz="2000" u="sng" dirty="0"/>
              <a:t>identify those who have similar </a:t>
            </a:r>
            <a:r>
              <a:rPr lang="en-US" sz="2000" u="sng" dirty="0" smtClean="0"/>
              <a:t>brain processes </a:t>
            </a:r>
            <a:r>
              <a:rPr lang="en-US" sz="2000" dirty="0"/>
              <a:t>using a unsupervised classification approach that, with the present funding, we have been able to evaluate and validate using both simulated and empirical functional MRI data.  The method is able to appropriately classify individuals according to the task they are conducting by using only time courses of brain activity. </a:t>
            </a:r>
            <a:endParaRPr lang="en-US" sz="1000" b="1" dirty="0"/>
          </a:p>
          <a:p>
            <a:r>
              <a:rPr lang="en-US" sz="2000" b="1" dirty="0"/>
              <a:t>How will this change current practice? </a:t>
            </a:r>
            <a:r>
              <a:rPr lang="en-US" sz="2000" dirty="0"/>
              <a:t>With LV-GIMME, researchers can explore how brain processes differ within a predefined category (e.g., diagnostic status, gender) by identifying subsets of individuals with similar dynamic patterns. The multiscale resolution allows researchers to </a:t>
            </a:r>
          </a:p>
          <a:p>
            <a:r>
              <a:rPr lang="en-US" sz="2000" dirty="0"/>
              <a:t>simultaneously investigate research questions at the voxel, region, and network levels. </a:t>
            </a:r>
          </a:p>
          <a:p>
            <a:r>
              <a:rPr lang="en-US" sz="2000" dirty="0"/>
              <a:t>Taken together, the new method will enable greater understanding of the varied </a:t>
            </a:r>
          </a:p>
          <a:p>
            <a:r>
              <a:rPr lang="en-US" sz="2000" dirty="0"/>
              <a:t>endophenotypes, getting the field closer to personalized of treatment plans</a:t>
            </a:r>
            <a:r>
              <a:rPr lang="en-US" sz="2000" dirty="0" smtClean="0"/>
              <a:t>.</a:t>
            </a:r>
            <a:endParaRPr lang="en-US" sz="2000" b="1" dirty="0"/>
          </a:p>
          <a:p>
            <a:r>
              <a:rPr lang="en-US" sz="2000" b="1" dirty="0"/>
              <a:t>End Users </a:t>
            </a:r>
            <a:r>
              <a:rPr lang="en-US" sz="2000" dirty="0"/>
              <a:t>Researchers with functional MRI data are the initially intended end users. </a:t>
            </a:r>
            <a:endParaRPr lang="en-US" sz="2000" b="1" u="sng" dirty="0"/>
          </a:p>
        </p:txBody>
      </p:sp>
      <p:pic>
        <p:nvPicPr>
          <p:cNvPr id="10" name="Picture 9">
            <a:extLst>
              <a:ext uri="{FF2B5EF4-FFF2-40B4-BE49-F238E27FC236}">
                <a16:creationId xmlns:a16="http://schemas.microsoft.com/office/drawing/2014/main" xmlns="" id="{EF24D503-267F-4149-98C0-7635057A7A02}"/>
              </a:ext>
            </a:extLst>
          </p:cNvPr>
          <p:cNvPicPr>
            <a:picLocks noChangeAspect="1"/>
          </p:cNvPicPr>
          <p:nvPr/>
        </p:nvPicPr>
        <p:blipFill>
          <a:blip r:embed="rId6"/>
          <a:stretch>
            <a:fillRect/>
          </a:stretch>
        </p:blipFill>
        <p:spPr>
          <a:xfrm>
            <a:off x="10927080" y="5389221"/>
            <a:ext cx="1085676" cy="1085676"/>
          </a:xfrm>
          <a:prstGeom prst="rect">
            <a:avLst/>
          </a:prstGeom>
        </p:spPr>
      </p:pic>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481</Words>
  <Application>Microsoft Macintosh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Calibri Light</vt:lpstr>
      <vt:lpstr>Wingdings</vt:lpstr>
      <vt:lpstr>Arial</vt:lpstr>
      <vt:lpstr>Office Theme</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Gates, Kathleen Marie</cp:lastModifiedBy>
  <cp:revision>23</cp:revision>
  <dcterms:created xsi:type="dcterms:W3CDTF">2019-02-06T14:40:55Z</dcterms:created>
  <dcterms:modified xsi:type="dcterms:W3CDTF">2019-02-25T16:54:00Z</dcterms:modified>
</cp:coreProperties>
</file>