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68575" autoAdjust="0"/>
  </p:normalViewPr>
  <p:slideViewPr>
    <p:cSldViewPr snapToGrid="0">
      <p:cViewPr varScale="1">
        <p:scale>
          <a:sx n="97" d="100"/>
          <a:sy n="97" d="100"/>
        </p:scale>
        <p:origin x="-167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619AD-E595-4A9E-BADB-164EAD3ADC5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1247D-5C86-4B18-8B46-2B5FA6E09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 smtClean="0"/>
              <a:t>The problem</a:t>
            </a:r>
            <a:r>
              <a:rPr lang="en-US" sz="1200" dirty="0" smtClean="0"/>
              <a:t>: Statistical inference in noisy and changing environments can be solved by strategies of different complexity.</a:t>
            </a:r>
            <a:r>
              <a:rPr lang="en-US" sz="1200" baseline="0" dirty="0" smtClean="0"/>
              <a:t> </a:t>
            </a:r>
            <a:r>
              <a:rPr lang="en-US" sz="1200" dirty="0" smtClean="0"/>
              <a:t>More complex strategies typically reduce errors but also incur larger computational costs. What is the cognitive cost that is worth paying to perform effective and efficient inference?</a:t>
            </a:r>
          </a:p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solution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new theory and modeling approaches allow us to identify</a:t>
            </a:r>
            <a:r>
              <a:rPr lang="en-US" sz="1200" dirty="0" smtClean="0"/>
              <a:t> fundamental relationships between inferential accuracy and computational complexity.</a:t>
            </a:r>
            <a:r>
              <a:rPr lang="en-US" sz="1200" baseline="0" dirty="0" smtClean="0"/>
              <a:t> </a:t>
            </a:r>
            <a:r>
              <a:rPr lang="en-US" sz="1200" baseline="0" smtClean="0"/>
              <a:t>These approaches </a:t>
            </a:r>
            <a:r>
              <a:rPr lang="en-US" sz="1200" dirty="0" smtClean="0"/>
              <a:t>provides extensive, quantitative predictions for the specific environmental and task conditions most likely to require particular cognitive functions, including working memory and adaptive decision-making.</a:t>
            </a:r>
          </a:p>
          <a:p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Future challenges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Extending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framework to include practical approaches to measure computational complexity in behavior and neural data, and compare those measurements to predictions of this new theory.</a:t>
            </a:r>
          </a:p>
          <a:p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BRAIN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initiative grant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R01 </a:t>
            </a:r>
            <a:r>
              <a:rPr lang="de-DE" sz="1200" dirty="0" smtClean="0">
                <a:solidFill>
                  <a:schemeClr val="bg1">
                    <a:lumMod val="95000"/>
                  </a:schemeClr>
                </a:solidFill>
              </a:rPr>
              <a:t>EB026945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PIs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Joshua Gold (</a:t>
            </a:r>
            <a:r>
              <a:rPr lang="en-US" sz="1200" b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jigold@pennmedicine.upenn.edu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Vijay </a:t>
            </a:r>
            <a:r>
              <a:rPr lang="en-US" sz="1200" b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Balasubramanian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b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vijay@physics.upenn.edu</a:t>
            </a:r>
            <a:r>
              <a:rPr lang="en-US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21247D-5C86-4B18-8B46-2B5FA6E094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1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E67717-1496-4177-8D92-7C8E2D43CB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34447B-AE9B-46D7-B7EC-5E4BD78B0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B040B6-3A84-4205-9B41-82F13DCF2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AB7890-0B25-4709-8D8B-7230D48C6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3F963BC-921C-4FE1-852B-803174071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A89B9E2-3767-4ABA-96B6-0574403063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1939" t="70782" r="40981"/>
          <a:stretch/>
        </p:blipFill>
        <p:spPr>
          <a:xfrm>
            <a:off x="231423" y="120474"/>
            <a:ext cx="3084690" cy="200377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DDD0C1AA-18F7-4B6D-948D-9BBA3D86C7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3764843" y="640644"/>
            <a:ext cx="1219201" cy="54186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82140BB4-AAAC-49DA-A944-72CEDA75FB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5492043" y="640644"/>
            <a:ext cx="1219201" cy="5418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FD526E7-D5E9-4584-A70B-CA57609675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5796843" y="640644"/>
            <a:ext cx="1219201" cy="5418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AB82D969-B668-45A6-B5A4-598D2ED102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7281332" y="640644"/>
            <a:ext cx="1219201" cy="54186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4B52DCA-4E23-4339-B6B5-0A8DCCD197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8500533" y="640644"/>
            <a:ext cx="1219201" cy="5418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C6CE021F-922F-413E-9275-C5C5A26D6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469" t="8439" r="46828" b="83660"/>
          <a:stretch/>
        </p:blipFill>
        <p:spPr>
          <a:xfrm>
            <a:off x="10120490" y="640644"/>
            <a:ext cx="1219201" cy="54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67E65-26BB-44E4-B505-FD5FF951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A2B483-7C58-4A56-A06A-901FF1307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7F5879-E68E-4C30-8EB5-0D8E925B2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3E4EAA-8018-4EA9-BEB5-7AA707E64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98F626-D5AA-4BFD-8CAA-8D7EB7E71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5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A5269C6-82F5-43DB-A279-C6776671E0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A42516D-1187-4E87-BCCF-2135E13A9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CFF842-EE17-4E32-8BC0-49E4F6F2B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825791-924E-484D-BF3B-970DC186C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61907A-C84D-4E51-8727-0E26CF62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4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FB6A7E-337E-4A5F-BC16-969358547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08B992-9332-4A7A-BDAA-2007297D2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B6C89D-FEF8-4AAE-A0BE-8E2ACD42D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26291B-3AA0-4B23-8B81-21BA0A3C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46E438-9102-42BC-BB2A-316343AA9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A2AF28-B45F-47E9-8DA3-EE34F7E8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68CB2D7-0796-4A54-9643-5E20C181B1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EA771C-91D6-4262-B7AA-DB5481BD6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8517C1-21C2-464B-8BDD-53B58F54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B2D988-D3B3-4C45-80DE-AD49AAE90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10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48E9BF-2CFA-4942-9E60-7600510F5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38DC7B-F726-45E8-B556-A59C74E98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B86D837-1A2C-477B-8A35-16D0B6864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E2C762-2EF9-4381-844A-B061A5BE0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A512821-CF68-4735-8EE5-D711D9C5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C5D2B63-FB4D-4E4B-A6B2-DDDD0091F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9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9B0D36-A41F-46CA-A04C-44A0EA69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A6D811-70B5-4E8C-8BEA-D717A7F23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D5499A0-3A54-4D66-A6F2-C176FAE65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26DBCC9-F5E2-4467-85C1-B2B0FE6A96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CA990A3-928C-4C2C-A5BD-D061C5356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BD6B405-E672-484D-AD34-1155CFAA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A0492C4-DF97-4990-8C3C-96FC4EA6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15955FF-3F64-47A3-A9F0-EFFACD9A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5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DD0CEC-CB3C-4481-865D-1E0F4AD18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E6A0C66-FB7C-4FE0-956C-EB5ABC43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E4DBC70-FABD-434B-8C13-44FB07845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0142861-B31C-414D-B618-A5D1BB869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E9C44DA-8976-41AF-86E2-D8A7C712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0C0EB54-F514-4055-860A-940C9B47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51BF97B-71E2-45D5-A581-43A6DC9B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8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B99521-45E5-4D3A-89D1-CDFFC4A9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C94B8FB-F03C-472E-8565-01AF64860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8FA92F0-B5E3-4503-9912-28F098163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F92D92-9109-45AD-A53E-A89F2E753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6607DA3-F2E0-46E8-BCF0-82E7DBC3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50201A6-7FE1-4C38-ADC3-19F7D4D5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28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559DC5-85DA-47FD-8B9C-C609F37D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5ADC986-1787-448B-A48C-5E62ED213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D0B9D2-1E95-4A27-93D7-C96B99E4A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FD146D-FD61-48E8-9007-422088CB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0BA4FD-7853-4957-B967-10E7BBF7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F62EC38-8859-4802-BDEF-67AC724A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3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6BB593-AD17-4F89-9EC2-8BCDD6706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236CA9-F31E-416C-9514-EDE35F3EA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D1F35B-4B18-44E0-ACEC-7F38C43D6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A29A7-C6A7-4516-A0B8-880E757F7B93}" type="datetimeFigureOut">
              <a:rPr lang="en-US" smtClean="0"/>
              <a:t>2/22/19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081CE3-17E5-4DA4-A9AD-EA6967A2E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DE6DBE-007D-4B21-A0C6-284BC3888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3F42C-7870-467E-B605-F7226AA51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37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emf"/><Relationship Id="rId6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734DF8-83C6-47FE-B4C5-05577529BD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80" t="70782" r="40981" b="6720"/>
          <a:stretch/>
        </p:blipFill>
        <p:spPr>
          <a:xfrm>
            <a:off x="9260114" y="5315051"/>
            <a:ext cx="2931886" cy="15429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E1AD5D9-D40A-4973-91F9-9E8DDA7DE0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20157" y="-4"/>
            <a:ext cx="1219201" cy="54186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8823FB5-D3C0-4506-91E8-8CC5C8B880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1239358" y="-1"/>
            <a:ext cx="1219201" cy="5418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B5F455D8-BD91-41CB-BD52-58DEC78E9E2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2458559" y="-2"/>
            <a:ext cx="1219201" cy="54186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9EA66F87-12BC-41AB-A68B-64B6B4F611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3677760" y="-3"/>
            <a:ext cx="1219201" cy="54186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D8B4C836-68CC-489A-9D4A-72406E4C54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4896961" y="-4846"/>
            <a:ext cx="1219201" cy="5418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65498B5-74FA-4354-A9FA-523536215906}"/>
              </a:ext>
            </a:extLst>
          </p:cNvPr>
          <p:cNvSpPr txBox="1"/>
          <p:nvPr/>
        </p:nvSpPr>
        <p:spPr>
          <a:xfrm>
            <a:off x="9195538" y="5345980"/>
            <a:ext cx="30881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University of Pennsylvania </a:t>
            </a:r>
          </a:p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Gaia </a:t>
            </a:r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Tavoni</a:t>
            </a: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, Vijay </a:t>
            </a:r>
            <a:r>
              <a:rPr lang="en-US" sz="1600" dirty="0" err="1" smtClean="0">
                <a:solidFill>
                  <a:schemeClr val="bg1">
                    <a:lumMod val="95000"/>
                  </a:schemeClr>
                </a:solidFill>
              </a:rPr>
              <a:t>Balasubramanian</a:t>
            </a:r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, Joshua Gold</a:t>
            </a:r>
            <a:endParaRPr lang="en-US" sz="16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>
                    <a:lumMod val="95000"/>
                  </a:schemeClr>
                </a:solidFill>
              </a:rPr>
              <a:t>NIBIB </a:t>
            </a:r>
            <a:r>
              <a:rPr lang="de-DE" sz="1600" dirty="0" smtClean="0">
                <a:solidFill>
                  <a:schemeClr val="bg1">
                    <a:lumMod val="95000"/>
                  </a:schemeClr>
                </a:solidFill>
              </a:rPr>
              <a:t>EB026945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D8B4C836-68CC-489A-9D4A-72406E4C54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469" t="8439" r="46828" b="83660"/>
          <a:stretch/>
        </p:blipFill>
        <p:spPr>
          <a:xfrm>
            <a:off x="6102220" y="0"/>
            <a:ext cx="1219201" cy="54186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B9B81F7-3220-4822-93BA-9AB368C34FBD}"/>
              </a:ext>
            </a:extLst>
          </p:cNvPr>
          <p:cNvSpPr txBox="1"/>
          <p:nvPr/>
        </p:nvSpPr>
        <p:spPr>
          <a:xfrm>
            <a:off x="66242" y="76887"/>
            <a:ext cx="7149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The complexity dividend: when sophisticated inference matters</a:t>
            </a:r>
            <a:endParaRPr lang="en-US" b="1" dirty="0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B2C12EE1-CCB0-4425-B543-613D84D4E2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24146" y="750418"/>
            <a:ext cx="2601807" cy="227507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03FBCE36-77A9-4FA7-AE11-F1E1C67A242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76701" y="768027"/>
            <a:ext cx="7930550" cy="221459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8" y="693613"/>
            <a:ext cx="1338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The model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4521" y="3027231"/>
            <a:ext cx="119314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A</a:t>
            </a:r>
            <a:r>
              <a:rPr lang="en-US" sz="1600" dirty="0"/>
              <a:t>: We constructed a novel hierarchy of inference </a:t>
            </a:r>
            <a:r>
              <a:rPr lang="en-US" sz="1600" dirty="0" smtClean="0"/>
              <a:t>strategies that are ranked in terms of computational complexity (cognitive cost)</a:t>
            </a:r>
          </a:p>
          <a:p>
            <a:endParaRPr lang="en-US" sz="800" dirty="0"/>
          </a:p>
          <a:p>
            <a:r>
              <a:rPr lang="en-US" sz="1600" b="1" dirty="0"/>
              <a:t>B</a:t>
            </a:r>
            <a:r>
              <a:rPr lang="en-US" sz="1600" dirty="0"/>
              <a:t>: We found that increasing complexity </a:t>
            </a:r>
            <a:r>
              <a:rPr lang="en-US" sz="1600" dirty="0" smtClean="0"/>
              <a:t>gives </a:t>
            </a:r>
            <a:r>
              <a:rPr lang="en-US" sz="1600" dirty="0"/>
              <a:t>progressively smaller gains in accuracy: a </a:t>
            </a:r>
            <a:r>
              <a:rPr lang="en-US" sz="1600" dirty="0" smtClean="0"/>
              <a:t>(power) law </a:t>
            </a:r>
            <a:r>
              <a:rPr lang="en-US" sz="1600" dirty="0"/>
              <a:t>of diminishing </a:t>
            </a:r>
            <a:r>
              <a:rPr lang="en-US" sz="1600" dirty="0" smtClean="0"/>
              <a:t>returns</a:t>
            </a:r>
          </a:p>
          <a:p>
            <a:endParaRPr lang="en-US" sz="800" b="1" dirty="0" smtClean="0"/>
          </a:p>
          <a:p>
            <a:r>
              <a:rPr lang="en-US" sz="1600" b="1" dirty="0" smtClean="0"/>
              <a:t>C</a:t>
            </a:r>
            <a:r>
              <a:rPr lang="en-US" sz="1600" dirty="0"/>
              <a:t>: The benefits of complexity </a:t>
            </a:r>
            <a:r>
              <a:rPr lang="en-US" sz="1600" dirty="0" smtClean="0"/>
              <a:t>depend on uncertainty. Complex </a:t>
            </a:r>
            <a:r>
              <a:rPr lang="en-US" sz="1600" dirty="0"/>
              <a:t>strategies are not worth the effort if the world is </a:t>
            </a:r>
            <a:r>
              <a:rPr lang="en-US" sz="1600" dirty="0" smtClean="0"/>
              <a:t>too </a:t>
            </a:r>
            <a:r>
              <a:rPr lang="en-US" sz="1600" dirty="0"/>
              <a:t>variable or too stable. In </a:t>
            </a:r>
            <a:r>
              <a:rPr lang="en-US" sz="1600" dirty="0" smtClean="0"/>
              <a:t>between, </a:t>
            </a:r>
            <a:r>
              <a:rPr lang="en-US" sz="1600" dirty="0"/>
              <a:t>there is a </a:t>
            </a:r>
            <a:r>
              <a:rPr lang="en-US" sz="1600" b="1" dirty="0"/>
              <a:t>complexity dividend </a:t>
            </a:r>
            <a:r>
              <a:rPr lang="en-US" sz="1600" dirty="0" smtClean="0"/>
              <a:t>(color in </a:t>
            </a:r>
            <a:r>
              <a:rPr lang="en-US" sz="1600" dirty="0"/>
              <a:t>the volatility-noise plane showing the simplest effective strategy).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83828" y="4472568"/>
            <a:ext cx="23906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What is new inside?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3828" y="5464904"/>
            <a:ext cx="4404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How will this change current practice?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3828" y="6316457"/>
            <a:ext cx="52531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End </a:t>
            </a:r>
            <a:r>
              <a:rPr lang="en-US" b="1" dirty="0" smtClean="0"/>
              <a:t>Users</a:t>
            </a:r>
            <a:r>
              <a:rPr lang="en-US" dirty="0" smtClean="0"/>
              <a:t>: Anyone studying cognitive operations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611187" y="514649"/>
            <a:ext cx="351378" cy="3357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A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703668" y="525924"/>
            <a:ext cx="351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350685" y="580205"/>
            <a:ext cx="351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92099" y="4774285"/>
            <a:ext cx="108574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new way of formalizing relationships between particular cognitive operations including working memory and adaptive updating and assessing their relative computational costs.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92543" y="5828035"/>
            <a:ext cx="91095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principled way to understand the conditions that require complex cognitive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0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330</Words>
  <Application>Microsoft Macintosh PowerPoint</Application>
  <PresentationFormat>Custom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Peng, Grace (NIH/NIBIB) [E]</dc:creator>
  <cp:lastModifiedBy>Joshua Gold</cp:lastModifiedBy>
  <cp:revision>21</cp:revision>
  <dcterms:created xsi:type="dcterms:W3CDTF">2019-02-06T14:40:55Z</dcterms:created>
  <dcterms:modified xsi:type="dcterms:W3CDTF">2019-02-23T12:13:15Z</dcterms:modified>
</cp:coreProperties>
</file>