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
  </p:notesMasterIdLst>
  <p:sldIdLst>
    <p:sldId id="262" r:id="rId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7050" autoAdjust="0"/>
    <p:restoredTop sz="68538" autoAdjust="0"/>
  </p:normalViewPr>
  <p:slideViewPr>
    <p:cSldViewPr snapToGrid="0">
      <p:cViewPr>
        <p:scale>
          <a:sx n="74" d="100"/>
          <a:sy n="74" d="100"/>
        </p:scale>
        <p:origin x="728" y="184"/>
      </p:cViewPr>
      <p:guideLst/>
    </p:cSldViewPr>
  </p:slideViewPr>
  <p:notesTextViewPr>
    <p:cViewPr>
      <p:scale>
        <a:sx n="90" d="100"/>
        <a:sy n="90" d="100"/>
      </p:scale>
      <p:origin x="0" y="-3304"/>
    </p:cViewPr>
  </p:notesTextViewPr>
  <p:gridSpacing cx="76200" cy="76200"/>
</p:viewPr>
</file>

<file path=ppt/_rels/presentation.xml.rels><?xml version="1.0" encoding="UTF-8" standalone="yes"?>
<Relationships xmlns="http://schemas.openxmlformats.org/package/2006/relationships"><Relationship Id="rId3" Type="http://schemas.openxmlformats.org/officeDocument/2006/relationships/notesMaster" Target="notesMasters/notesMaster1.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50619AD-E595-4A9E-BADB-164EAD3ADC53}" type="datetimeFigureOut">
              <a:rPr lang="en-US" smtClean="0"/>
              <a:t>2/23/19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121247D-5C86-4B18-8B46-2B5FA6E0947E}" type="slidenum">
              <a:rPr lang="en-US" smtClean="0"/>
              <a:t>‹#›</a:t>
            </a:fld>
            <a:endParaRPr lang="en-US"/>
          </a:p>
        </p:txBody>
      </p:sp>
    </p:spTree>
    <p:extLst>
      <p:ext uri="{BB962C8B-B14F-4D97-AF65-F5344CB8AC3E}">
        <p14:creationId xmlns:p14="http://schemas.microsoft.com/office/powerpoint/2010/main" val="8934225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a:solidFill>
                  <a:schemeClr val="tx1"/>
                </a:solidFill>
                <a:effectLst/>
                <a:latin typeface="+mn-lt"/>
                <a:ea typeface="+mn-ea"/>
                <a:cs typeface="+mn-cs"/>
              </a:rPr>
              <a:t>Instructions:  </a:t>
            </a:r>
          </a:p>
          <a:p>
            <a:endParaRPr lang="en-US" sz="1200" b="1" kern="1200" dirty="0">
              <a:solidFill>
                <a:schemeClr val="tx1"/>
              </a:solidFill>
              <a:effectLst/>
              <a:latin typeface="+mn-lt"/>
              <a:ea typeface="+mn-ea"/>
              <a:cs typeface="+mn-cs"/>
            </a:endParaRPr>
          </a:p>
          <a:p>
            <a:r>
              <a:rPr lang="en-US" sz="1200" b="1" kern="1200" dirty="0">
                <a:solidFill>
                  <a:srgbClr val="FF0000"/>
                </a:solidFill>
                <a:effectLst/>
                <a:latin typeface="+mn-lt"/>
                <a:ea typeface="+mn-ea"/>
                <a:cs typeface="+mn-cs"/>
              </a:rPr>
              <a:t>Submit 1 slide by COB Monday 2/25/19</a:t>
            </a:r>
          </a:p>
          <a:p>
            <a:pPr marL="171450" indent="-171450">
              <a:buFont typeface="Arial" panose="020B0604020202020204" pitchFamily="34" charset="0"/>
              <a:buChar char="•"/>
            </a:pPr>
            <a:r>
              <a:rPr lang="en-US" sz="1200" b="0" kern="1200" dirty="0">
                <a:solidFill>
                  <a:schemeClr val="tx1"/>
                </a:solidFill>
                <a:effectLst/>
                <a:latin typeface="+mn-lt"/>
                <a:ea typeface="+mn-ea"/>
                <a:cs typeface="+mn-cs"/>
              </a:rPr>
              <a:t>Title - headline your </a:t>
            </a:r>
            <a:r>
              <a:rPr lang="en-US" sz="1200" b="1" kern="1200" dirty="0">
                <a:solidFill>
                  <a:schemeClr val="tx1"/>
                </a:solidFill>
                <a:effectLst/>
                <a:latin typeface="+mn-lt"/>
                <a:ea typeface="+mn-ea"/>
                <a:cs typeface="+mn-cs"/>
              </a:rPr>
              <a:t>theory-driven, mechanistic model</a:t>
            </a:r>
          </a:p>
          <a:p>
            <a:pPr marL="171450" indent="-171450">
              <a:buFont typeface="Arial" panose="020B0604020202020204" pitchFamily="34" charset="0"/>
              <a:buChar char="•"/>
            </a:pPr>
            <a:r>
              <a:rPr lang="en-US" sz="1200" kern="1200" dirty="0">
                <a:solidFill>
                  <a:schemeClr val="tx1"/>
                </a:solidFill>
                <a:effectLst/>
                <a:latin typeface="+mn-lt"/>
                <a:ea typeface="+mn-ea"/>
                <a:cs typeface="+mn-cs"/>
              </a:rPr>
              <a:t>name the </a:t>
            </a:r>
            <a:r>
              <a:rPr lang="en-US" sz="1200" b="1" kern="1200" dirty="0">
                <a:solidFill>
                  <a:schemeClr val="tx1"/>
                </a:solidFill>
                <a:effectLst/>
                <a:latin typeface="+mn-lt"/>
                <a:ea typeface="+mn-ea"/>
                <a:cs typeface="+mn-cs"/>
              </a:rPr>
              <a:t>specific mathematical or statistical method and variations </a:t>
            </a:r>
            <a:r>
              <a:rPr lang="en-US" sz="1200" kern="1200" dirty="0">
                <a:solidFill>
                  <a:schemeClr val="tx1"/>
                </a:solidFill>
                <a:effectLst/>
                <a:latin typeface="+mn-lt"/>
                <a:ea typeface="+mn-ea"/>
                <a:cs typeface="+mn-cs"/>
              </a:rPr>
              <a:t>thereof</a:t>
            </a:r>
          </a:p>
          <a:p>
            <a:pPr marL="0" indent="0">
              <a:buFont typeface="Arial" panose="020B0604020202020204" pitchFamily="34" charset="0"/>
              <a:buNone/>
            </a:pPr>
            <a:endParaRPr lang="en-US" sz="1200" kern="1200" dirty="0">
              <a:solidFill>
                <a:schemeClr val="tx1"/>
              </a:solidFill>
              <a:effectLst/>
              <a:latin typeface="+mn-lt"/>
              <a:ea typeface="+mn-ea"/>
              <a:cs typeface="+mn-cs"/>
            </a:endParaRPr>
          </a:p>
          <a:p>
            <a:pPr marL="0" indent="0">
              <a:buFont typeface="Arial" panose="020B0604020202020204" pitchFamily="34" charset="0"/>
              <a:buNone/>
            </a:pPr>
            <a:r>
              <a:rPr lang="en-US" sz="1200" b="0" u="sng" kern="1200" dirty="0">
                <a:solidFill>
                  <a:schemeClr val="tx1"/>
                </a:solidFill>
                <a:effectLst/>
                <a:latin typeface="+mn-lt"/>
                <a:ea typeface="+mn-ea"/>
                <a:cs typeface="+mn-cs"/>
              </a:rPr>
              <a:t>To include in </a:t>
            </a:r>
            <a:r>
              <a:rPr lang="en-US" sz="1200" b="1" u="sng" kern="1200" dirty="0">
                <a:solidFill>
                  <a:schemeClr val="tx1"/>
                </a:solidFill>
                <a:effectLst/>
                <a:latin typeface="+mn-lt"/>
                <a:ea typeface="+mn-ea"/>
                <a:cs typeface="+mn-cs"/>
              </a:rPr>
              <a:t>NOTES</a:t>
            </a:r>
            <a:r>
              <a:rPr lang="en-US" sz="1200" u="sng" kern="1200" dirty="0">
                <a:solidFill>
                  <a:schemeClr val="tx1"/>
                </a:solidFill>
                <a:effectLst/>
                <a:latin typeface="+mn-lt"/>
                <a:ea typeface="+mn-ea"/>
                <a:cs typeface="+mn-cs"/>
              </a:rPr>
              <a:t> section</a:t>
            </a:r>
          </a:p>
          <a:p>
            <a:pPr marL="171450" indent="-171450">
              <a:buFont typeface="Wingdings" panose="05000000000000000000" pitchFamily="2" charset="2"/>
              <a:buChar char="Ø"/>
            </a:pPr>
            <a:r>
              <a:rPr lang="en-US" sz="1200" kern="1200" dirty="0">
                <a:solidFill>
                  <a:schemeClr val="tx1"/>
                </a:solidFill>
                <a:effectLst/>
                <a:latin typeface="+mn-lt"/>
                <a:ea typeface="+mn-ea"/>
                <a:cs typeface="+mn-cs"/>
              </a:rPr>
              <a:t>define/explain it enough for a non-scientific person to explain to the general public (2-3 sentences)</a:t>
            </a:r>
          </a:p>
          <a:p>
            <a:pPr marL="171450" indent="-171450">
              <a:buFont typeface="Wingdings" panose="05000000000000000000" pitchFamily="2" charset="2"/>
              <a:buChar char="Ø"/>
            </a:pPr>
            <a:endParaRPr lang="en-US" sz="1200" kern="1200" dirty="0">
              <a:solidFill>
                <a:schemeClr val="tx1"/>
              </a:solidFill>
              <a:effectLst/>
              <a:latin typeface="+mn-lt"/>
              <a:ea typeface="+mn-ea"/>
              <a:cs typeface="+mn-cs"/>
            </a:endParaRPr>
          </a:p>
          <a:p>
            <a:pPr marL="0" indent="0">
              <a:buFontTx/>
              <a:buNone/>
            </a:pPr>
            <a:r>
              <a:rPr lang="en-US" sz="1200" i="1" kern="1200" dirty="0">
                <a:solidFill>
                  <a:schemeClr val="tx1"/>
                </a:solidFill>
                <a:effectLst/>
                <a:latin typeface="+mn-lt"/>
                <a:ea typeface="+mn-ea"/>
                <a:cs typeface="+mn-cs"/>
              </a:rPr>
              <a:t>Human brain activity can be measured non-invasively with electro- and magneto-encephalography (EEG/MEG). These signals are correlated with nearly all healthy and pathological human behavior.  Yet, the underlying neural generators of the signal are unknown limiting our understanding of how the brain works or how to develop treatment to improve neuropathology. HNN is a new user-friendly software tool that simulates the neural activity underlying EEG/MEG signals, providing an unprecedented interpretive bridge between the extracranially measured signal to the underlying neural generators. </a:t>
            </a:r>
          </a:p>
          <a:p>
            <a:pPr marL="171450" indent="-171450">
              <a:buFont typeface="Wingdings" panose="05000000000000000000" pitchFamily="2" charset="2"/>
              <a:buChar char="Ø"/>
            </a:pPr>
            <a:endParaRPr lang="en-US" sz="1200" kern="1200" dirty="0">
              <a:solidFill>
                <a:schemeClr val="tx1"/>
              </a:solidFill>
              <a:effectLst/>
              <a:latin typeface="+mn-lt"/>
              <a:ea typeface="+mn-ea"/>
              <a:cs typeface="+mn-cs"/>
            </a:endParaRPr>
          </a:p>
          <a:p>
            <a:pPr marL="171450" indent="-171450">
              <a:buFont typeface="Wingdings" panose="05000000000000000000" pitchFamily="2" charset="2"/>
              <a:buChar char="Ø"/>
            </a:pPr>
            <a:endParaRPr lang="en-US" sz="1200" kern="1200" dirty="0">
              <a:solidFill>
                <a:schemeClr val="tx1"/>
              </a:solidFill>
              <a:effectLst/>
              <a:latin typeface="+mn-lt"/>
              <a:ea typeface="+mn-ea"/>
              <a:cs typeface="+mn-cs"/>
            </a:endParaRPr>
          </a:p>
          <a:p>
            <a:pPr marL="171450" indent="-171450">
              <a:buFont typeface="Wingdings" panose="05000000000000000000" pitchFamily="2" charset="2"/>
              <a:buChar char="Ø"/>
            </a:pPr>
            <a:r>
              <a:rPr lang="en-US" sz="1200" b="0" kern="1200" dirty="0">
                <a:solidFill>
                  <a:schemeClr val="tx1"/>
                </a:solidFill>
                <a:effectLst/>
                <a:latin typeface="+mn-lt"/>
                <a:ea typeface="+mn-ea"/>
                <a:cs typeface="+mn-cs"/>
              </a:rPr>
              <a:t>mention how can </a:t>
            </a:r>
            <a:r>
              <a:rPr lang="en-US" sz="1200" b="1" kern="1200" dirty="0">
                <a:solidFill>
                  <a:schemeClr val="tx1"/>
                </a:solidFill>
                <a:effectLst/>
                <a:latin typeface="+mn-lt"/>
                <a:ea typeface="+mn-ea"/>
                <a:cs typeface="+mn-cs"/>
              </a:rPr>
              <a:t>machine learning and AI </a:t>
            </a:r>
            <a:r>
              <a:rPr lang="en-US" sz="1200" b="0" kern="1200" dirty="0">
                <a:solidFill>
                  <a:schemeClr val="tx1"/>
                </a:solidFill>
                <a:effectLst/>
                <a:latin typeface="+mn-lt"/>
                <a:ea typeface="+mn-ea"/>
                <a:cs typeface="+mn-cs"/>
              </a:rPr>
              <a:t>help your project (2 sentences)</a:t>
            </a:r>
          </a:p>
          <a:p>
            <a:pPr marL="171450" indent="-171450">
              <a:buFont typeface="Wingdings" panose="05000000000000000000" pitchFamily="2" charset="2"/>
              <a:buChar char="Ø"/>
            </a:pPr>
            <a:endParaRPr lang="en-US" sz="1200" b="0" kern="1200" dirty="0">
              <a:solidFill>
                <a:schemeClr val="tx1"/>
              </a:solidFill>
              <a:effectLst/>
              <a:latin typeface="+mn-lt"/>
              <a:ea typeface="+mn-ea"/>
              <a:cs typeface="+mn-cs"/>
            </a:endParaRPr>
          </a:p>
          <a:p>
            <a:pPr marL="0" indent="0">
              <a:buFontTx/>
              <a:buNone/>
            </a:pPr>
            <a:r>
              <a:rPr lang="en-US" sz="1200" b="0" i="1" kern="1200" dirty="0">
                <a:solidFill>
                  <a:schemeClr val="tx1"/>
                </a:solidFill>
                <a:effectLst/>
                <a:latin typeface="+mn-lt"/>
                <a:ea typeface="+mn-ea"/>
                <a:cs typeface="+mn-cs"/>
              </a:rPr>
              <a:t>First, machine learning can be used to identify classes of healthy and or pathological EEG/MEG waveforms that then serve as targets to interpret with families of neural models using HNN. Of note, the patterns of brain activity recorded outside of the head are limited and consist mainly of sensory evoked responses and low frequency oscillations, minimizing the space of waveform classification.  Second, machine learning can be used to identify parameter spaces in the HNN model (e.g. synaptic weights) that accurately account for classes of waveforms identified in the data. </a:t>
            </a:r>
          </a:p>
          <a:p>
            <a:pPr marL="0" indent="0">
              <a:buFontTx/>
              <a:buNone/>
            </a:pPr>
            <a:endParaRPr lang="en-US" sz="1200" b="0" kern="1200" dirty="0">
              <a:solidFill>
                <a:schemeClr val="tx1"/>
              </a:solidFill>
              <a:effectLst/>
              <a:latin typeface="+mn-lt"/>
              <a:ea typeface="+mn-ea"/>
              <a:cs typeface="+mn-cs"/>
            </a:endParaRPr>
          </a:p>
          <a:p>
            <a:pPr marL="171450" indent="-171450">
              <a:buFont typeface="Wingdings" panose="05000000000000000000" pitchFamily="2" charset="2"/>
              <a:buChar char="Ø"/>
            </a:pPr>
            <a:r>
              <a:rPr lang="en-US" sz="1200" b="0" kern="1200" dirty="0">
                <a:solidFill>
                  <a:schemeClr val="tx1"/>
                </a:solidFill>
                <a:effectLst/>
                <a:latin typeface="+mn-lt"/>
                <a:ea typeface="+mn-ea"/>
                <a:cs typeface="+mn-cs"/>
              </a:rPr>
              <a:t>List </a:t>
            </a:r>
            <a:r>
              <a:rPr lang="en-US" sz="1200" b="1" kern="1200" dirty="0">
                <a:solidFill>
                  <a:schemeClr val="tx1"/>
                </a:solidFill>
                <a:effectLst/>
                <a:latin typeface="+mn-lt"/>
                <a:ea typeface="+mn-ea"/>
                <a:cs typeface="+mn-cs"/>
              </a:rPr>
              <a:t>future challenges </a:t>
            </a:r>
            <a:r>
              <a:rPr lang="en-US" sz="1200" b="0" kern="1200" dirty="0">
                <a:solidFill>
                  <a:schemeClr val="tx1"/>
                </a:solidFill>
                <a:effectLst/>
                <a:latin typeface="+mn-lt"/>
                <a:ea typeface="+mn-ea"/>
                <a:cs typeface="+mn-cs"/>
              </a:rPr>
              <a:t>or next steps after your project is done (1 sentence)</a:t>
            </a:r>
          </a:p>
          <a:p>
            <a:pPr marL="171450" indent="-171450">
              <a:buFont typeface="Wingdings" panose="05000000000000000000" pitchFamily="2" charset="2"/>
              <a:buChar char="Ø"/>
            </a:pPr>
            <a:endParaRPr lang="en-US" sz="1200" b="0" i="1" kern="1200" dirty="0">
              <a:solidFill>
                <a:schemeClr val="tx1"/>
              </a:solidFill>
              <a:effectLst/>
              <a:latin typeface="+mn-lt"/>
              <a:ea typeface="+mn-ea"/>
              <a:cs typeface="+mn-cs"/>
            </a:endParaRPr>
          </a:p>
          <a:p>
            <a:pPr marL="0" indent="0">
              <a:buFont typeface="Wingdings" panose="05000000000000000000" pitchFamily="2" charset="2"/>
              <a:buNone/>
            </a:pPr>
            <a:r>
              <a:rPr lang="en-US" sz="1200" b="0" i="1" kern="1200" dirty="0">
                <a:solidFill>
                  <a:schemeClr val="tx1"/>
                </a:solidFill>
                <a:effectLst/>
                <a:latin typeface="+mn-lt"/>
                <a:ea typeface="+mn-ea"/>
                <a:cs typeface="+mn-cs"/>
              </a:rPr>
              <a:t>The goal of HNN is to engage researchers and clinicians world-wide to use HNN in a meaningful way to interpret healthy and pathological human brain activity, and to ultimately develop novel treatment strategies (e.g. pharmacological and/or brain stimulation ) to improve pathological brain function.  For this to be successful, there will need to be  (1) continued integration between human and animal research, which HNN uniquely provides opportunity for, and (2) continued software maintenance  and updates to meet the needs of the community. </a:t>
            </a:r>
          </a:p>
          <a:p>
            <a:endParaRPr lang="en-US" sz="1200" b="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u="sng" kern="1200" dirty="0">
                <a:solidFill>
                  <a:schemeClr val="tx1"/>
                </a:solidFill>
                <a:effectLst/>
                <a:latin typeface="+mn-lt"/>
                <a:ea typeface="+mn-ea"/>
                <a:cs typeface="+mn-cs"/>
              </a:rPr>
              <a:t>Further details for</a:t>
            </a:r>
            <a:r>
              <a:rPr lang="en-US" sz="1200" b="1" u="sng" kern="1200" dirty="0">
                <a:solidFill>
                  <a:schemeClr val="tx1"/>
                </a:solidFill>
                <a:effectLst/>
                <a:latin typeface="+mn-lt"/>
                <a:ea typeface="+mn-ea"/>
                <a:cs typeface="+mn-cs"/>
              </a:rPr>
              <a:t> Notes </a:t>
            </a:r>
            <a:r>
              <a:rPr lang="en-US" sz="1200" b="0" u="sng" kern="1200" dirty="0">
                <a:solidFill>
                  <a:schemeClr val="tx1"/>
                </a:solidFill>
                <a:effectLst/>
                <a:latin typeface="+mn-lt"/>
                <a:ea typeface="+mn-ea"/>
                <a:cs typeface="+mn-cs"/>
              </a:rPr>
              <a:t>section</a:t>
            </a:r>
            <a:r>
              <a:rPr lang="en-US" sz="1200" b="1" u="sng" kern="1200" dirty="0">
                <a:solidFill>
                  <a:schemeClr val="tx1"/>
                </a:solidFill>
                <a:effectLst/>
                <a:latin typeface="+mn-lt"/>
                <a:ea typeface="+mn-ea"/>
                <a:cs typeface="+mn-cs"/>
              </a:rPr>
              <a:t> </a:t>
            </a:r>
            <a:r>
              <a:rPr lang="en-US" sz="1200" b="1" kern="1200" dirty="0">
                <a:solidFill>
                  <a:schemeClr val="tx1"/>
                </a:solidFill>
                <a:effectLst/>
                <a:latin typeface="+mn-lt"/>
                <a:ea typeface="+mn-ea"/>
                <a:cs typeface="+mn-cs"/>
              </a:rPr>
              <a:t>- For the following communities </a:t>
            </a:r>
            <a:r>
              <a:rPr lang="en-US" sz="1200" kern="1200" dirty="0">
                <a:solidFill>
                  <a:schemeClr val="tx1"/>
                </a:solidFill>
                <a:effectLst/>
                <a:latin typeface="+mn-lt"/>
                <a:ea typeface="+mn-ea"/>
                <a:cs typeface="+mn-cs"/>
              </a:rPr>
              <a:t>(2 sentences)</a:t>
            </a:r>
            <a:r>
              <a:rPr lang="en-US" sz="1200" b="1" kern="1200" dirty="0">
                <a:solidFill>
                  <a:schemeClr val="tx1"/>
                </a:solidFill>
                <a:effectLst/>
                <a:latin typeface="+mn-lt"/>
                <a:ea typeface="+mn-ea"/>
                <a:cs typeface="+mn-cs"/>
              </a:rPr>
              <a: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1"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kern="1200" dirty="0">
                <a:solidFill>
                  <a:schemeClr val="tx1"/>
                </a:solidFill>
                <a:effectLst/>
                <a:latin typeface="+mn-lt"/>
                <a:ea typeface="+mn-ea"/>
                <a:cs typeface="+mn-cs"/>
              </a:rPr>
              <a:t>BRAIN</a:t>
            </a:r>
            <a:r>
              <a:rPr lang="en-US" sz="1200" kern="1200" dirty="0">
                <a:solidFill>
                  <a:schemeClr val="tx1"/>
                </a:solidFill>
                <a:effectLst/>
                <a:latin typeface="+mn-lt"/>
                <a:ea typeface="+mn-ea"/>
                <a:cs typeface="+mn-cs"/>
              </a:rPr>
              <a:t>: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i="1" kern="1200" dirty="0">
                <a:solidFill>
                  <a:schemeClr val="tx1"/>
                </a:solidFill>
                <a:effectLst/>
                <a:latin typeface="+mn-lt"/>
                <a:ea typeface="+mn-ea"/>
                <a:cs typeface="+mn-cs"/>
              </a:rPr>
              <a:t>The primary electrical currents in the brain that underlie human EEG and MEG signals are known to be generated by the net post-synaptic current flow in pyramidal neuron dendrites. As such, a minimal model necessary to understand the biophysical origin of these signal should include the canonical laminated structure of the neocortex, including (</a:t>
            </a:r>
            <a:r>
              <a:rPr lang="en-US" sz="1200" i="1" kern="1200" dirty="0" err="1">
                <a:solidFill>
                  <a:schemeClr val="tx1"/>
                </a:solidFill>
                <a:effectLst/>
                <a:latin typeface="+mn-lt"/>
                <a:ea typeface="+mn-ea"/>
                <a:cs typeface="+mn-cs"/>
              </a:rPr>
              <a:t>i</a:t>
            </a:r>
            <a:r>
              <a:rPr lang="en-US" sz="1200" i="1" kern="1200" dirty="0">
                <a:solidFill>
                  <a:schemeClr val="tx1"/>
                </a:solidFill>
                <a:effectLst/>
                <a:latin typeface="+mn-lt"/>
                <a:ea typeface="+mn-ea"/>
                <a:cs typeface="+mn-cs"/>
              </a:rPr>
              <a:t>) pyramidal neurons with dendritic processes that span multiple layers, (2) inhibitory neurons, and (3) layer specific input pathways. HNN’s uniquely contains this level of biophysical detail and, importantly,  is embedded in a user friendly GUI so that researchers who do not have the expertise to build such complex and detailed models have a tool to develop and test hypotheses on the neural origin of their data. We provide tutorials on how to begin to simulate the most commonly measured EEG/MEG signals, including sensory evoked responses and low frequency brain rhythms. HNN enables direct comparison of model output to recorded data, and visualization of underlying cell and circuit processes, including layer specific cell spiking activity. This detailed interpretation enables direct connection to the wealth of microcircuit data being studied in animal models with cutting edge electrophysiological and genetic techniques. </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Contact PI: </a:t>
            </a:r>
          </a:p>
          <a:p>
            <a:r>
              <a:rPr lang="en-US" dirty="0"/>
              <a:t>Stephanie R. Jones, PhD</a:t>
            </a:r>
          </a:p>
          <a:p>
            <a:r>
              <a:rPr lang="en-US" dirty="0" err="1"/>
              <a:t>Stephanie_Jones@Brown.edu</a:t>
            </a:r>
            <a:r>
              <a:rPr lang="en-US" dirty="0"/>
              <a:t> </a:t>
            </a:r>
          </a:p>
        </p:txBody>
      </p:sp>
      <p:sp>
        <p:nvSpPr>
          <p:cNvPr id="4" name="Slide Number Placeholder 3"/>
          <p:cNvSpPr>
            <a:spLocks noGrp="1"/>
          </p:cNvSpPr>
          <p:nvPr>
            <p:ph type="sldNum" sz="quarter" idx="5"/>
          </p:nvPr>
        </p:nvSpPr>
        <p:spPr/>
        <p:txBody>
          <a:bodyPr/>
          <a:lstStyle/>
          <a:p>
            <a:fld id="{5121247D-5C86-4B18-8B46-2B5FA6E0947E}" type="slidenum">
              <a:rPr lang="en-US" smtClean="0"/>
              <a:t>1</a:t>
            </a:fld>
            <a:endParaRPr lang="en-US"/>
          </a:p>
        </p:txBody>
      </p:sp>
    </p:spTree>
    <p:extLst>
      <p:ext uri="{BB962C8B-B14F-4D97-AF65-F5344CB8AC3E}">
        <p14:creationId xmlns:p14="http://schemas.microsoft.com/office/powerpoint/2010/main" val="1881517784"/>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E67717-1496-4177-8D92-7C8E2D43CB87}"/>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5F34447B-AE9B-46D7-B7EC-5E4BD78B0331}"/>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B1B040B6-3A84-4205-9B41-82F13DCF2734}"/>
              </a:ext>
            </a:extLst>
          </p:cNvPr>
          <p:cNvSpPr>
            <a:spLocks noGrp="1"/>
          </p:cNvSpPr>
          <p:nvPr>
            <p:ph type="dt" sz="half" idx="10"/>
          </p:nvPr>
        </p:nvSpPr>
        <p:spPr/>
        <p:txBody>
          <a:bodyPr/>
          <a:lstStyle/>
          <a:p>
            <a:fld id="{1DBA29A7-C6A7-4516-A0B8-880E757F7B93}" type="datetimeFigureOut">
              <a:rPr lang="en-US" smtClean="0"/>
              <a:t>2/23/19</a:t>
            </a:fld>
            <a:endParaRPr lang="en-US"/>
          </a:p>
        </p:txBody>
      </p:sp>
      <p:sp>
        <p:nvSpPr>
          <p:cNvPr id="5" name="Footer Placeholder 4">
            <a:extLst>
              <a:ext uri="{FF2B5EF4-FFF2-40B4-BE49-F238E27FC236}">
                <a16:creationId xmlns:a16="http://schemas.microsoft.com/office/drawing/2014/main" id="{18AB7890-0B25-4709-8D8B-7230D48C633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3F963BC-921C-4FE1-852B-803174071EA7}"/>
              </a:ext>
            </a:extLst>
          </p:cNvPr>
          <p:cNvSpPr>
            <a:spLocks noGrp="1"/>
          </p:cNvSpPr>
          <p:nvPr>
            <p:ph type="sldNum" sz="quarter" idx="12"/>
          </p:nvPr>
        </p:nvSpPr>
        <p:spPr/>
        <p:txBody>
          <a:bodyPr/>
          <a:lstStyle/>
          <a:p>
            <a:fld id="{E983F42C-7870-467E-B605-F7226AA5127C}" type="slidenum">
              <a:rPr lang="en-US" smtClean="0"/>
              <a:t>‹#›</a:t>
            </a:fld>
            <a:endParaRPr lang="en-US"/>
          </a:p>
        </p:txBody>
      </p:sp>
      <p:pic>
        <p:nvPicPr>
          <p:cNvPr id="11" name="Picture 10">
            <a:extLst>
              <a:ext uri="{FF2B5EF4-FFF2-40B4-BE49-F238E27FC236}">
                <a16:creationId xmlns:a16="http://schemas.microsoft.com/office/drawing/2014/main" id="{5A89B9E2-3767-4ABA-96B6-057440306338}"/>
              </a:ext>
            </a:extLst>
          </p:cNvPr>
          <p:cNvPicPr>
            <a:picLocks noChangeAspect="1"/>
          </p:cNvPicPr>
          <p:nvPr userDrawn="1"/>
        </p:nvPicPr>
        <p:blipFill rotWithShape="1">
          <a:blip r:embed="rId2"/>
          <a:srcRect l="31939" t="70782" r="40981"/>
          <a:stretch/>
        </p:blipFill>
        <p:spPr>
          <a:xfrm>
            <a:off x="231423" y="120474"/>
            <a:ext cx="3084690" cy="2003778"/>
          </a:xfrm>
          <a:prstGeom prst="rect">
            <a:avLst/>
          </a:prstGeom>
        </p:spPr>
      </p:pic>
      <p:pic>
        <p:nvPicPr>
          <p:cNvPr id="12" name="Picture 11">
            <a:extLst>
              <a:ext uri="{FF2B5EF4-FFF2-40B4-BE49-F238E27FC236}">
                <a16:creationId xmlns:a16="http://schemas.microsoft.com/office/drawing/2014/main" id="{DDD0C1AA-18F7-4B6D-948D-9BBA3D86C7C3}"/>
              </a:ext>
            </a:extLst>
          </p:cNvPr>
          <p:cNvPicPr>
            <a:picLocks noChangeAspect="1"/>
          </p:cNvPicPr>
          <p:nvPr userDrawn="1"/>
        </p:nvPicPr>
        <p:blipFill rotWithShape="1">
          <a:blip r:embed="rId3"/>
          <a:srcRect l="42469" t="8439" r="46828" b="83660"/>
          <a:stretch/>
        </p:blipFill>
        <p:spPr>
          <a:xfrm>
            <a:off x="3764843" y="640644"/>
            <a:ext cx="1219201" cy="541867"/>
          </a:xfrm>
          <a:prstGeom prst="rect">
            <a:avLst/>
          </a:prstGeom>
        </p:spPr>
      </p:pic>
      <p:pic>
        <p:nvPicPr>
          <p:cNvPr id="13" name="Picture 12">
            <a:extLst>
              <a:ext uri="{FF2B5EF4-FFF2-40B4-BE49-F238E27FC236}">
                <a16:creationId xmlns:a16="http://schemas.microsoft.com/office/drawing/2014/main" id="{82140BB4-AAAC-49DA-A944-72CEDA75FB1C}"/>
              </a:ext>
            </a:extLst>
          </p:cNvPr>
          <p:cNvPicPr>
            <a:picLocks noChangeAspect="1"/>
          </p:cNvPicPr>
          <p:nvPr userDrawn="1"/>
        </p:nvPicPr>
        <p:blipFill rotWithShape="1">
          <a:blip r:embed="rId3"/>
          <a:srcRect l="42469" t="8439" r="46828" b="83660"/>
          <a:stretch/>
        </p:blipFill>
        <p:spPr>
          <a:xfrm>
            <a:off x="5492043" y="640644"/>
            <a:ext cx="1219201" cy="541867"/>
          </a:xfrm>
          <a:prstGeom prst="rect">
            <a:avLst/>
          </a:prstGeom>
        </p:spPr>
      </p:pic>
      <p:pic>
        <p:nvPicPr>
          <p:cNvPr id="14" name="Picture 13">
            <a:extLst>
              <a:ext uri="{FF2B5EF4-FFF2-40B4-BE49-F238E27FC236}">
                <a16:creationId xmlns:a16="http://schemas.microsoft.com/office/drawing/2014/main" id="{FFD526E7-D5E9-4584-A70B-CA57609675A0}"/>
              </a:ext>
            </a:extLst>
          </p:cNvPr>
          <p:cNvPicPr>
            <a:picLocks noChangeAspect="1"/>
          </p:cNvPicPr>
          <p:nvPr userDrawn="1"/>
        </p:nvPicPr>
        <p:blipFill rotWithShape="1">
          <a:blip r:embed="rId3"/>
          <a:srcRect l="42469" t="8439" r="46828" b="83660"/>
          <a:stretch/>
        </p:blipFill>
        <p:spPr>
          <a:xfrm>
            <a:off x="5796843" y="640644"/>
            <a:ext cx="1219201" cy="541867"/>
          </a:xfrm>
          <a:prstGeom prst="rect">
            <a:avLst/>
          </a:prstGeom>
        </p:spPr>
      </p:pic>
      <p:pic>
        <p:nvPicPr>
          <p:cNvPr id="15" name="Picture 14">
            <a:extLst>
              <a:ext uri="{FF2B5EF4-FFF2-40B4-BE49-F238E27FC236}">
                <a16:creationId xmlns:a16="http://schemas.microsoft.com/office/drawing/2014/main" id="{AB82D969-B668-45A6-B5A4-598D2ED102A0}"/>
              </a:ext>
            </a:extLst>
          </p:cNvPr>
          <p:cNvPicPr>
            <a:picLocks noChangeAspect="1"/>
          </p:cNvPicPr>
          <p:nvPr userDrawn="1"/>
        </p:nvPicPr>
        <p:blipFill rotWithShape="1">
          <a:blip r:embed="rId3"/>
          <a:srcRect l="42469" t="8439" r="46828" b="83660"/>
          <a:stretch/>
        </p:blipFill>
        <p:spPr>
          <a:xfrm>
            <a:off x="7281332" y="640644"/>
            <a:ext cx="1219201" cy="541867"/>
          </a:xfrm>
          <a:prstGeom prst="rect">
            <a:avLst/>
          </a:prstGeom>
        </p:spPr>
      </p:pic>
      <p:pic>
        <p:nvPicPr>
          <p:cNvPr id="16" name="Picture 15">
            <a:extLst>
              <a:ext uri="{FF2B5EF4-FFF2-40B4-BE49-F238E27FC236}">
                <a16:creationId xmlns:a16="http://schemas.microsoft.com/office/drawing/2014/main" id="{F4B52DCA-4E23-4339-B6B5-0A8DCCD1975F}"/>
              </a:ext>
            </a:extLst>
          </p:cNvPr>
          <p:cNvPicPr>
            <a:picLocks noChangeAspect="1"/>
          </p:cNvPicPr>
          <p:nvPr userDrawn="1"/>
        </p:nvPicPr>
        <p:blipFill rotWithShape="1">
          <a:blip r:embed="rId3"/>
          <a:srcRect l="42469" t="8439" r="46828" b="83660"/>
          <a:stretch/>
        </p:blipFill>
        <p:spPr>
          <a:xfrm>
            <a:off x="8500533" y="640644"/>
            <a:ext cx="1219201" cy="541867"/>
          </a:xfrm>
          <a:prstGeom prst="rect">
            <a:avLst/>
          </a:prstGeom>
        </p:spPr>
      </p:pic>
      <p:pic>
        <p:nvPicPr>
          <p:cNvPr id="17" name="Picture 16">
            <a:extLst>
              <a:ext uri="{FF2B5EF4-FFF2-40B4-BE49-F238E27FC236}">
                <a16:creationId xmlns:a16="http://schemas.microsoft.com/office/drawing/2014/main" id="{C6CE021F-922F-413E-9275-C5C5A26D676A}"/>
              </a:ext>
            </a:extLst>
          </p:cNvPr>
          <p:cNvPicPr>
            <a:picLocks noChangeAspect="1"/>
          </p:cNvPicPr>
          <p:nvPr userDrawn="1"/>
        </p:nvPicPr>
        <p:blipFill rotWithShape="1">
          <a:blip r:embed="rId3"/>
          <a:srcRect l="42469" t="8439" r="46828" b="83660"/>
          <a:stretch/>
        </p:blipFill>
        <p:spPr>
          <a:xfrm>
            <a:off x="10120490" y="640644"/>
            <a:ext cx="1219201" cy="541867"/>
          </a:xfrm>
          <a:prstGeom prst="rect">
            <a:avLst/>
          </a:prstGeom>
        </p:spPr>
      </p:pic>
    </p:spTree>
    <p:extLst>
      <p:ext uri="{BB962C8B-B14F-4D97-AF65-F5344CB8AC3E}">
        <p14:creationId xmlns:p14="http://schemas.microsoft.com/office/powerpoint/2010/main" val="26483387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767E65-26BB-44E4-B505-FD5FF951B8E5}"/>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31A2B483-7C58-4A56-A06A-901FF1307653}"/>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47F5879-E68E-4C30-8EB5-0D8E925B291D}"/>
              </a:ext>
            </a:extLst>
          </p:cNvPr>
          <p:cNvSpPr>
            <a:spLocks noGrp="1"/>
          </p:cNvSpPr>
          <p:nvPr>
            <p:ph type="dt" sz="half" idx="10"/>
          </p:nvPr>
        </p:nvSpPr>
        <p:spPr/>
        <p:txBody>
          <a:bodyPr/>
          <a:lstStyle/>
          <a:p>
            <a:fld id="{1DBA29A7-C6A7-4516-A0B8-880E757F7B93}" type="datetimeFigureOut">
              <a:rPr lang="en-US" smtClean="0"/>
              <a:t>2/23/19</a:t>
            </a:fld>
            <a:endParaRPr lang="en-US"/>
          </a:p>
        </p:txBody>
      </p:sp>
      <p:sp>
        <p:nvSpPr>
          <p:cNvPr id="5" name="Footer Placeholder 4">
            <a:extLst>
              <a:ext uri="{FF2B5EF4-FFF2-40B4-BE49-F238E27FC236}">
                <a16:creationId xmlns:a16="http://schemas.microsoft.com/office/drawing/2014/main" id="{B93E4EAA-8018-4EA9-BEB5-7AA707E6456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598F626-D5AA-4BFD-8CAA-8D7EB7E7182B}"/>
              </a:ext>
            </a:extLst>
          </p:cNvPr>
          <p:cNvSpPr>
            <a:spLocks noGrp="1"/>
          </p:cNvSpPr>
          <p:nvPr>
            <p:ph type="sldNum" sz="quarter" idx="12"/>
          </p:nvPr>
        </p:nvSpPr>
        <p:spPr/>
        <p:txBody>
          <a:bodyPr/>
          <a:lstStyle/>
          <a:p>
            <a:fld id="{E983F42C-7870-467E-B605-F7226AA5127C}" type="slidenum">
              <a:rPr lang="en-US" smtClean="0"/>
              <a:t>‹#›</a:t>
            </a:fld>
            <a:endParaRPr lang="en-US"/>
          </a:p>
        </p:txBody>
      </p:sp>
    </p:spTree>
    <p:extLst>
      <p:ext uri="{BB962C8B-B14F-4D97-AF65-F5344CB8AC3E}">
        <p14:creationId xmlns:p14="http://schemas.microsoft.com/office/powerpoint/2010/main" val="381855036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1A5269C6-82F5-43DB-A279-C6776671E020}"/>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5A42516D-1187-4E87-BCCF-2135E13A9279}"/>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3CFF842-EE17-4E32-8BC0-49E4F6F2BF57}"/>
              </a:ext>
            </a:extLst>
          </p:cNvPr>
          <p:cNvSpPr>
            <a:spLocks noGrp="1"/>
          </p:cNvSpPr>
          <p:nvPr>
            <p:ph type="dt" sz="half" idx="10"/>
          </p:nvPr>
        </p:nvSpPr>
        <p:spPr/>
        <p:txBody>
          <a:bodyPr/>
          <a:lstStyle/>
          <a:p>
            <a:fld id="{1DBA29A7-C6A7-4516-A0B8-880E757F7B93}" type="datetimeFigureOut">
              <a:rPr lang="en-US" smtClean="0"/>
              <a:t>2/23/19</a:t>
            </a:fld>
            <a:endParaRPr lang="en-US"/>
          </a:p>
        </p:txBody>
      </p:sp>
      <p:sp>
        <p:nvSpPr>
          <p:cNvPr id="5" name="Footer Placeholder 4">
            <a:extLst>
              <a:ext uri="{FF2B5EF4-FFF2-40B4-BE49-F238E27FC236}">
                <a16:creationId xmlns:a16="http://schemas.microsoft.com/office/drawing/2014/main" id="{60825791-924E-484D-BF3B-970DC186C09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161907A-C84D-4E51-8727-0E26CF62666C}"/>
              </a:ext>
            </a:extLst>
          </p:cNvPr>
          <p:cNvSpPr>
            <a:spLocks noGrp="1"/>
          </p:cNvSpPr>
          <p:nvPr>
            <p:ph type="sldNum" sz="quarter" idx="12"/>
          </p:nvPr>
        </p:nvSpPr>
        <p:spPr/>
        <p:txBody>
          <a:bodyPr/>
          <a:lstStyle/>
          <a:p>
            <a:fld id="{E983F42C-7870-467E-B605-F7226AA5127C}" type="slidenum">
              <a:rPr lang="en-US" smtClean="0"/>
              <a:t>‹#›</a:t>
            </a:fld>
            <a:endParaRPr lang="en-US"/>
          </a:p>
        </p:txBody>
      </p:sp>
    </p:spTree>
    <p:extLst>
      <p:ext uri="{BB962C8B-B14F-4D97-AF65-F5344CB8AC3E}">
        <p14:creationId xmlns:p14="http://schemas.microsoft.com/office/powerpoint/2010/main" val="259074703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FB6A7E-337E-4A5F-BC16-969358547980}"/>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3308B992-9332-4A7A-BDAA-2007297D28E9}"/>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CB6C89D-FEF8-4AAE-A0BE-8E2ACD42DF1F}"/>
              </a:ext>
            </a:extLst>
          </p:cNvPr>
          <p:cNvSpPr>
            <a:spLocks noGrp="1"/>
          </p:cNvSpPr>
          <p:nvPr>
            <p:ph type="dt" sz="half" idx="10"/>
          </p:nvPr>
        </p:nvSpPr>
        <p:spPr/>
        <p:txBody>
          <a:bodyPr/>
          <a:lstStyle/>
          <a:p>
            <a:fld id="{1DBA29A7-C6A7-4516-A0B8-880E757F7B93}" type="datetimeFigureOut">
              <a:rPr lang="en-US" smtClean="0"/>
              <a:t>2/23/19</a:t>
            </a:fld>
            <a:endParaRPr lang="en-US"/>
          </a:p>
        </p:txBody>
      </p:sp>
      <p:sp>
        <p:nvSpPr>
          <p:cNvPr id="5" name="Footer Placeholder 4">
            <a:extLst>
              <a:ext uri="{FF2B5EF4-FFF2-40B4-BE49-F238E27FC236}">
                <a16:creationId xmlns:a16="http://schemas.microsoft.com/office/drawing/2014/main" id="{2F26291B-3AA0-4B23-8B81-21BA0A3CCFD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546E438-9102-42BC-BB2A-316343AA99B9}"/>
              </a:ext>
            </a:extLst>
          </p:cNvPr>
          <p:cNvSpPr>
            <a:spLocks noGrp="1"/>
          </p:cNvSpPr>
          <p:nvPr>
            <p:ph type="sldNum" sz="quarter" idx="12"/>
          </p:nvPr>
        </p:nvSpPr>
        <p:spPr/>
        <p:txBody>
          <a:bodyPr/>
          <a:lstStyle/>
          <a:p>
            <a:fld id="{E983F42C-7870-467E-B605-F7226AA5127C}" type="slidenum">
              <a:rPr lang="en-US" smtClean="0"/>
              <a:t>‹#›</a:t>
            </a:fld>
            <a:endParaRPr lang="en-US"/>
          </a:p>
        </p:txBody>
      </p:sp>
    </p:spTree>
    <p:extLst>
      <p:ext uri="{BB962C8B-B14F-4D97-AF65-F5344CB8AC3E}">
        <p14:creationId xmlns:p14="http://schemas.microsoft.com/office/powerpoint/2010/main" val="35441317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A2AF28-B45F-47E9-8DA3-EE34F7E81E01}"/>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568CB2D7-0796-4A54-9643-5E20C181B141}"/>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68EA771C-91D6-4262-B7AA-DB5481BD61C3}"/>
              </a:ext>
            </a:extLst>
          </p:cNvPr>
          <p:cNvSpPr>
            <a:spLocks noGrp="1"/>
          </p:cNvSpPr>
          <p:nvPr>
            <p:ph type="dt" sz="half" idx="10"/>
          </p:nvPr>
        </p:nvSpPr>
        <p:spPr/>
        <p:txBody>
          <a:bodyPr/>
          <a:lstStyle/>
          <a:p>
            <a:fld id="{1DBA29A7-C6A7-4516-A0B8-880E757F7B93}" type="datetimeFigureOut">
              <a:rPr lang="en-US" smtClean="0"/>
              <a:t>2/23/19</a:t>
            </a:fld>
            <a:endParaRPr lang="en-US"/>
          </a:p>
        </p:txBody>
      </p:sp>
      <p:sp>
        <p:nvSpPr>
          <p:cNvPr id="5" name="Footer Placeholder 4">
            <a:extLst>
              <a:ext uri="{FF2B5EF4-FFF2-40B4-BE49-F238E27FC236}">
                <a16:creationId xmlns:a16="http://schemas.microsoft.com/office/drawing/2014/main" id="{268517C1-21C2-464B-8BDD-53B58F54A85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5B2D988-D3B3-4C45-80DE-AD49AAE90085}"/>
              </a:ext>
            </a:extLst>
          </p:cNvPr>
          <p:cNvSpPr>
            <a:spLocks noGrp="1"/>
          </p:cNvSpPr>
          <p:nvPr>
            <p:ph type="sldNum" sz="quarter" idx="12"/>
          </p:nvPr>
        </p:nvSpPr>
        <p:spPr/>
        <p:txBody>
          <a:bodyPr/>
          <a:lstStyle/>
          <a:p>
            <a:fld id="{E983F42C-7870-467E-B605-F7226AA5127C}" type="slidenum">
              <a:rPr lang="en-US" smtClean="0"/>
              <a:t>‹#›</a:t>
            </a:fld>
            <a:endParaRPr lang="en-US"/>
          </a:p>
        </p:txBody>
      </p:sp>
    </p:spTree>
    <p:extLst>
      <p:ext uri="{BB962C8B-B14F-4D97-AF65-F5344CB8AC3E}">
        <p14:creationId xmlns:p14="http://schemas.microsoft.com/office/powerpoint/2010/main" val="241141001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48E9BF-2CFA-4942-9E60-7600510F5930}"/>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7038DC7B-F726-45E8-B556-A59C74E98B67}"/>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1B86D837-1A2C-477B-8A35-16D0B6864BD9}"/>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2AE2C762-2EF9-4381-844A-B061A5BE082D}"/>
              </a:ext>
            </a:extLst>
          </p:cNvPr>
          <p:cNvSpPr>
            <a:spLocks noGrp="1"/>
          </p:cNvSpPr>
          <p:nvPr>
            <p:ph type="dt" sz="half" idx="10"/>
          </p:nvPr>
        </p:nvSpPr>
        <p:spPr/>
        <p:txBody>
          <a:bodyPr/>
          <a:lstStyle/>
          <a:p>
            <a:fld id="{1DBA29A7-C6A7-4516-A0B8-880E757F7B93}" type="datetimeFigureOut">
              <a:rPr lang="en-US" smtClean="0"/>
              <a:t>2/23/19</a:t>
            </a:fld>
            <a:endParaRPr lang="en-US"/>
          </a:p>
        </p:txBody>
      </p:sp>
      <p:sp>
        <p:nvSpPr>
          <p:cNvPr id="6" name="Footer Placeholder 5">
            <a:extLst>
              <a:ext uri="{FF2B5EF4-FFF2-40B4-BE49-F238E27FC236}">
                <a16:creationId xmlns:a16="http://schemas.microsoft.com/office/drawing/2014/main" id="{0A512821-CF68-4735-8EE5-D711D9C5284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C5D2B63-FB4D-4E4B-A6B2-DDDD0091FFED}"/>
              </a:ext>
            </a:extLst>
          </p:cNvPr>
          <p:cNvSpPr>
            <a:spLocks noGrp="1"/>
          </p:cNvSpPr>
          <p:nvPr>
            <p:ph type="sldNum" sz="quarter" idx="12"/>
          </p:nvPr>
        </p:nvSpPr>
        <p:spPr/>
        <p:txBody>
          <a:bodyPr/>
          <a:lstStyle/>
          <a:p>
            <a:fld id="{E983F42C-7870-467E-B605-F7226AA5127C}" type="slidenum">
              <a:rPr lang="en-US" smtClean="0"/>
              <a:t>‹#›</a:t>
            </a:fld>
            <a:endParaRPr lang="en-US"/>
          </a:p>
        </p:txBody>
      </p:sp>
    </p:spTree>
    <p:extLst>
      <p:ext uri="{BB962C8B-B14F-4D97-AF65-F5344CB8AC3E}">
        <p14:creationId xmlns:p14="http://schemas.microsoft.com/office/powerpoint/2010/main" val="298239820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9B0D36-A41F-46CA-A04C-44A0EA69005A}"/>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5AA6D811-70B5-4E8C-8BEA-D717A7F23F2A}"/>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9D5499A0-3A54-4D66-A6F2-C176FAE659AA}"/>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126DBCC9-F5E2-4467-85C1-B2B0FE6A9601}"/>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9CA990A3-928C-4C2C-A5BD-D061C5356E9B}"/>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FBD6B405-E672-484D-AD34-1155CFAA2E30}"/>
              </a:ext>
            </a:extLst>
          </p:cNvPr>
          <p:cNvSpPr>
            <a:spLocks noGrp="1"/>
          </p:cNvSpPr>
          <p:nvPr>
            <p:ph type="dt" sz="half" idx="10"/>
          </p:nvPr>
        </p:nvSpPr>
        <p:spPr/>
        <p:txBody>
          <a:bodyPr/>
          <a:lstStyle/>
          <a:p>
            <a:fld id="{1DBA29A7-C6A7-4516-A0B8-880E757F7B93}" type="datetimeFigureOut">
              <a:rPr lang="en-US" smtClean="0"/>
              <a:t>2/23/19</a:t>
            </a:fld>
            <a:endParaRPr lang="en-US"/>
          </a:p>
        </p:txBody>
      </p:sp>
      <p:sp>
        <p:nvSpPr>
          <p:cNvPr id="8" name="Footer Placeholder 7">
            <a:extLst>
              <a:ext uri="{FF2B5EF4-FFF2-40B4-BE49-F238E27FC236}">
                <a16:creationId xmlns:a16="http://schemas.microsoft.com/office/drawing/2014/main" id="{BA0492C4-DF97-4990-8C3C-96FC4EA6FCCB}"/>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015955FF-3F64-47A3-A9F0-EFFACD9A9FCE}"/>
              </a:ext>
            </a:extLst>
          </p:cNvPr>
          <p:cNvSpPr>
            <a:spLocks noGrp="1"/>
          </p:cNvSpPr>
          <p:nvPr>
            <p:ph type="sldNum" sz="quarter" idx="12"/>
          </p:nvPr>
        </p:nvSpPr>
        <p:spPr/>
        <p:txBody>
          <a:bodyPr/>
          <a:lstStyle/>
          <a:p>
            <a:fld id="{E983F42C-7870-467E-B605-F7226AA5127C}" type="slidenum">
              <a:rPr lang="en-US" smtClean="0"/>
              <a:t>‹#›</a:t>
            </a:fld>
            <a:endParaRPr lang="en-US"/>
          </a:p>
        </p:txBody>
      </p:sp>
    </p:spTree>
    <p:extLst>
      <p:ext uri="{BB962C8B-B14F-4D97-AF65-F5344CB8AC3E}">
        <p14:creationId xmlns:p14="http://schemas.microsoft.com/office/powerpoint/2010/main" val="115065136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DD0CEC-CB3C-4481-865D-1E0F4AD186A5}"/>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2E6A0C66-FB7C-4FE0-956C-EB5ABC43BA1F}"/>
              </a:ext>
            </a:extLst>
          </p:cNvPr>
          <p:cNvSpPr>
            <a:spLocks noGrp="1"/>
          </p:cNvSpPr>
          <p:nvPr>
            <p:ph type="dt" sz="half" idx="10"/>
          </p:nvPr>
        </p:nvSpPr>
        <p:spPr/>
        <p:txBody>
          <a:bodyPr/>
          <a:lstStyle/>
          <a:p>
            <a:fld id="{1DBA29A7-C6A7-4516-A0B8-880E757F7B93}" type="datetimeFigureOut">
              <a:rPr lang="en-US" smtClean="0"/>
              <a:t>2/23/19</a:t>
            </a:fld>
            <a:endParaRPr lang="en-US"/>
          </a:p>
        </p:txBody>
      </p:sp>
      <p:sp>
        <p:nvSpPr>
          <p:cNvPr id="4" name="Footer Placeholder 3">
            <a:extLst>
              <a:ext uri="{FF2B5EF4-FFF2-40B4-BE49-F238E27FC236}">
                <a16:creationId xmlns:a16="http://schemas.microsoft.com/office/drawing/2014/main" id="{6E4DBC70-FABD-434B-8C13-44FB07845153}"/>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C0142861-B31C-414D-B618-A5D1BB869697}"/>
              </a:ext>
            </a:extLst>
          </p:cNvPr>
          <p:cNvSpPr>
            <a:spLocks noGrp="1"/>
          </p:cNvSpPr>
          <p:nvPr>
            <p:ph type="sldNum" sz="quarter" idx="12"/>
          </p:nvPr>
        </p:nvSpPr>
        <p:spPr/>
        <p:txBody>
          <a:bodyPr/>
          <a:lstStyle/>
          <a:p>
            <a:fld id="{E983F42C-7870-467E-B605-F7226AA5127C}" type="slidenum">
              <a:rPr lang="en-US" smtClean="0"/>
              <a:t>‹#›</a:t>
            </a:fld>
            <a:endParaRPr lang="en-US"/>
          </a:p>
        </p:txBody>
      </p:sp>
    </p:spTree>
    <p:extLst>
      <p:ext uri="{BB962C8B-B14F-4D97-AF65-F5344CB8AC3E}">
        <p14:creationId xmlns:p14="http://schemas.microsoft.com/office/powerpoint/2010/main" val="30455865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CE9C44DA-8976-41AF-86E2-D8A7C712585C}"/>
              </a:ext>
            </a:extLst>
          </p:cNvPr>
          <p:cNvSpPr>
            <a:spLocks noGrp="1"/>
          </p:cNvSpPr>
          <p:nvPr>
            <p:ph type="dt" sz="half" idx="10"/>
          </p:nvPr>
        </p:nvSpPr>
        <p:spPr/>
        <p:txBody>
          <a:bodyPr/>
          <a:lstStyle/>
          <a:p>
            <a:fld id="{1DBA29A7-C6A7-4516-A0B8-880E757F7B93}" type="datetimeFigureOut">
              <a:rPr lang="en-US" smtClean="0"/>
              <a:t>2/23/19</a:t>
            </a:fld>
            <a:endParaRPr lang="en-US"/>
          </a:p>
        </p:txBody>
      </p:sp>
      <p:sp>
        <p:nvSpPr>
          <p:cNvPr id="3" name="Footer Placeholder 2">
            <a:extLst>
              <a:ext uri="{FF2B5EF4-FFF2-40B4-BE49-F238E27FC236}">
                <a16:creationId xmlns:a16="http://schemas.microsoft.com/office/drawing/2014/main" id="{70C0EB54-F514-4055-860A-940C9B47FBDF}"/>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751BF97B-71E2-45D5-A581-43A6DC9B2B33}"/>
              </a:ext>
            </a:extLst>
          </p:cNvPr>
          <p:cNvSpPr>
            <a:spLocks noGrp="1"/>
          </p:cNvSpPr>
          <p:nvPr>
            <p:ph type="sldNum" sz="quarter" idx="12"/>
          </p:nvPr>
        </p:nvSpPr>
        <p:spPr/>
        <p:txBody>
          <a:bodyPr/>
          <a:lstStyle/>
          <a:p>
            <a:fld id="{E983F42C-7870-467E-B605-F7226AA5127C}" type="slidenum">
              <a:rPr lang="en-US" smtClean="0"/>
              <a:t>‹#›</a:t>
            </a:fld>
            <a:endParaRPr lang="en-US"/>
          </a:p>
        </p:txBody>
      </p:sp>
    </p:spTree>
    <p:extLst>
      <p:ext uri="{BB962C8B-B14F-4D97-AF65-F5344CB8AC3E}">
        <p14:creationId xmlns:p14="http://schemas.microsoft.com/office/powerpoint/2010/main" val="24458341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B99521-45E5-4D3A-89D1-CDFFC4A9BAA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0C94B8FB-F03C-472E-8565-01AF64860E4D}"/>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C8FA92F0-B5E3-4503-9912-28F09816371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96F92D92-9109-45AD-A53E-A89F2E753C8A}"/>
              </a:ext>
            </a:extLst>
          </p:cNvPr>
          <p:cNvSpPr>
            <a:spLocks noGrp="1"/>
          </p:cNvSpPr>
          <p:nvPr>
            <p:ph type="dt" sz="half" idx="10"/>
          </p:nvPr>
        </p:nvSpPr>
        <p:spPr/>
        <p:txBody>
          <a:bodyPr/>
          <a:lstStyle/>
          <a:p>
            <a:fld id="{1DBA29A7-C6A7-4516-A0B8-880E757F7B93}" type="datetimeFigureOut">
              <a:rPr lang="en-US" smtClean="0"/>
              <a:t>2/23/19</a:t>
            </a:fld>
            <a:endParaRPr lang="en-US"/>
          </a:p>
        </p:txBody>
      </p:sp>
      <p:sp>
        <p:nvSpPr>
          <p:cNvPr id="6" name="Footer Placeholder 5">
            <a:extLst>
              <a:ext uri="{FF2B5EF4-FFF2-40B4-BE49-F238E27FC236}">
                <a16:creationId xmlns:a16="http://schemas.microsoft.com/office/drawing/2014/main" id="{76607DA3-F2E0-46E8-BCF0-82E7DBC390E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50201A6-7FE1-4C38-ADC3-19F7D4D583A5}"/>
              </a:ext>
            </a:extLst>
          </p:cNvPr>
          <p:cNvSpPr>
            <a:spLocks noGrp="1"/>
          </p:cNvSpPr>
          <p:nvPr>
            <p:ph type="sldNum" sz="quarter" idx="12"/>
          </p:nvPr>
        </p:nvSpPr>
        <p:spPr/>
        <p:txBody>
          <a:bodyPr/>
          <a:lstStyle/>
          <a:p>
            <a:fld id="{E983F42C-7870-467E-B605-F7226AA5127C}" type="slidenum">
              <a:rPr lang="en-US" smtClean="0"/>
              <a:t>‹#›</a:t>
            </a:fld>
            <a:endParaRPr lang="en-US"/>
          </a:p>
        </p:txBody>
      </p:sp>
    </p:spTree>
    <p:extLst>
      <p:ext uri="{BB962C8B-B14F-4D97-AF65-F5344CB8AC3E}">
        <p14:creationId xmlns:p14="http://schemas.microsoft.com/office/powerpoint/2010/main" val="79312857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559DC5-85DA-47FD-8B9C-C609F37DCF8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65ADC986-1787-448B-A48C-5E62ED213D82}"/>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0AD0B9D2-1E95-4A27-93D7-C96B99E4AC2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27FD146D-FD61-48E8-9007-422088CB9F85}"/>
              </a:ext>
            </a:extLst>
          </p:cNvPr>
          <p:cNvSpPr>
            <a:spLocks noGrp="1"/>
          </p:cNvSpPr>
          <p:nvPr>
            <p:ph type="dt" sz="half" idx="10"/>
          </p:nvPr>
        </p:nvSpPr>
        <p:spPr/>
        <p:txBody>
          <a:bodyPr/>
          <a:lstStyle/>
          <a:p>
            <a:fld id="{1DBA29A7-C6A7-4516-A0B8-880E757F7B93}" type="datetimeFigureOut">
              <a:rPr lang="en-US" smtClean="0"/>
              <a:t>2/23/19</a:t>
            </a:fld>
            <a:endParaRPr lang="en-US"/>
          </a:p>
        </p:txBody>
      </p:sp>
      <p:sp>
        <p:nvSpPr>
          <p:cNvPr id="6" name="Footer Placeholder 5">
            <a:extLst>
              <a:ext uri="{FF2B5EF4-FFF2-40B4-BE49-F238E27FC236}">
                <a16:creationId xmlns:a16="http://schemas.microsoft.com/office/drawing/2014/main" id="{980BA4FD-7853-4957-B967-10E7BBF7993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F62EC38-8859-4802-BDEF-67AC724A68F2}"/>
              </a:ext>
            </a:extLst>
          </p:cNvPr>
          <p:cNvSpPr>
            <a:spLocks noGrp="1"/>
          </p:cNvSpPr>
          <p:nvPr>
            <p:ph type="sldNum" sz="quarter" idx="12"/>
          </p:nvPr>
        </p:nvSpPr>
        <p:spPr/>
        <p:txBody>
          <a:bodyPr/>
          <a:lstStyle/>
          <a:p>
            <a:fld id="{E983F42C-7870-467E-B605-F7226AA5127C}" type="slidenum">
              <a:rPr lang="en-US" smtClean="0"/>
              <a:t>‹#›</a:t>
            </a:fld>
            <a:endParaRPr lang="en-US"/>
          </a:p>
        </p:txBody>
      </p:sp>
    </p:spTree>
    <p:extLst>
      <p:ext uri="{BB962C8B-B14F-4D97-AF65-F5344CB8AC3E}">
        <p14:creationId xmlns:p14="http://schemas.microsoft.com/office/powerpoint/2010/main" val="136603092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796BB593-AD17-4F89-9EC2-8BCDD6706B98}"/>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61236CA9-F31E-416C-9514-EDE35F3EAC28}"/>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2D1F35B-4B18-44E0-ACEC-7F38C43D60D7}"/>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BA29A7-C6A7-4516-A0B8-880E757F7B93}" type="datetimeFigureOut">
              <a:rPr lang="en-US" smtClean="0"/>
              <a:t>2/23/19</a:t>
            </a:fld>
            <a:endParaRPr lang="en-US"/>
          </a:p>
        </p:txBody>
      </p:sp>
      <p:sp>
        <p:nvSpPr>
          <p:cNvPr id="5" name="Footer Placeholder 4">
            <a:extLst>
              <a:ext uri="{FF2B5EF4-FFF2-40B4-BE49-F238E27FC236}">
                <a16:creationId xmlns:a16="http://schemas.microsoft.com/office/drawing/2014/main" id="{3F081CE3-17E5-4DA4-A9AD-EA6967A2E67D}"/>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8DDE6DBE-007D-4B21-A0C6-284BC38889A3}"/>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983F42C-7870-467E-B605-F7226AA5127C}" type="slidenum">
              <a:rPr lang="en-US" smtClean="0"/>
              <a:t>‹#›</a:t>
            </a:fld>
            <a:endParaRPr lang="en-US"/>
          </a:p>
        </p:txBody>
      </p:sp>
    </p:spTree>
    <p:extLst>
      <p:ext uri="{BB962C8B-B14F-4D97-AF65-F5344CB8AC3E}">
        <p14:creationId xmlns:p14="http://schemas.microsoft.com/office/powerpoint/2010/main" val="137423747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image" Target="../media/image2.png"/><Relationship Id="rId7" Type="http://schemas.openxmlformats.org/officeDocument/2006/relationships/image" Target="../media/image4.emf"/><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3.png"/><Relationship Id="rId5" Type="http://schemas.openxmlformats.org/officeDocument/2006/relationships/hyperlink" Target="http://hnn.brown.edu/" TargetMode="External"/><Relationship Id="rId10" Type="http://schemas.openxmlformats.org/officeDocument/2006/relationships/image" Target="../media/image7.png"/><Relationship Id="rId4" Type="http://schemas.openxmlformats.org/officeDocument/2006/relationships/image" Target="../media/image1.png"/><Relationship Id="rId9" Type="http://schemas.openxmlformats.org/officeDocument/2006/relationships/image" Target="../media/image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3" name="Picture 42">
            <a:extLst>
              <a:ext uri="{FF2B5EF4-FFF2-40B4-BE49-F238E27FC236}">
                <a16:creationId xmlns:a16="http://schemas.microsoft.com/office/drawing/2014/main" id="{142CFCE7-811E-5648-A7CD-D6A9EB45E026}"/>
              </a:ext>
            </a:extLst>
          </p:cNvPr>
          <p:cNvPicPr>
            <a:picLocks noChangeAspect="1"/>
          </p:cNvPicPr>
          <p:nvPr/>
        </p:nvPicPr>
        <p:blipFill rotWithShape="1">
          <a:blip r:embed="rId3"/>
          <a:srcRect l="42469" t="8439" r="46828" b="83660"/>
          <a:stretch/>
        </p:blipFill>
        <p:spPr>
          <a:xfrm>
            <a:off x="10766913" y="-6064"/>
            <a:ext cx="1219201" cy="541867"/>
          </a:xfrm>
          <a:prstGeom prst="rect">
            <a:avLst/>
          </a:prstGeom>
        </p:spPr>
      </p:pic>
      <p:pic>
        <p:nvPicPr>
          <p:cNvPr id="4" name="Picture 3">
            <a:extLst>
              <a:ext uri="{FF2B5EF4-FFF2-40B4-BE49-F238E27FC236}">
                <a16:creationId xmlns:a16="http://schemas.microsoft.com/office/drawing/2014/main" id="{12734DF8-83C6-47FE-B4C5-05577529BD88}"/>
              </a:ext>
            </a:extLst>
          </p:cNvPr>
          <p:cNvPicPr>
            <a:picLocks noChangeAspect="1"/>
          </p:cNvPicPr>
          <p:nvPr/>
        </p:nvPicPr>
        <p:blipFill rotWithShape="1">
          <a:blip r:embed="rId4"/>
          <a:srcRect l="33280" t="70782" r="40981" b="6720"/>
          <a:stretch/>
        </p:blipFill>
        <p:spPr>
          <a:xfrm>
            <a:off x="9155467" y="4703497"/>
            <a:ext cx="3036532" cy="2154504"/>
          </a:xfrm>
          <a:prstGeom prst="rect">
            <a:avLst/>
          </a:prstGeom>
        </p:spPr>
      </p:pic>
      <p:pic>
        <p:nvPicPr>
          <p:cNvPr id="5" name="Picture 4">
            <a:extLst>
              <a:ext uri="{FF2B5EF4-FFF2-40B4-BE49-F238E27FC236}">
                <a16:creationId xmlns:a16="http://schemas.microsoft.com/office/drawing/2014/main" id="{EE1AD5D9-D40A-4973-91F9-9E8DDA7DE05F}"/>
              </a:ext>
            </a:extLst>
          </p:cNvPr>
          <p:cNvPicPr>
            <a:picLocks noChangeAspect="1"/>
          </p:cNvPicPr>
          <p:nvPr/>
        </p:nvPicPr>
        <p:blipFill rotWithShape="1">
          <a:blip r:embed="rId3"/>
          <a:srcRect l="42469" t="8439" r="46828" b="83660"/>
          <a:stretch/>
        </p:blipFill>
        <p:spPr>
          <a:xfrm>
            <a:off x="123675" y="-4"/>
            <a:ext cx="1219201" cy="541867"/>
          </a:xfrm>
          <a:prstGeom prst="rect">
            <a:avLst/>
          </a:prstGeom>
        </p:spPr>
      </p:pic>
      <p:pic>
        <p:nvPicPr>
          <p:cNvPr id="6" name="Picture 5">
            <a:extLst>
              <a:ext uri="{FF2B5EF4-FFF2-40B4-BE49-F238E27FC236}">
                <a16:creationId xmlns:a16="http://schemas.microsoft.com/office/drawing/2014/main" id="{78823FB5-D3C0-4506-91E8-8CC5C8B880D1}"/>
              </a:ext>
            </a:extLst>
          </p:cNvPr>
          <p:cNvPicPr>
            <a:picLocks noChangeAspect="1"/>
          </p:cNvPicPr>
          <p:nvPr/>
        </p:nvPicPr>
        <p:blipFill rotWithShape="1">
          <a:blip r:embed="rId3"/>
          <a:srcRect l="42469" t="8439" r="46828" b="83660"/>
          <a:stretch/>
        </p:blipFill>
        <p:spPr>
          <a:xfrm>
            <a:off x="1342876" y="-1"/>
            <a:ext cx="1219201" cy="541867"/>
          </a:xfrm>
          <a:prstGeom prst="rect">
            <a:avLst/>
          </a:prstGeom>
        </p:spPr>
      </p:pic>
      <p:pic>
        <p:nvPicPr>
          <p:cNvPr id="12" name="Picture 11">
            <a:extLst>
              <a:ext uri="{FF2B5EF4-FFF2-40B4-BE49-F238E27FC236}">
                <a16:creationId xmlns:a16="http://schemas.microsoft.com/office/drawing/2014/main" id="{B5F455D8-BD91-41CB-BD52-58DEC78E9E2C}"/>
              </a:ext>
            </a:extLst>
          </p:cNvPr>
          <p:cNvPicPr>
            <a:picLocks noChangeAspect="1"/>
          </p:cNvPicPr>
          <p:nvPr/>
        </p:nvPicPr>
        <p:blipFill rotWithShape="1">
          <a:blip r:embed="rId3"/>
          <a:srcRect l="42469" t="8439" r="46828" b="83660"/>
          <a:stretch/>
        </p:blipFill>
        <p:spPr>
          <a:xfrm>
            <a:off x="2562077" y="-2"/>
            <a:ext cx="1219201" cy="541867"/>
          </a:xfrm>
          <a:prstGeom prst="rect">
            <a:avLst/>
          </a:prstGeom>
        </p:spPr>
      </p:pic>
      <p:pic>
        <p:nvPicPr>
          <p:cNvPr id="14" name="Picture 13">
            <a:extLst>
              <a:ext uri="{FF2B5EF4-FFF2-40B4-BE49-F238E27FC236}">
                <a16:creationId xmlns:a16="http://schemas.microsoft.com/office/drawing/2014/main" id="{9EA66F87-12BC-41AB-A68B-64B6B4F61193}"/>
              </a:ext>
            </a:extLst>
          </p:cNvPr>
          <p:cNvPicPr>
            <a:picLocks noChangeAspect="1"/>
          </p:cNvPicPr>
          <p:nvPr/>
        </p:nvPicPr>
        <p:blipFill rotWithShape="1">
          <a:blip r:embed="rId3"/>
          <a:srcRect l="42469" t="8439" r="46828" b="83660"/>
          <a:stretch/>
        </p:blipFill>
        <p:spPr>
          <a:xfrm>
            <a:off x="3781278" y="-3"/>
            <a:ext cx="1219201" cy="541867"/>
          </a:xfrm>
          <a:prstGeom prst="rect">
            <a:avLst/>
          </a:prstGeom>
        </p:spPr>
      </p:pic>
      <p:pic>
        <p:nvPicPr>
          <p:cNvPr id="17" name="Picture 16">
            <a:extLst>
              <a:ext uri="{FF2B5EF4-FFF2-40B4-BE49-F238E27FC236}">
                <a16:creationId xmlns:a16="http://schemas.microsoft.com/office/drawing/2014/main" id="{D8B4C836-68CC-489A-9D4A-72406E4C54CE}"/>
              </a:ext>
            </a:extLst>
          </p:cNvPr>
          <p:cNvPicPr>
            <a:picLocks noChangeAspect="1"/>
          </p:cNvPicPr>
          <p:nvPr/>
        </p:nvPicPr>
        <p:blipFill rotWithShape="1">
          <a:blip r:embed="rId3"/>
          <a:srcRect l="42469" t="8439" r="46828" b="83660"/>
          <a:stretch/>
        </p:blipFill>
        <p:spPr>
          <a:xfrm>
            <a:off x="5000479" y="-4846"/>
            <a:ext cx="1219201" cy="541867"/>
          </a:xfrm>
          <a:prstGeom prst="rect">
            <a:avLst/>
          </a:prstGeom>
        </p:spPr>
      </p:pic>
      <p:sp>
        <p:nvSpPr>
          <p:cNvPr id="8" name="TextBox 7">
            <a:extLst>
              <a:ext uri="{FF2B5EF4-FFF2-40B4-BE49-F238E27FC236}">
                <a16:creationId xmlns:a16="http://schemas.microsoft.com/office/drawing/2014/main" id="{E65498B5-74FA-4354-A9FA-523536215906}"/>
              </a:ext>
            </a:extLst>
          </p:cNvPr>
          <p:cNvSpPr txBox="1"/>
          <p:nvPr/>
        </p:nvSpPr>
        <p:spPr>
          <a:xfrm>
            <a:off x="9155467" y="4654645"/>
            <a:ext cx="3180305" cy="2246769"/>
          </a:xfrm>
          <a:prstGeom prst="rect">
            <a:avLst/>
          </a:prstGeom>
          <a:noFill/>
        </p:spPr>
        <p:txBody>
          <a:bodyPr wrap="square" rtlCol="0">
            <a:spAutoFit/>
          </a:bodyPr>
          <a:lstStyle/>
          <a:p>
            <a:r>
              <a:rPr lang="en-US" sz="2000" b="1" dirty="0"/>
              <a:t>Stephanie R. Jones, PhD </a:t>
            </a:r>
            <a:r>
              <a:rPr lang="en-US" sz="2000" dirty="0"/>
              <a:t>Brown University</a:t>
            </a:r>
          </a:p>
          <a:p>
            <a:r>
              <a:rPr lang="en-US" sz="2000" b="1" dirty="0"/>
              <a:t>Matti </a:t>
            </a:r>
            <a:r>
              <a:rPr lang="en-US" sz="2000" b="1" dirty="0" err="1"/>
              <a:t>Hamalainen</a:t>
            </a:r>
            <a:r>
              <a:rPr lang="en-US" sz="2000" b="1" dirty="0"/>
              <a:t>, PhD</a:t>
            </a:r>
          </a:p>
          <a:p>
            <a:r>
              <a:rPr lang="en-US" sz="2000" dirty="0"/>
              <a:t>Mass General Hospital</a:t>
            </a:r>
          </a:p>
          <a:p>
            <a:r>
              <a:rPr lang="en-US" sz="2000" b="1" dirty="0"/>
              <a:t>Michael Hines, PhD</a:t>
            </a:r>
          </a:p>
          <a:p>
            <a:r>
              <a:rPr lang="en-US" sz="2000" dirty="0"/>
              <a:t>Yale University</a:t>
            </a:r>
          </a:p>
          <a:p>
            <a:r>
              <a:rPr lang="en-US" sz="2000" b="1" dirty="0"/>
              <a:t>NIBIB/NIMH: R01EB022889</a:t>
            </a:r>
          </a:p>
        </p:txBody>
      </p:sp>
      <p:sp>
        <p:nvSpPr>
          <p:cNvPr id="9" name="TextBox 8">
            <a:extLst>
              <a:ext uri="{FF2B5EF4-FFF2-40B4-BE49-F238E27FC236}">
                <a16:creationId xmlns:a16="http://schemas.microsoft.com/office/drawing/2014/main" id="{AC7D79D5-4CE2-47B6-836E-C505384A5CE4}"/>
              </a:ext>
            </a:extLst>
          </p:cNvPr>
          <p:cNvSpPr txBox="1"/>
          <p:nvPr/>
        </p:nvSpPr>
        <p:spPr>
          <a:xfrm>
            <a:off x="6023" y="5582844"/>
            <a:ext cx="9005671" cy="1323439"/>
          </a:xfrm>
          <a:prstGeom prst="rect">
            <a:avLst/>
          </a:prstGeom>
          <a:noFill/>
        </p:spPr>
        <p:txBody>
          <a:bodyPr wrap="square" rtlCol="0">
            <a:spAutoFit/>
          </a:bodyPr>
          <a:lstStyle/>
          <a:p>
            <a:pPr algn="just"/>
            <a:r>
              <a:rPr lang="en-US" sz="2000" b="1" dirty="0"/>
              <a:t>End Users </a:t>
            </a:r>
            <a:r>
              <a:rPr lang="en-US" sz="2000" dirty="0"/>
              <a:t>HNN is designed for </a:t>
            </a:r>
            <a:r>
              <a:rPr lang="en-US" sz="2000" i="1" u="sng" dirty="0"/>
              <a:t>researchers and clinicians without experience in the mathematics  and coding of neural dynamics to be able interpret neural origin of their human EEG / MEG data</a:t>
            </a:r>
            <a:r>
              <a:rPr lang="en-US" sz="2000" u="sng" dirty="0"/>
              <a:t> </a:t>
            </a:r>
            <a:r>
              <a:rPr lang="en-US" sz="2000" i="1" u="sng" dirty="0"/>
              <a:t>in a user-friendly graphical user interface (GUI)-driven software</a:t>
            </a:r>
            <a:r>
              <a:rPr lang="en-US" sz="2000" dirty="0"/>
              <a:t>. HNN runs on all platforms and is distributed at </a:t>
            </a:r>
            <a:r>
              <a:rPr lang="en-US" sz="2000" dirty="0">
                <a:hlinkClick r:id="rId5"/>
              </a:rPr>
              <a:t>http://hnn.brown.edu</a:t>
            </a:r>
            <a:r>
              <a:rPr lang="en-US" sz="2000" dirty="0"/>
              <a:t>.</a:t>
            </a:r>
            <a:endParaRPr lang="en-US" sz="2000" b="1" u="sng" dirty="0"/>
          </a:p>
        </p:txBody>
      </p:sp>
      <p:pic>
        <p:nvPicPr>
          <p:cNvPr id="11" name="Picture 10">
            <a:extLst>
              <a:ext uri="{FF2B5EF4-FFF2-40B4-BE49-F238E27FC236}">
                <a16:creationId xmlns:a16="http://schemas.microsoft.com/office/drawing/2014/main" id="{0B096635-32D6-C14D-873E-5B6483974592}"/>
              </a:ext>
            </a:extLst>
          </p:cNvPr>
          <p:cNvPicPr>
            <a:picLocks noChangeAspect="1"/>
          </p:cNvPicPr>
          <p:nvPr/>
        </p:nvPicPr>
        <p:blipFill rotWithShape="1">
          <a:blip r:embed="rId3"/>
          <a:srcRect l="42469" t="8439" r="46828" b="83660"/>
          <a:stretch/>
        </p:blipFill>
        <p:spPr>
          <a:xfrm>
            <a:off x="6179358" y="-4846"/>
            <a:ext cx="1219201" cy="541867"/>
          </a:xfrm>
          <a:prstGeom prst="rect">
            <a:avLst/>
          </a:prstGeom>
        </p:spPr>
      </p:pic>
      <p:pic>
        <p:nvPicPr>
          <p:cNvPr id="13" name="Picture 12">
            <a:extLst>
              <a:ext uri="{FF2B5EF4-FFF2-40B4-BE49-F238E27FC236}">
                <a16:creationId xmlns:a16="http://schemas.microsoft.com/office/drawing/2014/main" id="{7924D764-BE63-7148-80B2-29BA299441A8}"/>
              </a:ext>
            </a:extLst>
          </p:cNvPr>
          <p:cNvPicPr>
            <a:picLocks noChangeAspect="1"/>
          </p:cNvPicPr>
          <p:nvPr/>
        </p:nvPicPr>
        <p:blipFill rotWithShape="1">
          <a:blip r:embed="rId3"/>
          <a:srcRect l="42469" t="8439" r="46828" b="83660"/>
          <a:stretch/>
        </p:blipFill>
        <p:spPr>
          <a:xfrm>
            <a:off x="7381626" y="5587"/>
            <a:ext cx="1219201" cy="541867"/>
          </a:xfrm>
          <a:prstGeom prst="rect">
            <a:avLst/>
          </a:prstGeom>
        </p:spPr>
      </p:pic>
      <p:pic>
        <p:nvPicPr>
          <p:cNvPr id="15" name="Picture 14">
            <a:extLst>
              <a:ext uri="{FF2B5EF4-FFF2-40B4-BE49-F238E27FC236}">
                <a16:creationId xmlns:a16="http://schemas.microsoft.com/office/drawing/2014/main" id="{5440A75A-9544-F248-978D-B23C9375F5DB}"/>
              </a:ext>
            </a:extLst>
          </p:cNvPr>
          <p:cNvPicPr>
            <a:picLocks noChangeAspect="1"/>
          </p:cNvPicPr>
          <p:nvPr/>
        </p:nvPicPr>
        <p:blipFill rotWithShape="1">
          <a:blip r:embed="rId3"/>
          <a:srcRect l="42469" t="8439" r="46828" b="83660"/>
          <a:stretch/>
        </p:blipFill>
        <p:spPr>
          <a:xfrm>
            <a:off x="8566961" y="-6064"/>
            <a:ext cx="1219201" cy="541867"/>
          </a:xfrm>
          <a:prstGeom prst="rect">
            <a:avLst/>
          </a:prstGeom>
        </p:spPr>
      </p:pic>
      <p:pic>
        <p:nvPicPr>
          <p:cNvPr id="16" name="Picture 15">
            <a:extLst>
              <a:ext uri="{FF2B5EF4-FFF2-40B4-BE49-F238E27FC236}">
                <a16:creationId xmlns:a16="http://schemas.microsoft.com/office/drawing/2014/main" id="{A20942AB-E2DA-A74B-A4B3-6A1F2B5680B0}"/>
              </a:ext>
            </a:extLst>
          </p:cNvPr>
          <p:cNvPicPr>
            <a:picLocks noChangeAspect="1"/>
          </p:cNvPicPr>
          <p:nvPr/>
        </p:nvPicPr>
        <p:blipFill rotWithShape="1">
          <a:blip r:embed="rId3"/>
          <a:srcRect l="42469" t="8439" r="46828" b="83660"/>
          <a:stretch/>
        </p:blipFill>
        <p:spPr>
          <a:xfrm>
            <a:off x="9681906" y="-6064"/>
            <a:ext cx="1219201" cy="541867"/>
          </a:xfrm>
          <a:prstGeom prst="rect">
            <a:avLst/>
          </a:prstGeom>
        </p:spPr>
      </p:pic>
      <p:pic>
        <p:nvPicPr>
          <p:cNvPr id="18" name="Picture 17">
            <a:extLst>
              <a:ext uri="{FF2B5EF4-FFF2-40B4-BE49-F238E27FC236}">
                <a16:creationId xmlns:a16="http://schemas.microsoft.com/office/drawing/2014/main" id="{01F1448C-77AC-8F4F-A13C-08D2B8A27562}"/>
              </a:ext>
            </a:extLst>
          </p:cNvPr>
          <p:cNvPicPr>
            <a:picLocks noChangeAspect="1"/>
          </p:cNvPicPr>
          <p:nvPr/>
        </p:nvPicPr>
        <p:blipFill rotWithShape="1">
          <a:blip r:embed="rId3"/>
          <a:srcRect l="42469" t="8439" r="46828" b="83660"/>
          <a:stretch/>
        </p:blipFill>
        <p:spPr>
          <a:xfrm>
            <a:off x="10870431" y="-6064"/>
            <a:ext cx="1219201" cy="541867"/>
          </a:xfrm>
          <a:prstGeom prst="rect">
            <a:avLst/>
          </a:prstGeom>
        </p:spPr>
      </p:pic>
      <p:sp>
        <p:nvSpPr>
          <p:cNvPr id="7" name="TextBox 6">
            <a:extLst>
              <a:ext uri="{FF2B5EF4-FFF2-40B4-BE49-F238E27FC236}">
                <a16:creationId xmlns:a16="http://schemas.microsoft.com/office/drawing/2014/main" id="{EB9B81F7-3220-4822-93BA-9AB368C34FBD}"/>
              </a:ext>
            </a:extLst>
          </p:cNvPr>
          <p:cNvSpPr txBox="1"/>
          <p:nvPr/>
        </p:nvSpPr>
        <p:spPr>
          <a:xfrm>
            <a:off x="213457" y="82965"/>
            <a:ext cx="11762066" cy="400110"/>
          </a:xfrm>
          <a:prstGeom prst="rect">
            <a:avLst/>
          </a:prstGeom>
          <a:noFill/>
        </p:spPr>
        <p:txBody>
          <a:bodyPr wrap="none" rtlCol="0">
            <a:spAutoFit/>
          </a:bodyPr>
          <a:lstStyle/>
          <a:p>
            <a:r>
              <a:rPr lang="en-US" sz="2000" b="1" dirty="0"/>
              <a:t>Human Neocortical </a:t>
            </a:r>
            <a:r>
              <a:rPr lang="en-US" sz="2000" b="1" dirty="0" err="1"/>
              <a:t>Neurosolver</a:t>
            </a:r>
            <a:r>
              <a:rPr lang="en-US" sz="2000" b="1" dirty="0"/>
              <a:t> (HNN): A new software tool for circuit level investigation of human MEG/EEG</a:t>
            </a:r>
          </a:p>
        </p:txBody>
      </p:sp>
      <p:sp>
        <p:nvSpPr>
          <p:cNvPr id="28" name="TextBox 27">
            <a:extLst>
              <a:ext uri="{FF2B5EF4-FFF2-40B4-BE49-F238E27FC236}">
                <a16:creationId xmlns:a16="http://schemas.microsoft.com/office/drawing/2014/main" id="{3CAB7395-EAC8-504A-8B79-ABF7DAA30205}"/>
              </a:ext>
            </a:extLst>
          </p:cNvPr>
          <p:cNvSpPr txBox="1"/>
          <p:nvPr/>
        </p:nvSpPr>
        <p:spPr>
          <a:xfrm>
            <a:off x="57289" y="714452"/>
            <a:ext cx="7961900" cy="1631216"/>
          </a:xfrm>
          <a:prstGeom prst="rect">
            <a:avLst/>
          </a:prstGeom>
          <a:noFill/>
        </p:spPr>
        <p:txBody>
          <a:bodyPr wrap="square" rtlCol="0">
            <a:spAutoFit/>
          </a:bodyPr>
          <a:lstStyle/>
          <a:p>
            <a:pPr algn="just"/>
            <a:r>
              <a:rPr lang="en-US" sz="2000" b="1" dirty="0"/>
              <a:t>The model: </a:t>
            </a:r>
            <a:r>
              <a:rPr lang="en-US" sz="2000" dirty="0"/>
              <a:t>HNN is a user-friendly software tool </a:t>
            </a:r>
            <a:r>
              <a:rPr lang="en-US" sz="2000" i="1" u="sng" dirty="0"/>
              <a:t>for researchers and clinicians to develop and test hypotheses on the cellular and circuit level origin of their human EEG or MEG data. </a:t>
            </a:r>
            <a:r>
              <a:rPr lang="en-US" sz="2000" u="sng" dirty="0"/>
              <a:t> </a:t>
            </a:r>
            <a:r>
              <a:rPr lang="en-US" sz="2000" dirty="0"/>
              <a:t>HNN’s foundation is a principled model of a neocortical circuit designed to account for the biophysical origin of EEG/MEG signals with enough detail to interpret circuit level activity.</a:t>
            </a:r>
          </a:p>
        </p:txBody>
      </p:sp>
      <p:sp>
        <p:nvSpPr>
          <p:cNvPr id="29" name="TextBox 28">
            <a:extLst>
              <a:ext uri="{FF2B5EF4-FFF2-40B4-BE49-F238E27FC236}">
                <a16:creationId xmlns:a16="http://schemas.microsoft.com/office/drawing/2014/main" id="{BE03C690-2ECF-2B41-91AD-315861061EB3}"/>
              </a:ext>
            </a:extLst>
          </p:cNvPr>
          <p:cNvSpPr txBox="1"/>
          <p:nvPr/>
        </p:nvSpPr>
        <p:spPr>
          <a:xfrm>
            <a:off x="72734" y="2502243"/>
            <a:ext cx="12165868" cy="1323439"/>
          </a:xfrm>
          <a:prstGeom prst="rect">
            <a:avLst/>
          </a:prstGeom>
          <a:noFill/>
        </p:spPr>
        <p:txBody>
          <a:bodyPr wrap="square" rtlCol="0">
            <a:spAutoFit/>
          </a:bodyPr>
          <a:lstStyle/>
          <a:p>
            <a:r>
              <a:rPr lang="en-US" sz="2000" b="1" dirty="0"/>
              <a:t>What is new inside?</a:t>
            </a:r>
            <a:r>
              <a:rPr lang="en-US" sz="2000" dirty="0"/>
              <a:t> HNN uniquely calculate the primary electrical currents underlying EEG/MEG signals</a:t>
            </a:r>
            <a:r>
              <a:rPr lang="en-US" sz="2000" b="1" dirty="0"/>
              <a:t> </a:t>
            </a:r>
            <a:r>
              <a:rPr lang="en-US" sz="2000" dirty="0"/>
              <a:t>from the net intracellular current flow in populations of neocortical pyramidal neuron dendrites (see red arrows above). </a:t>
            </a:r>
            <a:r>
              <a:rPr lang="en-US" sz="2000" i="1" u="sng" dirty="0"/>
              <a:t>This construction allows one to one comparison between model output and source local human data in real units of nano-Ampere-meters</a:t>
            </a:r>
            <a:r>
              <a:rPr lang="en-US" sz="2000" i="1" dirty="0"/>
              <a:t> </a:t>
            </a:r>
            <a:r>
              <a:rPr lang="en-US" sz="2000" dirty="0"/>
              <a:t>(</a:t>
            </a:r>
            <a:r>
              <a:rPr lang="en-US" sz="2000" dirty="0" err="1"/>
              <a:t>nAm</a:t>
            </a:r>
            <a:r>
              <a:rPr lang="en-US" sz="2000" dirty="0"/>
              <a:t>). </a:t>
            </a:r>
            <a:endParaRPr lang="en-US" dirty="0"/>
          </a:p>
        </p:txBody>
      </p:sp>
      <p:grpSp>
        <p:nvGrpSpPr>
          <p:cNvPr id="45" name="Group 44">
            <a:extLst>
              <a:ext uri="{FF2B5EF4-FFF2-40B4-BE49-F238E27FC236}">
                <a16:creationId xmlns:a16="http://schemas.microsoft.com/office/drawing/2014/main" id="{C093248F-3007-EE41-BA75-E6FFA64BC606}"/>
              </a:ext>
            </a:extLst>
          </p:cNvPr>
          <p:cNvGrpSpPr/>
          <p:nvPr/>
        </p:nvGrpSpPr>
        <p:grpSpPr>
          <a:xfrm>
            <a:off x="8042314" y="560439"/>
            <a:ext cx="4180842" cy="2025923"/>
            <a:chOff x="8036347" y="610456"/>
            <a:chExt cx="4220498" cy="2057973"/>
          </a:xfrm>
        </p:grpSpPr>
        <p:pic>
          <p:nvPicPr>
            <p:cNvPr id="3" name="Picture 2">
              <a:extLst>
                <a:ext uri="{FF2B5EF4-FFF2-40B4-BE49-F238E27FC236}">
                  <a16:creationId xmlns:a16="http://schemas.microsoft.com/office/drawing/2014/main" id="{010154D1-32BA-724D-8604-2D46BD3DF19F}"/>
                </a:ext>
              </a:extLst>
            </p:cNvPr>
            <p:cNvPicPr>
              <a:picLocks noChangeAspect="1"/>
            </p:cNvPicPr>
            <p:nvPr/>
          </p:nvPicPr>
          <p:blipFill>
            <a:blip r:embed="rId6"/>
            <a:stretch>
              <a:fillRect/>
            </a:stretch>
          </p:blipFill>
          <p:spPr>
            <a:xfrm>
              <a:off x="8036604" y="693879"/>
              <a:ext cx="1295400" cy="1295400"/>
            </a:xfrm>
            <a:prstGeom prst="rect">
              <a:avLst/>
            </a:prstGeom>
          </p:spPr>
        </p:pic>
        <p:pic>
          <p:nvPicPr>
            <p:cNvPr id="20" name="Picture 19">
              <a:extLst>
                <a:ext uri="{FF2B5EF4-FFF2-40B4-BE49-F238E27FC236}">
                  <a16:creationId xmlns:a16="http://schemas.microsoft.com/office/drawing/2014/main" id="{CDF71414-92B0-7142-96C3-82EC9B6170F1}"/>
                </a:ext>
              </a:extLst>
            </p:cNvPr>
            <p:cNvPicPr>
              <a:picLocks noChangeAspect="1"/>
            </p:cNvPicPr>
            <p:nvPr/>
          </p:nvPicPr>
          <p:blipFill>
            <a:blip r:embed="rId7"/>
            <a:stretch>
              <a:fillRect/>
            </a:stretch>
          </p:blipFill>
          <p:spPr>
            <a:xfrm>
              <a:off x="9681630" y="610456"/>
              <a:ext cx="1202268" cy="1396647"/>
            </a:xfrm>
            <a:prstGeom prst="rect">
              <a:avLst/>
            </a:prstGeom>
          </p:spPr>
        </p:pic>
        <p:pic>
          <p:nvPicPr>
            <p:cNvPr id="21" name="Picture 20">
              <a:extLst>
                <a:ext uri="{FF2B5EF4-FFF2-40B4-BE49-F238E27FC236}">
                  <a16:creationId xmlns:a16="http://schemas.microsoft.com/office/drawing/2014/main" id="{0E174429-F4CB-8C40-A763-3DA0DE3B17EA}"/>
                </a:ext>
              </a:extLst>
            </p:cNvPr>
            <p:cNvPicPr>
              <a:picLocks noChangeAspect="1"/>
            </p:cNvPicPr>
            <p:nvPr/>
          </p:nvPicPr>
          <p:blipFill>
            <a:blip r:embed="rId8"/>
            <a:stretch>
              <a:fillRect/>
            </a:stretch>
          </p:blipFill>
          <p:spPr>
            <a:xfrm>
              <a:off x="9700086" y="1418962"/>
              <a:ext cx="1066800" cy="139700"/>
            </a:xfrm>
            <a:prstGeom prst="rect">
              <a:avLst/>
            </a:prstGeom>
          </p:spPr>
        </p:pic>
        <p:pic>
          <p:nvPicPr>
            <p:cNvPr id="22" name="Picture 21">
              <a:extLst>
                <a:ext uri="{FF2B5EF4-FFF2-40B4-BE49-F238E27FC236}">
                  <a16:creationId xmlns:a16="http://schemas.microsoft.com/office/drawing/2014/main" id="{86A36565-BB27-7146-B0C8-924F78054EF0}"/>
                </a:ext>
              </a:extLst>
            </p:cNvPr>
            <p:cNvPicPr>
              <a:picLocks noChangeAspect="1"/>
            </p:cNvPicPr>
            <p:nvPr/>
          </p:nvPicPr>
          <p:blipFill>
            <a:blip r:embed="rId9"/>
            <a:stretch>
              <a:fillRect/>
            </a:stretch>
          </p:blipFill>
          <p:spPr>
            <a:xfrm>
              <a:off x="11274696" y="675915"/>
              <a:ext cx="952500" cy="1181100"/>
            </a:xfrm>
            <a:prstGeom prst="rect">
              <a:avLst/>
            </a:prstGeom>
          </p:spPr>
        </p:pic>
        <p:pic>
          <p:nvPicPr>
            <p:cNvPr id="23" name="Picture 22">
              <a:extLst>
                <a:ext uri="{FF2B5EF4-FFF2-40B4-BE49-F238E27FC236}">
                  <a16:creationId xmlns:a16="http://schemas.microsoft.com/office/drawing/2014/main" id="{817D8151-D9E8-BE42-8328-EC7E291E8A8D}"/>
                </a:ext>
              </a:extLst>
            </p:cNvPr>
            <p:cNvPicPr>
              <a:picLocks noChangeAspect="1"/>
            </p:cNvPicPr>
            <p:nvPr/>
          </p:nvPicPr>
          <p:blipFill>
            <a:blip r:embed="rId10"/>
            <a:stretch>
              <a:fillRect/>
            </a:stretch>
          </p:blipFill>
          <p:spPr>
            <a:xfrm>
              <a:off x="9254476" y="1266658"/>
              <a:ext cx="508000" cy="101600"/>
            </a:xfrm>
            <a:prstGeom prst="rect">
              <a:avLst/>
            </a:prstGeom>
          </p:spPr>
        </p:pic>
        <p:pic>
          <p:nvPicPr>
            <p:cNvPr id="24" name="Picture 23">
              <a:extLst>
                <a:ext uri="{FF2B5EF4-FFF2-40B4-BE49-F238E27FC236}">
                  <a16:creationId xmlns:a16="http://schemas.microsoft.com/office/drawing/2014/main" id="{C28CD631-3B45-2745-B8E4-13D9B6F56AD0}"/>
                </a:ext>
              </a:extLst>
            </p:cNvPr>
            <p:cNvPicPr>
              <a:picLocks noChangeAspect="1"/>
            </p:cNvPicPr>
            <p:nvPr/>
          </p:nvPicPr>
          <p:blipFill>
            <a:blip r:embed="rId10"/>
            <a:stretch>
              <a:fillRect/>
            </a:stretch>
          </p:blipFill>
          <p:spPr>
            <a:xfrm>
              <a:off x="10839025" y="1254632"/>
              <a:ext cx="508000" cy="101600"/>
            </a:xfrm>
            <a:prstGeom prst="rect">
              <a:avLst/>
            </a:prstGeom>
          </p:spPr>
        </p:pic>
        <p:sp>
          <p:nvSpPr>
            <p:cNvPr id="25" name="TextBox 24">
              <a:extLst>
                <a:ext uri="{FF2B5EF4-FFF2-40B4-BE49-F238E27FC236}">
                  <a16:creationId xmlns:a16="http://schemas.microsoft.com/office/drawing/2014/main" id="{00FC7788-6141-164C-B577-B6466B777040}"/>
                </a:ext>
              </a:extLst>
            </p:cNvPr>
            <p:cNvSpPr txBox="1"/>
            <p:nvPr/>
          </p:nvSpPr>
          <p:spPr>
            <a:xfrm>
              <a:off x="8036347" y="1941869"/>
              <a:ext cx="1500540" cy="523220"/>
            </a:xfrm>
            <a:prstGeom prst="rect">
              <a:avLst/>
            </a:prstGeom>
            <a:noFill/>
          </p:spPr>
          <p:txBody>
            <a:bodyPr wrap="none" rtlCol="0">
              <a:spAutoFit/>
            </a:bodyPr>
            <a:lstStyle/>
            <a:p>
              <a:pPr algn="ctr"/>
              <a:r>
                <a:rPr lang="en-US" sz="1400" b="1" dirty="0"/>
                <a:t>Human </a:t>
              </a:r>
            </a:p>
            <a:p>
              <a:pPr algn="ctr"/>
              <a:r>
                <a:rPr lang="en-US" sz="1400" b="1" dirty="0"/>
                <a:t>Electrophysiology</a:t>
              </a:r>
            </a:p>
          </p:txBody>
        </p:sp>
        <p:sp>
          <p:nvSpPr>
            <p:cNvPr id="26" name="TextBox 25">
              <a:extLst>
                <a:ext uri="{FF2B5EF4-FFF2-40B4-BE49-F238E27FC236}">
                  <a16:creationId xmlns:a16="http://schemas.microsoft.com/office/drawing/2014/main" id="{E1A80E99-B285-E846-9FC9-1B5C2CEE0F6D}"/>
                </a:ext>
              </a:extLst>
            </p:cNvPr>
            <p:cNvSpPr txBox="1"/>
            <p:nvPr/>
          </p:nvSpPr>
          <p:spPr>
            <a:xfrm>
              <a:off x="9636837" y="1929765"/>
              <a:ext cx="1333827" cy="738664"/>
            </a:xfrm>
            <a:prstGeom prst="rect">
              <a:avLst/>
            </a:prstGeom>
            <a:noFill/>
          </p:spPr>
          <p:txBody>
            <a:bodyPr wrap="none" rtlCol="0">
              <a:spAutoFit/>
            </a:bodyPr>
            <a:lstStyle/>
            <a:p>
              <a:pPr algn="ctr"/>
              <a:r>
                <a:rPr lang="en-US" sz="1400" b="1" dirty="0"/>
                <a:t>Computational </a:t>
              </a:r>
            </a:p>
            <a:p>
              <a:pPr algn="ctr"/>
              <a:r>
                <a:rPr lang="en-US" sz="1400" b="1" dirty="0"/>
                <a:t>Neural Model</a:t>
              </a:r>
            </a:p>
            <a:p>
              <a:pPr algn="ctr"/>
              <a:r>
                <a:rPr lang="en-US" sz="1400" b="1" dirty="0"/>
                <a:t>(Translator)</a:t>
              </a:r>
            </a:p>
          </p:txBody>
        </p:sp>
        <p:sp>
          <p:nvSpPr>
            <p:cNvPr id="27" name="TextBox 26">
              <a:extLst>
                <a:ext uri="{FF2B5EF4-FFF2-40B4-BE49-F238E27FC236}">
                  <a16:creationId xmlns:a16="http://schemas.microsoft.com/office/drawing/2014/main" id="{EAEC3E44-0AEF-864D-8AA2-5E76649FB33E}"/>
                </a:ext>
              </a:extLst>
            </p:cNvPr>
            <p:cNvSpPr txBox="1"/>
            <p:nvPr/>
          </p:nvSpPr>
          <p:spPr>
            <a:xfrm>
              <a:off x="11111339" y="1950573"/>
              <a:ext cx="1145506" cy="523220"/>
            </a:xfrm>
            <a:prstGeom prst="rect">
              <a:avLst/>
            </a:prstGeom>
            <a:noFill/>
          </p:spPr>
          <p:txBody>
            <a:bodyPr wrap="none" rtlCol="0">
              <a:spAutoFit/>
            </a:bodyPr>
            <a:lstStyle/>
            <a:p>
              <a:pPr algn="ctr"/>
              <a:r>
                <a:rPr lang="en-US" sz="1400" b="1" dirty="0"/>
                <a:t>Cell &amp; Circuit</a:t>
              </a:r>
            </a:p>
            <a:p>
              <a:pPr algn="ctr"/>
              <a:r>
                <a:rPr lang="en-US" sz="1400" b="1" dirty="0"/>
                <a:t>Activity</a:t>
              </a:r>
            </a:p>
          </p:txBody>
        </p:sp>
        <p:cxnSp>
          <p:nvCxnSpPr>
            <p:cNvPr id="31" name="Straight Arrow Connector 30">
              <a:extLst>
                <a:ext uri="{FF2B5EF4-FFF2-40B4-BE49-F238E27FC236}">
                  <a16:creationId xmlns:a16="http://schemas.microsoft.com/office/drawing/2014/main" id="{24F9E331-AD4E-E144-8554-AEBEA56C9941}"/>
                </a:ext>
              </a:extLst>
            </p:cNvPr>
            <p:cNvCxnSpPr>
              <a:cxnSpLocks/>
            </p:cNvCxnSpPr>
            <p:nvPr/>
          </p:nvCxnSpPr>
          <p:spPr>
            <a:xfrm>
              <a:off x="10515110" y="732145"/>
              <a:ext cx="0" cy="1032115"/>
            </a:xfrm>
            <a:prstGeom prst="straightConnector1">
              <a:avLst/>
            </a:prstGeom>
            <a:ln w="22225">
              <a:solidFill>
                <a:srgbClr val="FF0000"/>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38" name="Straight Arrow Connector 37">
              <a:extLst>
                <a:ext uri="{FF2B5EF4-FFF2-40B4-BE49-F238E27FC236}">
                  <a16:creationId xmlns:a16="http://schemas.microsoft.com/office/drawing/2014/main" id="{026DF843-9E84-D746-9D4E-D83DA1882AC8}"/>
                </a:ext>
              </a:extLst>
            </p:cNvPr>
            <p:cNvCxnSpPr>
              <a:cxnSpLocks/>
            </p:cNvCxnSpPr>
            <p:nvPr/>
          </p:nvCxnSpPr>
          <p:spPr>
            <a:xfrm>
              <a:off x="10132672" y="732145"/>
              <a:ext cx="0" cy="342001"/>
            </a:xfrm>
            <a:prstGeom prst="straightConnector1">
              <a:avLst/>
            </a:prstGeom>
            <a:ln w="22225">
              <a:solidFill>
                <a:srgbClr val="FF0000"/>
              </a:solidFill>
              <a:headEnd type="triangle"/>
              <a:tailEnd type="triangle"/>
            </a:ln>
          </p:spPr>
          <p:style>
            <a:lnRef idx="1">
              <a:schemeClr val="accent1"/>
            </a:lnRef>
            <a:fillRef idx="0">
              <a:schemeClr val="accent1"/>
            </a:fillRef>
            <a:effectRef idx="0">
              <a:schemeClr val="accent1"/>
            </a:effectRef>
            <a:fontRef idx="minor">
              <a:schemeClr val="tx1"/>
            </a:fontRef>
          </p:style>
        </p:cxnSp>
      </p:grpSp>
      <p:sp>
        <p:nvSpPr>
          <p:cNvPr id="44" name="TextBox 43">
            <a:extLst>
              <a:ext uri="{FF2B5EF4-FFF2-40B4-BE49-F238E27FC236}">
                <a16:creationId xmlns:a16="http://schemas.microsoft.com/office/drawing/2014/main" id="{28C8F79B-B2AA-9D45-8753-FB66CC5076DE}"/>
              </a:ext>
            </a:extLst>
          </p:cNvPr>
          <p:cNvSpPr txBox="1"/>
          <p:nvPr/>
        </p:nvSpPr>
        <p:spPr>
          <a:xfrm>
            <a:off x="57289" y="3864155"/>
            <a:ext cx="12181313" cy="1908215"/>
          </a:xfrm>
          <a:prstGeom prst="rect">
            <a:avLst/>
          </a:prstGeom>
          <a:noFill/>
        </p:spPr>
        <p:txBody>
          <a:bodyPr wrap="square" rtlCol="0">
            <a:spAutoFit/>
          </a:bodyPr>
          <a:lstStyle/>
          <a:p>
            <a:pPr algn="just"/>
            <a:r>
              <a:rPr lang="en-US" sz="2000" b="1" dirty="0"/>
              <a:t>How will this change current practice?  </a:t>
            </a:r>
            <a:r>
              <a:rPr lang="en-US" sz="2000" dirty="0"/>
              <a:t>EEG/MEG are the two prominent noninvasive methods to human brain activity with fine temporal resolution. Yet, it is still difficult to infer the underlying neural dynamics in detail without simultaneous invasive recordings. </a:t>
            </a:r>
            <a:r>
              <a:rPr lang="en-US" sz="2000" i="1" u="sng" dirty="0"/>
              <a:t>HNN provides this translational bridge that can </a:t>
            </a:r>
          </a:p>
          <a:p>
            <a:pPr algn="just"/>
            <a:r>
              <a:rPr lang="en-US" sz="2000" i="1" u="sng" dirty="0"/>
              <a:t>ultimately improve our understanding of human information processing and lead to </a:t>
            </a:r>
          </a:p>
          <a:p>
            <a:pPr algn="just"/>
            <a:r>
              <a:rPr lang="en-US" sz="2000" i="1" u="sng" dirty="0"/>
              <a:t>new treatment methods for neuropathology.</a:t>
            </a:r>
          </a:p>
          <a:p>
            <a:endParaRPr lang="en-US" dirty="0"/>
          </a:p>
        </p:txBody>
      </p:sp>
    </p:spTree>
    <p:extLst>
      <p:ext uri="{BB962C8B-B14F-4D97-AF65-F5344CB8AC3E}">
        <p14:creationId xmlns:p14="http://schemas.microsoft.com/office/powerpoint/2010/main" val="261807464"/>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1753</TotalTime>
  <Words>698</Words>
  <Application>Microsoft Macintosh PowerPoint</Application>
  <PresentationFormat>Widescreen</PresentationFormat>
  <Paragraphs>49</Paragraphs>
  <Slides>1</Slides>
  <Notes>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vt:i4>
      </vt:variant>
    </vt:vector>
  </HeadingPairs>
  <TitlesOfParts>
    <vt:vector size="6" baseType="lpstr">
      <vt:lpstr>Arial</vt:lpstr>
      <vt:lpstr>Calibri</vt:lpstr>
      <vt:lpstr>Calibri Light</vt:lpstr>
      <vt:lpstr>Wingdings</vt:lpstr>
      <vt:lpstr>Office Theme</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Peng, Grace (NIH/NIBIB) [E]</dc:creator>
  <cp:lastModifiedBy>Jones, Stephanie</cp:lastModifiedBy>
  <cp:revision>36</cp:revision>
  <dcterms:created xsi:type="dcterms:W3CDTF">2019-02-06T14:40:55Z</dcterms:created>
  <dcterms:modified xsi:type="dcterms:W3CDTF">2019-02-24T22:03:42Z</dcterms:modified>
</cp:coreProperties>
</file>