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68548" autoAdjust="0"/>
  </p:normalViewPr>
  <p:slideViewPr>
    <p:cSldViewPr snapToGrid="0">
      <p:cViewPr varScale="1">
        <p:scale>
          <a:sx n="165" d="100"/>
          <a:sy n="165" d="100"/>
        </p:scale>
        <p:origin x="19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19AD-E595-4A9E-BADB-164EAD3ADC53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1247D-5C86-4B18-8B46-2B5FA6E0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Instructions: 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Submit 1 slide by COB Monday 2/25/19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 - headline your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theory-driven, mechanistic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mathematical or statistical method and variations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include in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define/explain it enough for a non-scientific person to explain to the general public (2-3 sentences)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used machine learning to search the best ordinary differential equation model that fits big fMRI data. This enables discovering novel brain mechanisms and information processing at a large scale.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how can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 and AI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your project (2 sentences)</a:t>
            </a:r>
          </a:p>
          <a:p>
            <a:pPr marL="0" indent="0">
              <a:buFontTx/>
              <a:buNone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 enables constructing data-evidence-driven models of the brain, while being flexible enough to incorporate prior scientific evidences.  It also enables fast computational algorithms to find automatically the best brain model supported by data.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challenges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next steps after your project is done (1 sentence)</a:t>
            </a:r>
          </a:p>
          <a:p>
            <a:pPr marL="0" indent="0">
              <a:buFontTx/>
              <a:buNone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easy-to-use interfaces for neuroscientists or general public even without any programing experience. Expand our ML approach to integrate data from multiple modalities.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details for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Notes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 the following communities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sentences)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behind the math/stats and how it will be used to understand how the brain works; explain the level of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dependency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your model (e.g.:  (a) completely abstract toy model, (b) a coarse-grained model based on a high level view of previous data, (c) a model based directly on one kind of data (e.g., neural recordings) or (d) a model synthesizing multiple data types (e.g., neural recordings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connectomics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models discover the causal and dynamic mechanisms of the brain using ODEs and machine learning. These models currently apply to fMRI data with any experimental designs: event-related, block designs, and resting-state.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PI name, email:  </a:t>
            </a:r>
          </a:p>
          <a:p>
            <a:r>
              <a:rPr lang="en-US" dirty="0"/>
              <a:t>Xi Luo, </a:t>
            </a:r>
            <a:r>
              <a:rPr lang="en-US" dirty="0" err="1"/>
              <a:t>rossi.stat@gmail.com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247D-5C86-4B18-8B46-2B5FA6E09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7717-1496-4177-8D92-7C8E2D43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4447B-AE9B-46D7-B7EC-5E4BD78B0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040B6-3A84-4205-9B41-82F13DCF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B7890-0B25-4709-8D8B-7230D48C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63BC-921C-4FE1-852B-80317407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89B9E2-3767-4ABA-96B6-057440306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939" t="70782" r="40981"/>
          <a:stretch/>
        </p:blipFill>
        <p:spPr>
          <a:xfrm>
            <a:off x="231423" y="120474"/>
            <a:ext cx="3084690" cy="2003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D0C1AA-18F7-4B6D-948D-9BBA3D86C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3764843" y="640644"/>
            <a:ext cx="1219201" cy="541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40BB4-AAAC-49DA-A944-72CEDA75F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492043" y="640644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D526E7-D5E9-4584-A70B-CA5760967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796843" y="640644"/>
            <a:ext cx="1219201" cy="541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82D969-B668-45A6-B5A4-598D2ED10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7281332" y="640644"/>
            <a:ext cx="1219201" cy="541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B52DCA-4E23-4339-B6B5-0A8DCCD19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8500533" y="640644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CE021F-922F-413E-9275-C5C5A26D6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10120490" y="640644"/>
            <a:ext cx="1219201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7E65-26BB-44E4-B505-FD5FF951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2B483-7C58-4A56-A06A-901FF130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F5879-E68E-4C30-8EB5-0D8E925B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E4EAA-8018-4EA9-BEB5-7AA707E6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8F626-D5AA-4BFD-8CAA-8D7EB7E7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269C6-82F5-43DB-A279-C6776671E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2516D-1187-4E87-BCCF-2135E13A9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FF842-EE17-4E32-8BC0-49E4F6F2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25791-924E-484D-BF3B-970DC186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907A-C84D-4E51-8727-0E26CF6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6A7E-337E-4A5F-BC16-96935854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B992-9332-4A7A-BDAA-2007297D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6C89D-FEF8-4AAE-A0BE-8E2ACD42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6291B-3AA0-4B23-8B81-21BA0A3C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6E438-9102-42BC-BB2A-316343AA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2AF28-B45F-47E9-8DA3-EE34F7E8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CB2D7-0796-4A54-9643-5E20C181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A771C-91D6-4262-B7AA-DB5481BD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517C1-21C2-464B-8BDD-53B58F54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2D988-D3B3-4C45-80DE-AD49AAE9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E9BF-2CFA-4942-9E60-7600510F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8DC7B-F726-45E8-B556-A59C74E9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6D837-1A2C-477B-8A35-16D0B6864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2C762-2EF9-4381-844A-B061A5BE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12821-CF68-4735-8EE5-D711D9C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D2B63-FB4D-4E4B-A6B2-DDDD0091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0D36-A41F-46CA-A04C-44A0EA69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6D811-70B5-4E8C-8BEA-D717A7F2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499A0-3A54-4D66-A6F2-C176FAE65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DBCC9-F5E2-4467-85C1-B2B0FE6A9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990A3-928C-4C2C-A5BD-D061C5356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6B405-E672-484D-AD34-1155CFAA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492C4-DF97-4990-8C3C-96FC4EA6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955FF-3F64-47A3-A9F0-EFFACD9A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0CEC-CB3C-4481-865D-1E0F4AD1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A0C66-FB7C-4FE0-956C-EB5ABC43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DBC70-FABD-434B-8C13-44FB078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42861-B31C-414D-B618-A5D1BB86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9C44DA-8976-41AF-86E2-D8A7C712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0EB54-F514-4055-860A-940C9B47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BF97B-71E2-45D5-A581-43A6DC9B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9521-45E5-4D3A-89D1-CDFFC4A9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B8FB-F03C-472E-8565-01AF6486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A92F0-B5E3-4503-9912-28F098163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92D92-9109-45AD-A53E-A89F2E75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07DA3-F2E0-46E8-BCF0-82E7DBC3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201A6-7FE1-4C38-ADC3-19F7D4D5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9DC5-85DA-47FD-8B9C-C609F37D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DC986-1787-448B-A48C-5E62ED213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0B9D2-1E95-4A27-93D7-C96B99E4A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D146D-FD61-48E8-9007-422088CB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BA4FD-7853-4957-B967-10E7BBF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2EC38-8859-4802-BDEF-67AC724A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BB593-AD17-4F89-9EC2-8BCDD670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36CA9-F31E-416C-9514-EDE35F3E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1F35B-4B18-44E0-ACEC-7F38C43D6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29A7-C6A7-4516-A0B8-880E757F7B93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1CE3-17E5-4DA4-A9AD-EA6967A2E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6DBE-007D-4B21-A0C6-284BC3888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734DF8-83C6-47FE-B4C5-05577529B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80" t="70782" r="40981" b="6720"/>
          <a:stretch/>
        </p:blipFill>
        <p:spPr>
          <a:xfrm>
            <a:off x="9260114" y="5315051"/>
            <a:ext cx="2931886" cy="1542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AD5D9-D40A-4973-91F9-9E8DDA7DE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20157" y="-4"/>
            <a:ext cx="1219201" cy="541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823FB5-D3C0-4506-91E8-8CC5C8B88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1239358" y="-1"/>
            <a:ext cx="1219201" cy="541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F455D8-BD91-41CB-BD52-58DEC78E9E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2458559" y="-2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A66F87-12BC-41AB-A68B-64B6B4F61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3677760" y="-3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B4C836-68CC-489A-9D4A-72406E4C54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4896961" y="-4846"/>
            <a:ext cx="1219201" cy="541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9B81F7-3220-4822-93BA-9AB368C34FBD}"/>
              </a:ext>
            </a:extLst>
          </p:cNvPr>
          <p:cNvSpPr txBox="1"/>
          <p:nvPr/>
        </p:nvSpPr>
        <p:spPr>
          <a:xfrm>
            <a:off x="368734" y="66032"/>
            <a:ext cx="561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Machine Learning Models for Large-scale Brain Networks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498B5-74FA-4354-A9FA-523536215906}"/>
              </a:ext>
            </a:extLst>
          </p:cNvPr>
          <p:cNvSpPr txBox="1"/>
          <p:nvPr/>
        </p:nvSpPr>
        <p:spPr>
          <a:xfrm>
            <a:off x="9260114" y="5949119"/>
            <a:ext cx="2931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Xi Luo (UTHealth), Brian </a:t>
            </a:r>
            <a:r>
              <a:rPr lang="en-US" sz="1600" dirty="0" err="1"/>
              <a:t>Caffo</a:t>
            </a:r>
            <a:r>
              <a:rPr lang="en-US" sz="1600" dirty="0"/>
              <a:t> (JHU), Chiang-</a:t>
            </a:r>
            <a:r>
              <a:rPr lang="en-US" sz="1600" dirty="0" err="1"/>
              <a:t>shan</a:t>
            </a:r>
            <a:r>
              <a:rPr lang="en-US" sz="1600" dirty="0"/>
              <a:t> Li (Yale)</a:t>
            </a:r>
            <a:endParaRPr lang="en-US" dirty="0"/>
          </a:p>
          <a:p>
            <a:r>
              <a:rPr lang="en-US" sz="1600" dirty="0"/>
              <a:t>R01EB022911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D79D5-4CE2-47B6-836E-C505384A5CE4}"/>
              </a:ext>
            </a:extLst>
          </p:cNvPr>
          <p:cNvSpPr txBox="1"/>
          <p:nvPr/>
        </p:nvSpPr>
        <p:spPr>
          <a:xfrm>
            <a:off x="0" y="712101"/>
            <a:ext cx="943071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model </a:t>
            </a:r>
            <a:r>
              <a:rPr lang="en-US" sz="1600" dirty="0"/>
              <a:t>Modeling how brain networks process external input is a central topic in fMRI analysis. Classical statistical methods fall into two extremes: (1) simple (and unrealistic) models (e.g. correlations) for large-scale data; (2) sophisticated models (e.g. DCM) for small brain networks (e.g. 5-10 regions</a:t>
            </a:r>
            <a:r>
              <a:rPr lang="en-US" sz="1600"/>
              <a:t>) often for </a:t>
            </a:r>
            <a:r>
              <a:rPr lang="en-US" sz="1600" dirty="0"/>
              <a:t>validating a few hypotheses under heavy assumptions. </a:t>
            </a:r>
            <a:r>
              <a:rPr lang="en-US" sz="1600" u="sng" dirty="0"/>
              <a:t>We employed machine learning (ML) and optimization algorithms to achieve the better parts of both extremes: sophisticated models for large-scale brain networks during tasks</a:t>
            </a:r>
            <a:r>
              <a:rPr lang="en-US" sz="1600" dirty="0"/>
              <a:t>. Our ML enabled a flexible approaches to include various components: prior knowledge, ordinary differential equations (ODE), functional data analysis, regularization/Bayesian priors, constraints and etc. Our optimization algorithms made it computationally feasible to fit our models, in a </a:t>
            </a:r>
            <a:r>
              <a:rPr lang="en-US" sz="1600" u="sng" dirty="0"/>
              <a:t>data-driven</a:t>
            </a:r>
            <a:r>
              <a:rPr lang="en-US" sz="1600" dirty="0"/>
              <a:t> way, to tens of terabytes of data.</a:t>
            </a:r>
            <a:endParaRPr lang="en-US" sz="1600" b="1" dirty="0"/>
          </a:p>
          <a:p>
            <a:r>
              <a:rPr lang="en-US" sz="2000" b="1" dirty="0"/>
              <a:t>What is new inside?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modeled unobserved neuronal signals using functional basis expansion. This also allowed us to apply math operators (e.g. differentiation and integration) to continuous time series.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employed ML to construct novel objective functions in order to link the neuronal signals with observed fMRI BOLD signals and task stimuli, using a DCM-like ODE model. This transformed ODE modeling from mainly a researcher-driven hypothesis validation approach to a </a:t>
            </a:r>
            <a:r>
              <a:rPr lang="en-US" sz="1600" i="1" dirty="0"/>
              <a:t>data-driven </a:t>
            </a:r>
            <a:r>
              <a:rPr lang="en-US" sz="1600" dirty="0"/>
              <a:t>discovery tool for identifying novel and causal mechanisms at a large scale.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also introduced constraints to stabilize model fitting and to enhance model interpretation.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developed convex optimization algorithms to facilitate fast computation for large-scale data.</a:t>
            </a:r>
            <a:endParaRPr lang="en-US" sz="2000" b="1" dirty="0"/>
          </a:p>
          <a:p>
            <a:r>
              <a:rPr lang="en-US" sz="2000" b="1" dirty="0"/>
              <a:t>How will this change current practice?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enables researchers to study causal and dynamic brain networks using a data-driven and evidence-driven approach instead of hypothesis-driven.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also enables large-scale modeling of brain mechanism without the computational constraints of previous approaches.</a:t>
            </a:r>
            <a:endParaRPr lang="en-US" sz="2000" b="1" dirty="0"/>
          </a:p>
          <a:p>
            <a:r>
              <a:rPr lang="en-US" sz="2000" b="1" dirty="0"/>
              <a:t>End Users </a:t>
            </a:r>
            <a:r>
              <a:rPr lang="en-US" sz="1600" dirty="0"/>
              <a:t>neuroscientists with minimal Python/R programming experience. </a:t>
            </a:r>
          </a:p>
          <a:p>
            <a:r>
              <a:rPr lang="en-US" sz="1600" dirty="0"/>
              <a:t>Our software packages have been publicly distributed.</a:t>
            </a:r>
          </a:p>
          <a:p>
            <a:endParaRPr lang="en-US" sz="2000" b="1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6C7F69-9EBD-6F47-8DDD-CB67D9F3D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86" y="5400479"/>
            <a:ext cx="548640" cy="548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6E2788-DEF1-CA41-B3D2-71F8C2FFA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493" y="5400479"/>
            <a:ext cx="548640" cy="548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056566-4F25-8F45-9050-E7DB665E1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0" y="5400479"/>
            <a:ext cx="548640" cy="548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931F02-C998-8C45-96C8-2E3FF10476E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492784" y="185679"/>
            <a:ext cx="2376337" cy="1754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CE8157-286A-0D4E-9A85-96D7274BC0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6802" y="2107334"/>
            <a:ext cx="2618509" cy="1434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083413-7FD7-0340-AC29-491B7D6FF5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4530" y="3708522"/>
            <a:ext cx="2224591" cy="15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7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561</Words>
  <Application>Microsoft Macintosh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Peng, Grace (NIH/NIBIB) [E]</dc:creator>
  <cp:lastModifiedBy>Xi Luo</cp:lastModifiedBy>
  <cp:revision>45</cp:revision>
  <dcterms:created xsi:type="dcterms:W3CDTF">2019-02-06T14:40:55Z</dcterms:created>
  <dcterms:modified xsi:type="dcterms:W3CDTF">2019-02-25T18:19:21Z</dcterms:modified>
</cp:coreProperties>
</file>