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7" autoAdjust="0"/>
    <p:restoredTop sz="68576" autoAdjust="0"/>
  </p:normalViewPr>
  <p:slideViewPr>
    <p:cSldViewPr snapToGrid="0">
      <p:cViewPr varScale="1">
        <p:scale>
          <a:sx n="61" d="100"/>
          <a:sy n="61" d="100"/>
        </p:scale>
        <p:origin x="950" y="43"/>
      </p:cViewPr>
      <p:guideLst/>
    </p:cSldViewPr>
  </p:slideViewPr>
  <p:notesTextViewPr>
    <p:cViewPr>
      <p:scale>
        <a:sx n="1" d="1"/>
        <a:sy n="1" d="1"/>
      </p:scale>
      <p:origin x="0" y="-30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1 slide by COB Monday 2/25/19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new theories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math challenges </a:t>
            </a:r>
            <a:r>
              <a:rPr lang="en-US" sz="1200" kern="1200" dirty="0">
                <a:solidFill>
                  <a:schemeClr val="tx1"/>
                </a:solidFill>
                <a:effectLst/>
                <a:latin typeface="+mn-lt"/>
                <a:ea typeface="+mn-ea"/>
                <a:cs typeface="+mn-cs"/>
              </a:rPr>
              <a:t>being overcome (e.g. collision dynamics, cloth dynamics, haptics, etc.)</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a:t>
            </a:r>
            <a:r>
              <a:rPr lang="en-US" sz="1200" u="sng" kern="1200" dirty="0">
                <a:solidFill>
                  <a:schemeClr val="tx1"/>
                </a:solidFill>
                <a:effectLst/>
                <a:latin typeface="+mn-lt"/>
                <a:ea typeface="+mn-ea"/>
                <a:cs typeface="+mn-cs"/>
              </a:rPr>
              <a:t>new statistical approaches </a:t>
            </a:r>
            <a:r>
              <a:rPr lang="en-US" sz="1200" kern="1200" dirty="0">
                <a:solidFill>
                  <a:schemeClr val="tx1"/>
                </a:solidFill>
                <a:effectLst/>
                <a:latin typeface="+mn-lt"/>
                <a:ea typeface="+mn-ea"/>
                <a:cs typeface="+mn-cs"/>
              </a:rPr>
              <a:t>will provide mechanistic understanding of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theory</a:t>
            </a:r>
            <a:r>
              <a:rPr lang="en-US" sz="1200" kern="1200" dirty="0">
                <a:solidFill>
                  <a:schemeClr val="tx1"/>
                </a:solidFill>
                <a:effectLst/>
                <a:latin typeface="+mn-lt"/>
                <a:ea typeface="+mn-ea"/>
                <a:cs typeface="+mn-cs"/>
              </a:rPr>
              <a:t> behind the math/stats and how it will be used to understand how the brain works; explain the level of </a:t>
            </a:r>
            <a:r>
              <a:rPr lang="en-US" sz="1200" u="sng" kern="1200" dirty="0">
                <a:solidFill>
                  <a:schemeClr val="tx1"/>
                </a:solidFill>
                <a:effectLst/>
                <a:latin typeface="+mn-lt"/>
                <a:ea typeface="+mn-ea"/>
                <a:cs typeface="+mn-cs"/>
              </a:rPr>
              <a:t>data dependency </a:t>
            </a:r>
            <a:r>
              <a:rPr lang="en-US" sz="1200" kern="1200" dirty="0">
                <a:solidFill>
                  <a:schemeClr val="tx1"/>
                </a:solidFill>
                <a:effectLst/>
                <a:latin typeface="+mn-lt"/>
                <a:ea typeface="+mn-ea"/>
                <a:cs typeface="+mn-cs"/>
              </a:rPr>
              <a:t>on your model (e.g.:  (a) completely abstract toy model, (b) a coarse-grained model based on a high level view of previous data, (c) a model based directly on one kind of data (e.g., neural recordings) or (d) a model synthesizing multiple data types (e.g., neural recordings and </a:t>
            </a:r>
            <a:r>
              <a:rPr lang="en-US" sz="1200" kern="1200" dirty="0" err="1">
                <a:solidFill>
                  <a:schemeClr val="tx1"/>
                </a:solidFill>
                <a:effectLst/>
                <a:latin typeface="+mn-lt"/>
                <a:ea typeface="+mn-ea"/>
                <a:cs typeface="+mn-cs"/>
              </a:rPr>
              <a:t>connectomics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dirty="0"/>
              <a:t>PI name, email:  </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347585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dirty="0">
                    <a:solidFill>
                      <a:srgbClr val="FF0000"/>
                    </a:solidFill>
                  </a:rPr>
                  <a:t>Figure 1: </a:t>
                </a:r>
                <a:r>
                  <a:rPr lang="en-US" sz="1200" dirty="0"/>
                  <a:t>The Bayesian switching dynamical systems (BSDS) model and dynamical measures. </a:t>
                </a:r>
                <a:r>
                  <a:rPr lang="en-US" sz="1200" b="1" dirty="0"/>
                  <a:t>(a)</a:t>
                </a:r>
                <a:r>
                  <a:rPr lang="en-US" sz="1200" dirty="0"/>
                  <a:t> Graphical representation of the BSDS model (also see </a:t>
                </a:r>
                <a:r>
                  <a:rPr lang="en-US" sz="1200" b="1" dirty="0"/>
                  <a:t>Figure 2</a:t>
                </a:r>
                <a:r>
                  <a:rPr lang="en-US" sz="1200" dirty="0"/>
                  <a:t>). </a:t>
                </a:r>
                <a14:m>
                  <m:oMath xmlns:m="http://schemas.openxmlformats.org/officeDocument/2006/math">
                    <m:sSubSup>
                      <m:sSubSupPr>
                        <m:ctrlPr>
                          <a:rPr lang="en-US" sz="1200" i="1">
                            <a:latin typeface="Cambria Math" panose="02040503050406030204" pitchFamily="18" charset="0"/>
                          </a:rPr>
                        </m:ctrlPr>
                      </m:sSubSupPr>
                      <m:e>
                        <m:r>
                          <a:rPr lang="en-US" sz="1200" b="1" i="1">
                            <a:latin typeface="Cambria Math" panose="02040503050406030204" pitchFamily="18" charset="0"/>
                          </a:rPr>
                          <m:t>𝒚</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oMath>
                </a14:m>
                <a:r>
                  <a:rPr lang="en-US" sz="1200" dirty="0"/>
                  <a:t> is the observed vector of ROI timeseries at time </a:t>
                </a:r>
                <a14:m>
                  <m:oMath xmlns:m="http://schemas.openxmlformats.org/officeDocument/2006/math">
                    <m:r>
                      <a:rPr lang="en-US" sz="1200" i="1">
                        <a:latin typeface="Cambria Math" panose="02040503050406030204" pitchFamily="18" charset="0"/>
                      </a:rPr>
                      <m:t>𝑡</m:t>
                    </m:r>
                  </m:oMath>
                </a14:m>
                <a:r>
                  <a:rPr lang="en-US" sz="1200" dirty="0"/>
                  <a:t> for subject </a:t>
                </a:r>
                <a14:m>
                  <m:oMath xmlns:m="http://schemas.openxmlformats.org/officeDocument/2006/math">
                    <m:r>
                      <a:rPr lang="en-US" sz="1200" i="1">
                        <a:latin typeface="Cambria Math" panose="02040503050406030204" pitchFamily="18" charset="0"/>
                      </a:rPr>
                      <m:t>𝑠</m:t>
                    </m:r>
                  </m:oMath>
                </a14:m>
                <a:r>
                  <a:rPr lang="en-US" sz="1200" dirty="0"/>
                  <a:t>, </a:t>
                </a:r>
                <a14:m>
                  <m:oMath xmlns:m="http://schemas.openxmlformats.org/officeDocument/2006/math">
                    <m:sSubSup>
                      <m:sSubSupPr>
                        <m:ctrlPr>
                          <a:rPr lang="en-US" sz="1200" i="1">
                            <a:latin typeface="Cambria Math" panose="02040503050406030204" pitchFamily="18" charset="0"/>
                          </a:rPr>
                        </m:ctrlPr>
                      </m:sSubSupPr>
                      <m:e>
                        <m:r>
                          <a:rPr lang="en-US" sz="1200" b="1" i="1">
                            <a:latin typeface="Cambria Math" panose="02040503050406030204" pitchFamily="18" charset="0"/>
                          </a:rPr>
                          <m:t>𝒛</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r>
                      <a:rPr lang="en-US" sz="1200" i="1">
                        <a:latin typeface="Cambria Math" panose="02040503050406030204" pitchFamily="18" charset="0"/>
                      </a:rPr>
                      <m:t> </m:t>
                    </m:r>
                  </m:oMath>
                </a14:m>
                <a:r>
                  <a:rPr lang="en-US" sz="1200" dirty="0"/>
                  <a:t>denotes the latent states that are interdependent through a first-order Markov chain constrained by a hidden Markov model (HMM) parameterized by </a:t>
                </a:r>
                <a14:m>
                  <m:oMath xmlns:m="http://schemas.openxmlformats.org/officeDocument/2006/math">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HMM</m:t>
                        </m:r>
                      </m:sup>
                    </m:sSup>
                  </m:oMath>
                </a14:m>
                <a:r>
                  <a:rPr lang="en-US" sz="1200" dirty="0"/>
                  <a:t>. In any given state, observations </a:t>
                </a:r>
                <a14:m>
                  <m:oMath xmlns:m="http://schemas.openxmlformats.org/officeDocument/2006/math">
                    <m:sSubSup>
                      <m:sSubSupPr>
                        <m:ctrlPr>
                          <a:rPr lang="en-US" sz="1200" i="1">
                            <a:latin typeface="Cambria Math" panose="02040503050406030204" pitchFamily="18" charset="0"/>
                          </a:rPr>
                        </m:ctrlPr>
                      </m:sSubSupPr>
                      <m:e>
                        <m:r>
                          <a:rPr lang="en-US" sz="1200" b="1" i="1">
                            <a:latin typeface="Cambria Math" panose="02040503050406030204" pitchFamily="18" charset="0"/>
                          </a:rPr>
                          <m:t>𝒚</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oMath>
                </a14:m>
                <a:r>
                  <a:rPr lang="en-US" sz="1200" b="1" i="1" dirty="0"/>
                  <a:t> </a:t>
                </a:r>
                <a:r>
                  <a:rPr lang="en-US" sz="1200" dirty="0"/>
                  <a:t>are assumed to be generated from a factor analysis (FA) model where </a:t>
                </a:r>
                <a14:m>
                  <m:oMath xmlns:m="http://schemas.openxmlformats.org/officeDocument/2006/math">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FA</m:t>
                        </m:r>
                      </m:sup>
                    </m:sSup>
                  </m:oMath>
                </a14:m>
                <a:r>
                  <a:rPr lang="en-US" sz="1200" dirty="0"/>
                  <a:t> indicates FA model parameters and  </a:t>
                </a:r>
                <a14:m>
                  <m:oMath xmlns:m="http://schemas.openxmlformats.org/officeDocument/2006/math">
                    <m:sSubSup>
                      <m:sSubSupPr>
                        <m:ctrlPr>
                          <a:rPr lang="en-US" sz="1200" i="1">
                            <a:latin typeface="Cambria Math" panose="02040503050406030204" pitchFamily="18" charset="0"/>
                          </a:rPr>
                        </m:ctrlPr>
                      </m:sSubSupPr>
                      <m:e>
                        <m:r>
                          <a:rPr lang="en-US" sz="1200" b="1" i="1">
                            <a:latin typeface="Cambria Math" panose="02040503050406030204" pitchFamily="18" charset="0"/>
                          </a:rPr>
                          <m:t>𝒙</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oMath>
                </a14:m>
                <a:r>
                  <a:rPr lang="en-US" sz="1200" dirty="0"/>
                  <a:t> are the latent space variables (factor source variables) of the model. Latent variables are further assumed to be generated using an autoregressive (AR) model, where </a:t>
                </a:r>
                <a14:m>
                  <m:oMath xmlns:m="http://schemas.openxmlformats.org/officeDocument/2006/math">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AR</m:t>
                        </m:r>
                      </m:sup>
                    </m:sSup>
                  </m:oMath>
                </a14:m>
                <a:r>
                  <a:rPr lang="en-US" sz="1200" dirty="0"/>
                  <a:t> indicates the AR model parameters (Methods). </a:t>
                </a:r>
                <a:r>
                  <a:rPr lang="en-US" sz="1200" b="1" dirty="0"/>
                  <a:t>(b)</a:t>
                </a:r>
                <a:r>
                  <a:rPr lang="en-US" sz="1200" dirty="0"/>
                  <a:t> Group-level application of BSDS in which all model parameters, including number of states, are learned primarily from the data. BSDS takes sequences of ROI time series from all subjects as input data. The output of the model is the posterior distribution of all group model parameters, </a:t>
                </a:r>
                <a14:m>
                  <m:oMath xmlns:m="http://schemas.openxmlformats.org/officeDocument/2006/math">
                    <m:r>
                      <a:rPr lang="en-US" sz="1200" i="1">
                        <a:latin typeface="Cambria Math" panose="02040503050406030204" pitchFamily="18" charset="0"/>
                      </a:rPr>
                      <m:t>{</m:t>
                    </m:r>
                    <m:r>
                      <a:rPr lang="en-US" sz="1200" i="1">
                        <a:latin typeface="Cambria Math" panose="02040503050406030204" pitchFamily="18" charset="0"/>
                      </a:rPr>
                      <m:t>𝑞</m:t>
                    </m:r>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HMM</m:t>
                            </m:r>
                          </m:sup>
                        </m:sSup>
                      </m:e>
                    </m:d>
                    <m:r>
                      <a:rPr lang="en-US" sz="1200" i="1">
                        <a:latin typeface="Cambria Math" panose="02040503050406030204" pitchFamily="18" charset="0"/>
                      </a:rPr>
                      <m:t>, </m:t>
                    </m:r>
                    <m:r>
                      <a:rPr lang="en-US" sz="1200" i="1">
                        <a:latin typeface="Cambria Math" panose="02040503050406030204" pitchFamily="18" charset="0"/>
                      </a:rPr>
                      <m:t>𝑞</m:t>
                    </m:r>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FA</m:t>
                            </m:r>
                          </m:sup>
                        </m:sSup>
                      </m:e>
                    </m:d>
                    <m:r>
                      <a:rPr lang="en-US" sz="1200" i="1">
                        <a:latin typeface="Cambria Math" panose="02040503050406030204" pitchFamily="18" charset="0"/>
                      </a:rPr>
                      <m:t>, </m:t>
                    </m:r>
                    <m:r>
                      <a:rPr lang="en-US" sz="1200" i="1">
                        <a:latin typeface="Cambria Math" panose="02040503050406030204" pitchFamily="18" charset="0"/>
                      </a:rPr>
                      <m:t>𝑞</m:t>
                    </m:r>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AR</m:t>
                        </m:r>
                      </m:sup>
                    </m:sSup>
                    <m:r>
                      <a:rPr lang="en-US" sz="1200" i="1">
                        <a:latin typeface="Cambria Math" panose="02040503050406030204" pitchFamily="18" charset="0"/>
                      </a:rPr>
                      <m:t>)</m:t>
                    </m:r>
                  </m:oMath>
                </a14:m>
                <a:r>
                  <a:rPr lang="en-US" sz="1200" dirty="0"/>
                  <a:t>}, and posterior distribution of latent state and latent space variables, </a:t>
                </a:r>
                <a14:m>
                  <m:oMath xmlns:m="http://schemas.openxmlformats.org/officeDocument/2006/math">
                    <m:r>
                      <a:rPr lang="en-US" sz="1200" i="1">
                        <a:latin typeface="Cambria Math" panose="02040503050406030204" pitchFamily="18" charset="0"/>
                      </a:rPr>
                      <m:t>𝑞</m:t>
                    </m:r>
                    <m:d>
                      <m:dPr>
                        <m:ctrlPr>
                          <a:rPr lang="en-US" sz="1200" i="1">
                            <a:latin typeface="Cambria Math" panose="02040503050406030204" pitchFamily="18" charset="0"/>
                          </a:rPr>
                        </m:ctrlPr>
                      </m:dPr>
                      <m:e>
                        <m:r>
                          <a:rPr lang="en-US" sz="1200">
                            <a:latin typeface="Cambria Math" panose="02040503050406030204" pitchFamily="18" charset="0"/>
                          </a:rPr>
                          <m:t> </m:t>
                        </m:r>
                        <m:sSubSup>
                          <m:sSubSupPr>
                            <m:ctrlPr>
                              <a:rPr lang="en-US" sz="1200" i="1">
                                <a:latin typeface="Cambria Math" panose="02040503050406030204" pitchFamily="18" charset="0"/>
                              </a:rPr>
                            </m:ctrlPr>
                          </m:sSubSupPr>
                          <m:e>
                            <m:r>
                              <a:rPr lang="en-US" sz="1200" b="1" i="1">
                                <a:latin typeface="Cambria Math" panose="02040503050406030204" pitchFamily="18" charset="0"/>
                              </a:rPr>
                              <m:t>𝒛</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e>
                    </m:d>
                  </m:oMath>
                </a14:m>
                <a:r>
                  <a:rPr lang="en-US" sz="1200" dirty="0"/>
                  <a:t> and </a:t>
                </a:r>
                <a14:m>
                  <m:oMath xmlns:m="http://schemas.openxmlformats.org/officeDocument/2006/math">
                    <m:r>
                      <a:rPr lang="en-US" sz="1200" i="1">
                        <a:latin typeface="Cambria Math" panose="02040503050406030204" pitchFamily="18" charset="0"/>
                      </a:rPr>
                      <m:t>𝑞</m:t>
                    </m:r>
                    <m:d>
                      <m:dPr>
                        <m:ctrlPr>
                          <a:rPr lang="en-US" sz="1200" i="1">
                            <a:latin typeface="Cambria Math" panose="02040503050406030204" pitchFamily="18" charset="0"/>
                          </a:rPr>
                        </m:ctrlPr>
                      </m:dPr>
                      <m:e>
                        <m:r>
                          <a:rPr lang="en-US" sz="1200">
                            <a:latin typeface="Cambria Math" panose="02040503050406030204" pitchFamily="18" charset="0"/>
                          </a:rPr>
                          <m:t> </m:t>
                        </m:r>
                        <m:sSubSup>
                          <m:sSubSupPr>
                            <m:ctrlPr>
                              <a:rPr lang="en-US" sz="1200" i="1">
                                <a:latin typeface="Cambria Math" panose="02040503050406030204" pitchFamily="18" charset="0"/>
                              </a:rPr>
                            </m:ctrlPr>
                          </m:sSubSupPr>
                          <m:e>
                            <m:r>
                              <a:rPr lang="en-US" sz="1200" b="1" i="1">
                                <a:latin typeface="Cambria Math" panose="02040503050406030204" pitchFamily="18" charset="0"/>
                              </a:rPr>
                              <m:t>𝒙</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e>
                    </m:d>
                    <m:r>
                      <a:rPr lang="en-US" sz="1200" i="1">
                        <a:latin typeface="Cambria Math" panose="02040503050406030204" pitchFamily="18" charset="0"/>
                      </a:rPr>
                      <m:t>, ∀</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rPr>
                      <m:t>𝑠</m:t>
                    </m:r>
                    <m:r>
                      <a:rPr lang="en-US" sz="1200" i="1">
                        <a:latin typeface="Cambria Math" panose="02040503050406030204" pitchFamily="18" charset="0"/>
                      </a:rPr>
                      <m:t>.</m:t>
                    </m:r>
                  </m:oMath>
                </a14:m>
                <a:r>
                  <a:rPr lang="en-US" sz="1200" dirty="0"/>
                  <a:t>, respectively. </a:t>
                </a:r>
                <a:r>
                  <a:rPr lang="en-US" sz="1200" b="1" dirty="0"/>
                  <a:t>(c)</a:t>
                </a:r>
                <a:r>
                  <a:rPr lang="en-US" sz="1200" dirty="0"/>
                  <a:t> Temporal evolution of states indicates state membership at a given time and for a given subject. Temporal evolution of states are computed using posterior distribution of the latent state variables,</a:t>
                </a:r>
                <a14:m>
                  <m:oMath xmlns:m="http://schemas.openxmlformats.org/officeDocument/2006/math">
                    <m:r>
                      <a:rPr lang="en-US" sz="1200" i="1">
                        <a:latin typeface="Cambria Math" panose="02040503050406030204" pitchFamily="18" charset="0"/>
                      </a:rPr>
                      <m:t> </m:t>
                    </m:r>
                    <m:r>
                      <a:rPr lang="en-US" sz="1200" i="1">
                        <a:latin typeface="Cambria Math" panose="02040503050406030204" pitchFamily="18" charset="0"/>
                      </a:rPr>
                      <m:t>𝑞</m:t>
                    </m:r>
                    <m:d>
                      <m:dPr>
                        <m:ctrlPr>
                          <a:rPr lang="en-US" sz="1200" i="1">
                            <a:latin typeface="Cambria Math" panose="02040503050406030204" pitchFamily="18" charset="0"/>
                          </a:rPr>
                        </m:ctrlPr>
                      </m:dPr>
                      <m:e>
                        <m:r>
                          <a:rPr lang="en-US" sz="1200">
                            <a:latin typeface="Cambria Math" panose="02040503050406030204" pitchFamily="18" charset="0"/>
                          </a:rPr>
                          <m:t> </m:t>
                        </m:r>
                        <m:sSubSup>
                          <m:sSubSupPr>
                            <m:ctrlPr>
                              <a:rPr lang="en-US" sz="1200" i="1">
                                <a:latin typeface="Cambria Math" panose="02040503050406030204" pitchFamily="18" charset="0"/>
                              </a:rPr>
                            </m:ctrlPr>
                          </m:sSubSupPr>
                          <m:e>
                            <m:r>
                              <a:rPr lang="en-US" sz="1200" b="1" i="1">
                                <a:latin typeface="Cambria Math" panose="02040503050406030204" pitchFamily="18" charset="0"/>
                              </a:rPr>
                              <m:t>𝒛</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e>
                    </m:d>
                  </m:oMath>
                </a14:m>
                <a:r>
                  <a:rPr lang="en-US" sz="1200" dirty="0"/>
                  <a:t>, and group model parameters (specifically: </a:t>
                </a:r>
                <a14:m>
                  <m:oMath xmlns:m="http://schemas.openxmlformats.org/officeDocument/2006/math">
                    <m:r>
                      <a:rPr lang="en-US" sz="1200" i="1">
                        <a:latin typeface="Cambria Math" panose="02040503050406030204" pitchFamily="18" charset="0"/>
                      </a:rPr>
                      <m:t>𝑞</m:t>
                    </m:r>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HMM</m:t>
                            </m:r>
                          </m:sup>
                        </m:sSup>
                      </m:e>
                    </m:d>
                  </m:oMath>
                </a14:m>
                <a:r>
                  <a:rPr lang="en-US" sz="1200" dirty="0"/>
                  <a:t>) input to a Viterbi decoder. Optimal number of states, their occupancy rates, mean lifetimes, and switching probabilities are extracted from temporal evolution of states. </a:t>
                </a:r>
                <a:r>
                  <a:rPr lang="en-US" sz="1200" b="1" dirty="0"/>
                  <a:t>(d)</a:t>
                </a:r>
                <a:r>
                  <a:rPr lang="en-US" sz="1200" dirty="0"/>
                  <a:t> Learning subject-level posterior distribution of the model parameters: </a:t>
                </a:r>
                <a14:m>
                  <m:oMath xmlns:m="http://schemas.openxmlformats.org/officeDocument/2006/math">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𝑞</m:t>
                        </m:r>
                      </m:e>
                      <m:sub>
                        <m:r>
                          <a:rPr lang="en-US" sz="1200" i="1">
                            <a:latin typeface="Cambria Math" panose="02040503050406030204" pitchFamily="18" charset="0"/>
                          </a:rPr>
                          <m:t>𝑠</m:t>
                        </m:r>
                      </m:sub>
                    </m:sSub>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HMM</m:t>
                            </m:r>
                          </m:sup>
                        </m:sSup>
                      </m:e>
                    </m:d>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𝑞</m:t>
                        </m:r>
                      </m:e>
                      <m:sub>
                        <m:r>
                          <a:rPr lang="en-US" sz="1200" i="1">
                            <a:latin typeface="Cambria Math" panose="02040503050406030204" pitchFamily="18" charset="0"/>
                          </a:rPr>
                          <m:t>𝑠</m:t>
                        </m:r>
                      </m:sub>
                    </m:sSub>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FA</m:t>
                            </m:r>
                          </m:sup>
                        </m:sSup>
                      </m:e>
                    </m:d>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𝑞</m:t>
                        </m:r>
                      </m:e>
                      <m:sub>
                        <m:r>
                          <a:rPr lang="en-US" sz="1200" i="1">
                            <a:latin typeface="Cambria Math" panose="02040503050406030204" pitchFamily="18" charset="0"/>
                          </a:rPr>
                          <m:t>𝑠</m:t>
                        </m:r>
                      </m:sub>
                    </m:sSub>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b="1" i="1">
                            <a:latin typeface="Cambria Math" panose="02040503050406030204" pitchFamily="18" charset="0"/>
                          </a:rPr>
                          <m:t>𝜽</m:t>
                        </m:r>
                      </m:e>
                      <m:sup>
                        <m:r>
                          <m:rPr>
                            <m:sty m:val="p"/>
                          </m:rPr>
                          <a:rPr lang="en-US" sz="1200">
                            <a:latin typeface="Cambria Math" panose="02040503050406030204" pitchFamily="18" charset="0"/>
                          </a:rPr>
                          <m:t>AR</m:t>
                        </m:r>
                      </m:sup>
                    </m:sSup>
                    <m:r>
                      <a:rPr lang="en-US" sz="1200" i="1">
                        <a:latin typeface="Cambria Math" panose="02040503050406030204" pitchFamily="18" charset="0"/>
                      </a:rPr>
                      <m:t>)</m:t>
                    </m:r>
                  </m:oMath>
                </a14:m>
                <a:r>
                  <a:rPr lang="en-US" sz="1200" dirty="0"/>
                  <a:t>} </a:t>
                </a:r>
                <a14:m>
                  <m:oMath xmlns:m="http://schemas.openxmlformats.org/officeDocument/2006/math">
                    <m:r>
                      <a:rPr lang="en-US" sz="1200" i="1">
                        <a:latin typeface="Cambria Math" panose="02040503050406030204" pitchFamily="18" charset="0"/>
                      </a:rPr>
                      <m:t>∀</m:t>
                    </m:r>
                    <m:r>
                      <a:rPr lang="en-US" sz="1200" i="1">
                        <a:latin typeface="Cambria Math" panose="02040503050406030204" pitchFamily="18" charset="0"/>
                      </a:rPr>
                      <m:t>𝑠</m:t>
                    </m:r>
                    <m:r>
                      <a:rPr lang="en-US" sz="1200" i="1">
                        <a:latin typeface="Cambria Math" panose="02040503050406030204" pitchFamily="18" charset="0"/>
                      </a:rPr>
                      <m:t>=1,…,</m:t>
                    </m:r>
                    <m:r>
                      <a:rPr lang="en-US" sz="1200" i="1">
                        <a:latin typeface="Cambria Math" panose="02040503050406030204" pitchFamily="18" charset="0"/>
                      </a:rPr>
                      <m:t>𝑆</m:t>
                    </m:r>
                  </m:oMath>
                </a14:m>
                <a:r>
                  <a:rPr lang="en-US" sz="1200" dirty="0"/>
                  <a:t>. To learn the subject-level model parameters, BSDS was applied to data from a given subject in an informative fashion. BSDS was initialized using posterior distribution of the latent sate and latent space variables that were previously learned from (b). BSDS then combined priors with the subject data to learn the posterior distribution of its model parameters</a:t>
                </a:r>
                <a14:m>
                  <m:oMath xmlns:m="http://schemas.openxmlformats.org/officeDocument/2006/math">
                    <m:r>
                      <a:rPr lang="en-US" sz="1200">
                        <a:latin typeface="Cambria Math" panose="02040503050406030204" pitchFamily="18" charset="0"/>
                      </a:rPr>
                      <m:t>. </m:t>
                    </m:r>
                  </m:oMath>
                </a14:m>
                <a:r>
                  <a:rPr lang="en-US" sz="1200" dirty="0"/>
                  <a:t>Moment-by-moment covariance structures, </a:t>
                </a:r>
                <a14:m>
                  <m:oMath xmlns:m="http://schemas.openxmlformats.org/officeDocument/2006/math">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rPr>
                      <m:t>𝑠</m:t>
                    </m:r>
                    <m:r>
                      <a:rPr lang="en-US" sz="1200" i="1">
                        <a:latin typeface="Cambria Math" panose="02040503050406030204" pitchFamily="18" charset="0"/>
                      </a:rPr>
                      <m:t>,</m:t>
                    </m:r>
                  </m:oMath>
                </a14:m>
                <a:r>
                  <a:rPr lang="en-US" sz="1200" dirty="0"/>
                  <a:t> were then obtained from temporal evolution of states and subject-level covariance matrices for each state. </a:t>
                </a:r>
              </a:p>
              <a:p>
                <a:endParaRPr lang="en-US" sz="600" b="1" dirty="0"/>
              </a:p>
              <a:p>
                <a:r>
                  <a:rPr lang="en-US" sz="1200" b="1" dirty="0">
                    <a:solidFill>
                      <a:srgbClr val="FF0000"/>
                    </a:solidFill>
                  </a:rPr>
                  <a:t>Figure 2: </a:t>
                </a:r>
                <a:r>
                  <a:rPr lang="en-US" sz="1200" dirty="0"/>
                  <a:t>Directed acyclic graph representing the Bayesian switching dynamic systems (BSDS) model. </a:t>
                </a:r>
                <a14:m>
                  <m:oMath xmlns:m="http://schemas.openxmlformats.org/officeDocument/2006/math">
                    <m:sSubSup>
                      <m:sSubSupPr>
                        <m:ctrlPr>
                          <a:rPr lang="en-US" sz="1200" i="1">
                            <a:latin typeface="Cambria Math" panose="02040503050406030204" pitchFamily="18" charset="0"/>
                          </a:rPr>
                        </m:ctrlPr>
                      </m:sSubSupPr>
                      <m:e>
                        <m:r>
                          <a:rPr lang="en-US" sz="1200" b="1" i="1">
                            <a:latin typeface="Cambria Math" panose="02040503050406030204" pitchFamily="18" charset="0"/>
                          </a:rPr>
                          <m:t>𝒚</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r>
                      <a:rPr lang="en-US" sz="1200" i="1">
                        <a:latin typeface="Cambria Math" panose="02040503050406030204" pitchFamily="18" charset="0"/>
                      </a:rPr>
                      <m:t> </m:t>
                    </m:r>
                  </m:oMath>
                </a14:m>
                <a:r>
                  <a:rPr lang="en-US" sz="1200" dirty="0"/>
                  <a:t>is the observed variable, </a:t>
                </a:r>
                <a14:m>
                  <m:oMath xmlns:m="http://schemas.openxmlformats.org/officeDocument/2006/math">
                    <m:sSubSup>
                      <m:sSubSupPr>
                        <m:ctrlPr>
                          <a:rPr lang="en-US" sz="1200" i="1">
                            <a:latin typeface="Cambria Math" panose="02040503050406030204" pitchFamily="18" charset="0"/>
                          </a:rPr>
                        </m:ctrlPr>
                      </m:sSubSupPr>
                      <m:e>
                        <m:r>
                          <a:rPr lang="en-US" sz="1200" b="1" i="1">
                            <a:latin typeface="Cambria Math" panose="02040503050406030204" pitchFamily="18" charset="0"/>
                          </a:rPr>
                          <m:t>𝒛</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oMath>
                </a14:m>
                <a:r>
                  <a:rPr lang="en-US" sz="1200" dirty="0"/>
                  <a:t> is the latent state variable, and </a:t>
                </a:r>
                <a14:m>
                  <m:oMath xmlns:m="http://schemas.openxmlformats.org/officeDocument/2006/math">
                    <m:sSubSup>
                      <m:sSubSupPr>
                        <m:ctrlPr>
                          <a:rPr lang="en-US" sz="1200" i="1">
                            <a:latin typeface="Cambria Math" panose="02040503050406030204" pitchFamily="18" charset="0"/>
                          </a:rPr>
                        </m:ctrlPr>
                      </m:sSubSupPr>
                      <m:e>
                        <m:r>
                          <a:rPr lang="en-US" sz="1200" b="1" i="1">
                            <a:latin typeface="Cambria Math" panose="02040503050406030204" pitchFamily="18" charset="0"/>
                          </a:rPr>
                          <m:t>𝒙</m:t>
                        </m:r>
                      </m:e>
                      <m:sub>
                        <m:r>
                          <a:rPr lang="en-US" sz="1200" i="1">
                            <a:latin typeface="Cambria Math" panose="02040503050406030204" pitchFamily="18" charset="0"/>
                          </a:rPr>
                          <m:t>𝑡</m:t>
                        </m:r>
                      </m:sub>
                      <m:sup>
                        <m:r>
                          <a:rPr lang="en-US" sz="1200" i="1">
                            <a:latin typeface="Cambria Math" panose="02040503050406030204" pitchFamily="18" charset="0"/>
                          </a:rPr>
                          <m:t>𝑠</m:t>
                        </m:r>
                      </m:sup>
                    </m:sSubSup>
                  </m:oMath>
                </a14:m>
                <a:r>
                  <a:rPr lang="en-US" sz="1200" dirty="0"/>
                  <a:t> is the latent source factor (latent space variable) associated to the </a:t>
                </a:r>
                <a14:m>
                  <m:oMath xmlns:m="http://schemas.openxmlformats.org/officeDocument/2006/math">
                    <m:r>
                      <a:rPr lang="en-US" sz="1200" i="1">
                        <a:latin typeface="Cambria Math" panose="02040503050406030204" pitchFamily="18" charset="0"/>
                      </a:rPr>
                      <m:t>𝑘</m:t>
                    </m:r>
                  </m:oMath>
                </a14:m>
                <a:r>
                  <a:rPr lang="en-US" sz="1200" dirty="0"/>
                  <a:t>-the latent state variable at time </a:t>
                </a:r>
                <a14:m>
                  <m:oMath xmlns:m="http://schemas.openxmlformats.org/officeDocument/2006/math">
                    <m:r>
                      <a:rPr lang="en-US" sz="1200" i="1">
                        <a:latin typeface="Cambria Math" panose="02040503050406030204" pitchFamily="18" charset="0"/>
                      </a:rPr>
                      <m:t>𝑡</m:t>
                    </m:r>
                  </m:oMath>
                </a14:m>
                <a:r>
                  <a:rPr lang="en-US" sz="1200" dirty="0"/>
                  <a:t> for subject </a:t>
                </a:r>
                <a14:m>
                  <m:oMath xmlns:m="http://schemas.openxmlformats.org/officeDocument/2006/math">
                    <m:r>
                      <a:rPr lang="en-US" sz="1200" i="1">
                        <a:latin typeface="Cambria Math" panose="02040503050406030204" pitchFamily="18" charset="0"/>
                      </a:rPr>
                      <m:t>𝑠</m:t>
                    </m:r>
                  </m:oMath>
                </a14:m>
                <a:r>
                  <a:rPr lang="en-US" sz="1200" dirty="0"/>
                  <a:t>. (top) Allowed dependencies among observations, latent state variables and latent space variables. Given latent state and latent space variables, observations are conditionally independent. Latent states are connected to each other using a first-order Markov chain. Within a given state, latent space variables follow a dynamical process by an autoregressive model (</a:t>
                </a:r>
                <a14:m>
                  <m:oMath xmlns:m="http://schemas.openxmlformats.org/officeDocument/2006/math">
                    <m:r>
                      <a:rPr lang="en-US" sz="1200" i="1">
                        <a:latin typeface="Cambria Math" panose="02040503050406030204" pitchFamily="18" charset="0"/>
                      </a:rPr>
                      <m:t>𝑅</m:t>
                    </m:r>
                    <m:r>
                      <a:rPr lang="en-US" sz="1200" i="1">
                        <a:latin typeface="Cambria Math" panose="02040503050406030204" pitchFamily="18" charset="0"/>
                      </a:rPr>
                      <m:t>=1</m:t>
                    </m:r>
                  </m:oMath>
                </a14:m>
                <a:r>
                  <a:rPr lang="en-US" sz="1200" dirty="0"/>
                  <a:t>). (right) Generative model at time </a:t>
                </a:r>
                <a14:m>
                  <m:oMath xmlns:m="http://schemas.openxmlformats.org/officeDocument/2006/math">
                    <m:r>
                      <a:rPr lang="en-US" sz="1200" i="1">
                        <a:latin typeface="Cambria Math" panose="02040503050406030204" pitchFamily="18" charset="0"/>
                      </a:rPr>
                      <m:t>𝑡</m:t>
                    </m:r>
                  </m:oMath>
                </a14:m>
                <a:r>
                  <a:rPr lang="en-US" sz="1200" dirty="0"/>
                  <a:t> and for subject </a:t>
                </a:r>
                <a14:m>
                  <m:oMath xmlns:m="http://schemas.openxmlformats.org/officeDocument/2006/math">
                    <m:r>
                      <a:rPr lang="en-US" sz="1200" i="1">
                        <a:latin typeface="Cambria Math" panose="02040503050406030204" pitchFamily="18" charset="0"/>
                      </a:rPr>
                      <m:t>𝑠</m:t>
                    </m:r>
                    <m:r>
                      <a:rPr lang="en-US" sz="1200" i="1">
                        <a:latin typeface="Cambria Math" panose="02040503050406030204" pitchFamily="18" charset="0"/>
                      </a:rPr>
                      <m:t> </m:t>
                    </m:r>
                  </m:oMath>
                </a14:m>
                <a:r>
                  <a:rPr lang="en-US" sz="1200" dirty="0"/>
                  <a:t>at a given latent state</a:t>
                </a:r>
                <a14:m>
                  <m:oMath xmlns:m="http://schemas.openxmlformats.org/officeDocument/2006/math">
                    <m:r>
                      <a:rPr lang="en-US" sz="1200" i="1">
                        <a:latin typeface="Cambria Math" panose="02040503050406030204" pitchFamily="18" charset="0"/>
                      </a:rPr>
                      <m:t> </m:t>
                    </m:r>
                    <m:r>
                      <a:rPr lang="en-US" sz="1200" i="1">
                        <a:latin typeface="Cambria Math" panose="02040503050406030204" pitchFamily="18" charset="0"/>
                      </a:rPr>
                      <m:t>𝑘</m:t>
                    </m:r>
                  </m:oMath>
                </a14:m>
                <a:r>
                  <a:rPr lang="en-US" sz="1200" dirty="0"/>
                  <a:t>, </a:t>
                </a:r>
                <a14:m>
                  <m:oMath xmlns:m="http://schemas.openxmlformats.org/officeDocument/2006/math">
                    <m:sSubSup>
                      <m:sSubSupPr>
                        <m:ctrlPr>
                          <a:rPr lang="en-US" sz="1200" i="1">
                            <a:latin typeface="Cambria Math" panose="02040503050406030204" pitchFamily="18" charset="0"/>
                          </a:rPr>
                        </m:ctrlPr>
                      </m:sSubSupPr>
                      <m:e>
                        <m:r>
                          <a:rPr lang="en-US" sz="1200" i="1">
                            <a:latin typeface="Cambria Math" panose="02040503050406030204" pitchFamily="18" charset="0"/>
                          </a:rPr>
                          <m:t>𝑧</m:t>
                        </m:r>
                      </m:e>
                      <m:sub>
                        <m:r>
                          <a:rPr lang="en-US" sz="1200" i="1">
                            <a:latin typeface="Cambria Math" panose="02040503050406030204" pitchFamily="18" charset="0"/>
                          </a:rPr>
                          <m:t>𝑘𝑡</m:t>
                        </m:r>
                      </m:sub>
                      <m:sup>
                        <m:r>
                          <a:rPr lang="en-US" sz="1200" i="1">
                            <a:latin typeface="Cambria Math" panose="02040503050406030204" pitchFamily="18" charset="0"/>
                          </a:rPr>
                          <m:t>𝑠</m:t>
                        </m:r>
                      </m:sup>
                    </m:sSubSup>
                    <m:r>
                      <a:rPr lang="en-US" sz="1200" i="1">
                        <a:latin typeface="Cambria Math" panose="02040503050406030204" pitchFamily="18" charset="0"/>
                      </a:rPr>
                      <m:t>=1 </m:t>
                    </m:r>
                  </m:oMath>
                </a14:m>
                <a:r>
                  <a:rPr lang="en-US" sz="1200" dirty="0"/>
                  <a:t> (indicated with a red box).  </a:t>
                </a:r>
                <a14:m>
                  <m:oMath xmlns:m="http://schemas.openxmlformats.org/officeDocument/2006/math">
                    <m:r>
                      <a:rPr lang="en-US" sz="1200" b="1" i="1">
                        <a:latin typeface="Cambria Math" panose="02040503050406030204" pitchFamily="18" charset="0"/>
                      </a:rPr>
                      <m:t>𝝅</m:t>
                    </m:r>
                  </m:oMath>
                </a14:m>
                <a:r>
                  <a:rPr lang="en-US" sz="1200" dirty="0"/>
                  <a:t> and </a:t>
                </a:r>
                <a14:m>
                  <m:oMath xmlns:m="http://schemas.openxmlformats.org/officeDocument/2006/math">
                    <m:r>
                      <a:rPr lang="en-US" sz="1200" b="1" i="1">
                        <a:latin typeface="Cambria Math" panose="02040503050406030204" pitchFamily="18" charset="0"/>
                      </a:rPr>
                      <m:t>𝑨</m:t>
                    </m:r>
                    <m:r>
                      <a:rPr lang="en-US" sz="1200" b="1" i="1">
                        <a:latin typeface="Cambria Math" panose="02040503050406030204" pitchFamily="18" charset="0"/>
                      </a:rPr>
                      <m:t> </m:t>
                    </m:r>
                  </m:oMath>
                </a14:m>
                <a:r>
                  <a:rPr lang="en-US" sz="1200" dirty="0"/>
                  <a:t>are HMM parameters indicating the initial state probability distribution and the state transition probability distribution. </a:t>
                </a:r>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𝝁</m:t>
                        </m:r>
                      </m:e>
                      <m:sub>
                        <m:r>
                          <a:rPr lang="en-US" sz="1200" i="1">
                            <a:latin typeface="Cambria Math" panose="02040503050406030204" pitchFamily="18" charset="0"/>
                          </a:rPr>
                          <m:t>𝑘</m:t>
                        </m:r>
                      </m:sub>
                    </m:sSub>
                  </m:oMath>
                </a14:m>
                <a:r>
                  <a:rPr lang="en-US" sz="1200" b="1" dirty="0"/>
                  <a:t> </a:t>
                </a:r>
                <a:r>
                  <a:rPr lang="en-US" sz="1200" dirty="0"/>
                  <a:t>is the overall bias in the data, </a:t>
                </a:r>
                <a14:m>
                  <m:oMath xmlns:m="http://schemas.openxmlformats.org/officeDocument/2006/math">
                    <m:sSub>
                      <m:sSubPr>
                        <m:ctrlPr>
                          <a:rPr lang="en-US" sz="1200" i="1">
                            <a:latin typeface="Cambria Math" panose="02040503050406030204" pitchFamily="18" charset="0"/>
                          </a:rPr>
                        </m:ctrlPr>
                      </m:sSubPr>
                      <m:e>
                        <m:r>
                          <a:rPr lang="en-US" sz="1200" b="1" i="1">
                            <a:latin typeface="Cambria Math" panose="02040503050406030204" pitchFamily="18" charset="0"/>
                          </a:rPr>
                          <m:t>𝚿</m:t>
                        </m:r>
                      </m:e>
                      <m:sub>
                        <m:r>
                          <a:rPr lang="en-US" sz="1200" i="1">
                            <a:latin typeface="Cambria Math" panose="02040503050406030204" pitchFamily="18" charset="0"/>
                          </a:rPr>
                          <m:t>𝑘</m:t>
                        </m:r>
                      </m:sub>
                    </m:sSub>
                  </m:oMath>
                </a14:m>
                <a:r>
                  <a:rPr lang="en-US" sz="1200" dirty="0"/>
                  <a:t> is the noise covariance matrix at state </a:t>
                </a:r>
                <a14:m>
                  <m:oMath xmlns:m="http://schemas.openxmlformats.org/officeDocument/2006/math">
                    <m:r>
                      <a:rPr lang="en-US" sz="1200" i="1">
                        <a:latin typeface="Cambria Math" panose="02040503050406030204" pitchFamily="18" charset="0"/>
                      </a:rPr>
                      <m:t>𝑘</m:t>
                    </m:r>
                  </m:oMath>
                </a14:m>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b="1" i="1">
                            <a:latin typeface="Cambria Math" panose="02040503050406030204" pitchFamily="18" charset="0"/>
                          </a:rPr>
                          <m:t>𝒖</m:t>
                        </m:r>
                      </m:e>
                      <m:sub>
                        <m:r>
                          <a:rPr lang="en-US" sz="1200" i="1">
                            <a:latin typeface="Cambria Math" panose="02040503050406030204" pitchFamily="18" charset="0"/>
                          </a:rPr>
                          <m:t>𝑘𝑝</m:t>
                        </m:r>
                      </m:sub>
                    </m:sSub>
                  </m:oMath>
                </a14:m>
                <a:r>
                  <a:rPr lang="en-US" sz="1200" dirty="0"/>
                  <a:t>is the </a:t>
                </a:r>
                <a14:m>
                  <m:oMath xmlns:m="http://schemas.openxmlformats.org/officeDocument/2006/math">
                    <m:r>
                      <a:rPr lang="en-US" sz="1200" i="1">
                        <a:latin typeface="Cambria Math" panose="02040503050406030204" pitchFamily="18" charset="0"/>
                      </a:rPr>
                      <m:t>𝑝</m:t>
                    </m:r>
                  </m:oMath>
                </a14:m>
                <a:r>
                  <a:rPr lang="en-US" sz="1200" dirty="0"/>
                  <a:t>-</a:t>
                </a:r>
                <a:r>
                  <a:rPr lang="en-US" sz="1200" dirty="0" err="1"/>
                  <a:t>th</a:t>
                </a:r>
                <a:r>
                  <a:rPr lang="en-US" sz="1200" dirty="0"/>
                  <a:t> column of the factor loading matrix and at the </a:t>
                </a:r>
                <a14:m>
                  <m:oMath xmlns:m="http://schemas.openxmlformats.org/officeDocument/2006/math">
                    <m:r>
                      <a:rPr lang="en-US" sz="1200" i="1">
                        <a:latin typeface="Cambria Math" panose="02040503050406030204" pitchFamily="18" charset="0"/>
                      </a:rPr>
                      <m:t>𝑘</m:t>
                    </m:r>
                  </m:oMath>
                </a14:m>
                <a:r>
                  <a:rPr lang="en-US" sz="1200" dirty="0"/>
                  <a:t>-</a:t>
                </a:r>
                <a:r>
                  <a:rPr lang="en-US" sz="1200" dirty="0" err="1"/>
                  <a:t>th</a:t>
                </a:r>
                <a:r>
                  <a:rPr lang="en-US" sz="1200" dirty="0"/>
                  <a:t> state, and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𝜈</m:t>
                        </m:r>
                      </m:e>
                      <m:sub>
                        <m:r>
                          <a:rPr lang="en-US" sz="1200" i="1">
                            <a:latin typeface="Cambria Math" panose="02040503050406030204" pitchFamily="18" charset="0"/>
                          </a:rPr>
                          <m:t>𝑘𝑝</m:t>
                        </m:r>
                      </m:sub>
                    </m:sSub>
                  </m:oMath>
                </a14:m>
                <a:r>
                  <a:rPr lang="en-US" sz="1200" dirty="0"/>
                  <a:t> is the prior on the variance of the </a:t>
                </a:r>
                <a14:m>
                  <m:oMath xmlns:m="http://schemas.openxmlformats.org/officeDocument/2006/math">
                    <m:sSub>
                      <m:sSubPr>
                        <m:ctrlPr>
                          <a:rPr lang="en-US" sz="1200" i="1">
                            <a:latin typeface="Cambria Math" panose="02040503050406030204" pitchFamily="18" charset="0"/>
                          </a:rPr>
                        </m:ctrlPr>
                      </m:sSubPr>
                      <m:e>
                        <m:r>
                          <a:rPr lang="en-US" sz="1200" b="1" i="1">
                            <a:latin typeface="Cambria Math" panose="02040503050406030204" pitchFamily="18" charset="0"/>
                          </a:rPr>
                          <m:t>𝒖</m:t>
                        </m:r>
                      </m:e>
                      <m:sub>
                        <m:r>
                          <a:rPr lang="en-US" sz="1200" i="1">
                            <a:latin typeface="Cambria Math" panose="02040503050406030204" pitchFamily="18" charset="0"/>
                          </a:rPr>
                          <m:t>𝑘𝑝</m:t>
                        </m:r>
                      </m:sub>
                    </m:sSub>
                  </m:oMath>
                </a14:m>
                <a:r>
                  <a:rPr lang="en-US" sz="1200" dirty="0"/>
                  <a:t>, known as ARD prior which controls the dimensionality of the latent subspace.</a:t>
                </a:r>
                <a14:m>
                  <m:oMath xmlns:m="http://schemas.openxmlformats.org/officeDocument/2006/math">
                    <m:sPre>
                      <m:sPrePr>
                        <m:ctrlPr>
                          <a:rPr lang="en-US" sz="1200" i="1">
                            <a:latin typeface="Cambria Math" panose="02040503050406030204" pitchFamily="18" charset="0"/>
                          </a:rPr>
                        </m:ctrlPr>
                      </m:sPrePr>
                      <m:sub>
                        <m:sSub>
                          <m:sSubPr>
                            <m:ctrlPr>
                              <a:rPr lang="en-US" sz="1200" b="1" i="1">
                                <a:latin typeface="Cambria Math" panose="02040503050406030204" pitchFamily="18" charset="0"/>
                              </a:rPr>
                            </m:ctrlPr>
                          </m:sSubPr>
                          <m:e>
                            <m:r>
                              <a:rPr lang="en-US" sz="1200" b="1" i="1">
                                <a:latin typeface="Cambria Math" panose="02040503050406030204" pitchFamily="18" charset="0"/>
                              </a:rPr>
                              <m:t> </m:t>
                            </m:r>
                            <m:r>
                              <a:rPr lang="en-US" sz="1200" b="1" i="1">
                                <a:latin typeface="Cambria Math" panose="02040503050406030204" pitchFamily="18" charset="0"/>
                              </a:rPr>
                              <m:t>𝑽</m:t>
                            </m:r>
                          </m:e>
                          <m:sub>
                            <m:r>
                              <a:rPr lang="en-US" sz="1200" b="1" i="1">
                                <a:latin typeface="Cambria Math" panose="02040503050406030204" pitchFamily="18" charset="0"/>
                              </a:rPr>
                              <m:t>𝒌</m:t>
                            </m:r>
                          </m:sub>
                        </m:sSub>
                      </m:sub>
                      <m:sup>
                        <m:r>
                          <a:rPr lang="en-US" sz="1200" i="1">
                            <a:latin typeface="Cambria Math" panose="02040503050406030204" pitchFamily="18" charset="0"/>
                          </a:rPr>
                          <m:t>⟶</m:t>
                        </m:r>
                      </m:sup>
                      <m:e>
                        <m:r>
                          <a:rPr lang="en-US" sz="1200" i="1">
                            <a:latin typeface="Cambria Math" panose="02040503050406030204" pitchFamily="18" charset="0"/>
                          </a:rPr>
                          <m:t> </m:t>
                        </m:r>
                      </m:e>
                    </m:sPre>
                  </m:oMath>
                </a14:m>
                <a:r>
                  <a:rPr lang="en-US" sz="1200" dirty="0"/>
                  <a:t> indicates the autoregressive coefficients at the </a:t>
                </a:r>
                <a14:m>
                  <m:oMath xmlns:m="http://schemas.openxmlformats.org/officeDocument/2006/math">
                    <m:r>
                      <a:rPr lang="en-US" sz="1200" i="1">
                        <a:latin typeface="Cambria Math" panose="02040503050406030204" pitchFamily="18" charset="0"/>
                      </a:rPr>
                      <m:t>𝑘</m:t>
                    </m:r>
                  </m:oMath>
                </a14:m>
                <a:r>
                  <a:rPr lang="en-US" sz="1200" dirty="0"/>
                  <a:t>-</a:t>
                </a:r>
                <a:r>
                  <a:rPr lang="en-US" sz="1200" dirty="0" err="1"/>
                  <a:t>th</a:t>
                </a:r>
                <a:r>
                  <a:rPr lang="en-US" sz="1200" dirty="0"/>
                  <a:t> state. </a:t>
                </a:r>
                <a14:m>
                  <m:oMath xmlns:m="http://schemas.openxmlformats.org/officeDocument/2006/math">
                    <m:sSub>
                      <m:sSubPr>
                        <m:ctrlPr>
                          <a:rPr lang="en-US" sz="1200" i="1">
                            <a:latin typeface="Cambria Math" panose="02040503050406030204" pitchFamily="18" charset="0"/>
                          </a:rPr>
                        </m:ctrlPr>
                      </m:sSubPr>
                      <m:e>
                        <m:r>
                          <a:rPr lang="en-US" sz="1200" b="1" i="1">
                            <a:latin typeface="Cambria Math" panose="02040503050406030204" pitchFamily="18" charset="0"/>
                          </a:rPr>
                          <m:t>𝚺</m:t>
                        </m:r>
                      </m:e>
                      <m:sub>
                        <m:r>
                          <a:rPr lang="en-US" sz="1200" i="1">
                            <a:latin typeface="Cambria Math" panose="02040503050406030204" pitchFamily="18" charset="0"/>
                          </a:rPr>
                          <m:t>𝑘</m:t>
                        </m:r>
                      </m:sub>
                    </m:sSub>
                  </m:oMath>
                </a14:m>
                <a:r>
                  <a:rPr lang="en-US" sz="1200" dirty="0"/>
                  <a:t> and </a:t>
                </a:r>
                <a14:m>
                  <m:oMath xmlns:m="http://schemas.openxmlformats.org/officeDocument/2006/math">
                    <m:sSub>
                      <m:sSubPr>
                        <m:ctrlPr>
                          <a:rPr lang="en-US" sz="1200" i="1">
                            <a:latin typeface="Cambria Math" panose="02040503050406030204" pitchFamily="18" charset="0"/>
                          </a:rPr>
                        </m:ctrlPr>
                      </m:sSubPr>
                      <m:e>
                        <m:r>
                          <a:rPr lang="en-US" sz="1200" b="1" i="1">
                            <a:latin typeface="Cambria Math" panose="02040503050406030204" pitchFamily="18" charset="0"/>
                          </a:rPr>
                          <m:t>𝒎</m:t>
                        </m:r>
                      </m:e>
                      <m:sub>
                        <m:r>
                          <a:rPr lang="en-US" sz="1200" i="1">
                            <a:latin typeface="Cambria Math" panose="02040503050406030204" pitchFamily="18" charset="0"/>
                          </a:rPr>
                          <m:t>𝑘</m:t>
                        </m:r>
                      </m:sub>
                    </m:sSub>
                  </m:oMath>
                </a14:m>
                <a:r>
                  <a:rPr lang="en-US" sz="1200" dirty="0"/>
                  <a:t> are the covariance and the mean in the latent space. Black boxes indicate replications.  </a:t>
                </a:r>
              </a:p>
              <a:p>
                <a:endParaRPr lang="en-US" sz="1200" b="1"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kern="1200" dirty="0">
                    <a:solidFill>
                      <a:schemeClr val="tx1"/>
                    </a:solidFill>
                    <a:effectLst/>
                    <a:latin typeface="+mn-lt"/>
                    <a:ea typeface="+mn-ea"/>
                    <a:cs typeface="+mn-cs"/>
                  </a:rPr>
                  <a:t>Brain activity is driven by encounters with external stimuli and situations, simultaneously occurring with internal brain activity. Previous studies assumed that if you asked the subject to do a particular task, such as a memory task, that you could observe brain activity that is driven purely by the task. We now think that a whole set of internal brain states can influence how you process tasks. Here we developed a framework for identifying brain states. Which enabled us to observe patterns of neural activity during task performance, including changes in brain states during tasks, alignment of brain states at the outset of the task, fluctuations in brain states as participants performed tasks, and the effect on performance and decision making when a participant does not engage the appropriate brain state. </a:t>
                </a:r>
              </a:p>
              <a:p>
                <a:pPr marL="171450" indent="-171450">
                  <a:buFont typeface="Wingdings" panose="05000000000000000000" pitchFamily="2" charset="2"/>
                  <a:buChar char="Ø"/>
                </a:pPr>
                <a:r>
                  <a:rPr lang="en-US" sz="1200" b="0" kern="1200" dirty="0">
                    <a:solidFill>
                      <a:schemeClr val="tx1"/>
                    </a:solidFill>
                    <a:effectLst/>
                    <a:highlight>
                      <a:srgbClr val="FFFF00"/>
                    </a:highlight>
                    <a:latin typeface="+mn-lt"/>
                    <a:ea typeface="+mn-ea"/>
                    <a:cs typeface="+mn-cs"/>
                  </a:rPr>
                  <a:t>mention how can </a:t>
                </a:r>
                <a:r>
                  <a:rPr lang="en-US" sz="1200" b="1" kern="1200" dirty="0">
                    <a:solidFill>
                      <a:schemeClr val="tx1"/>
                    </a:solidFill>
                    <a:effectLst/>
                    <a:highlight>
                      <a:srgbClr val="FFFF00"/>
                    </a:highlight>
                    <a:latin typeface="+mn-lt"/>
                    <a:ea typeface="+mn-ea"/>
                    <a:cs typeface="+mn-cs"/>
                  </a:rPr>
                  <a:t>machine learning and AI </a:t>
                </a:r>
                <a:r>
                  <a:rPr lang="en-US" sz="1200" b="0" kern="1200" dirty="0">
                    <a:solidFill>
                      <a:schemeClr val="tx1"/>
                    </a:solidFill>
                    <a:effectLst/>
                    <a:highlight>
                      <a:srgbClr val="FFFF00"/>
                    </a:highlight>
                    <a:latin typeface="+mn-lt"/>
                    <a:ea typeface="+mn-ea"/>
                    <a:cs typeface="+mn-cs"/>
                  </a:rPr>
                  <a:t>help your project (2 sentences)</a:t>
                </a:r>
              </a:p>
              <a:p>
                <a:r>
                  <a:rPr lang="en-US" sz="1200" dirty="0">
                    <a:solidFill>
                      <a:srgbClr val="000000"/>
                    </a:solidFill>
                    <a:highlight>
                      <a:srgbClr val="FFFF00"/>
                    </a:highlight>
                    <a:latin typeface="Calibri" panose="020F0502020204030204" pitchFamily="34" charset="0"/>
                  </a:rPr>
                  <a:t>	Our study brings state-of-the-art </a:t>
                </a:r>
                <a:r>
                  <a:rPr lang="en-US" sz="1200" b="1" dirty="0">
                    <a:solidFill>
                      <a:srgbClr val="000000"/>
                    </a:solidFill>
                    <a:highlight>
                      <a:srgbClr val="FFFF00"/>
                    </a:highlight>
                    <a:latin typeface="Calibri" panose="020F0502020204030204" pitchFamily="34" charset="0"/>
                  </a:rPr>
                  <a:t>machine learning </a:t>
                </a:r>
                <a:r>
                  <a:rPr lang="en-US" sz="1200" dirty="0">
                    <a:solidFill>
                      <a:srgbClr val="000000"/>
                    </a:solidFill>
                    <a:highlight>
                      <a:srgbClr val="FFFF00"/>
                    </a:highlight>
                    <a:latin typeface="Calibri" panose="020F0502020204030204" pitchFamily="34" charset="0"/>
                  </a:rPr>
                  <a:t>tools to human neuroscience research. We are exploring the use of DNN, VAE and other </a:t>
                </a:r>
                <a:r>
                  <a:rPr lang="en-US" sz="1200" b="1" dirty="0">
                    <a:solidFill>
                      <a:srgbClr val="000000"/>
                    </a:solidFill>
                    <a:highlight>
                      <a:srgbClr val="FFFF00"/>
                    </a:highlight>
                    <a:latin typeface="Calibri" panose="020F0502020204030204" pitchFamily="34" charset="0"/>
                  </a:rPr>
                  <a:t>AI </a:t>
                </a:r>
                <a:r>
                  <a:rPr lang="en-US" sz="1200" b="0" dirty="0">
                    <a:solidFill>
                      <a:srgbClr val="000000"/>
                    </a:solidFill>
                    <a:highlight>
                      <a:srgbClr val="FFFF00"/>
                    </a:highlight>
                    <a:latin typeface="Calibri" panose="020F0502020204030204" pitchFamily="34" charset="0"/>
                  </a:rPr>
                  <a:t>tools for characterizing dynamic functional circuits.   </a:t>
                </a:r>
                <a:endParaRPr lang="en-US" sz="1200" b="1" dirty="0">
                  <a:highlight>
                    <a:srgbClr val="FFFF00"/>
                  </a:highlight>
                </a:endParaRPr>
              </a:p>
              <a:p>
                <a:pPr marL="628650" lvl="1" indent="-171450">
                  <a:buFont typeface="Wingdings" panose="05000000000000000000" pitchFamily="2" charset="2"/>
                  <a:buChar char="Ø"/>
                </a:pPr>
                <a:endParaRPr lang="en-US" sz="1200" b="0" kern="1200" dirty="0">
                  <a:solidFill>
                    <a:schemeClr val="tx1"/>
                  </a:solidFill>
                  <a:effectLst/>
                  <a:highlight>
                    <a:srgbClr val="FFFF00"/>
                  </a:highligh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highlight>
                      <a:srgbClr val="FFFF00"/>
                    </a:highlight>
                    <a:latin typeface="+mn-lt"/>
                    <a:ea typeface="+mn-ea"/>
                    <a:cs typeface="+mn-cs"/>
                  </a:rPr>
                  <a:t>List </a:t>
                </a:r>
                <a:r>
                  <a:rPr lang="en-US" sz="1200" b="1" kern="1200" dirty="0">
                    <a:solidFill>
                      <a:schemeClr val="tx1"/>
                    </a:solidFill>
                    <a:effectLst/>
                    <a:highlight>
                      <a:srgbClr val="FFFF00"/>
                    </a:highlight>
                    <a:latin typeface="+mn-lt"/>
                    <a:ea typeface="+mn-ea"/>
                    <a:cs typeface="+mn-cs"/>
                  </a:rPr>
                  <a:t>future challenges </a:t>
                </a:r>
                <a:r>
                  <a:rPr lang="en-US" sz="1200" b="0" kern="1200" dirty="0">
                    <a:solidFill>
                      <a:schemeClr val="tx1"/>
                    </a:solidFill>
                    <a:effectLst/>
                    <a:highlight>
                      <a:srgbClr val="FFFF00"/>
                    </a:highlight>
                    <a:latin typeface="+mn-lt"/>
                    <a:ea typeface="+mn-ea"/>
                    <a:cs typeface="+mn-cs"/>
                  </a:rPr>
                  <a:t>or next steps after your project is done (1 sentence)</a:t>
                </a:r>
              </a:p>
              <a:p>
                <a:pPr marL="628650" lvl="1" indent="-171450">
                  <a:buFont typeface="Wingdings" panose="05000000000000000000" pitchFamily="2" charset="2"/>
                  <a:buChar char="Ø"/>
                </a:pPr>
                <a:r>
                  <a:rPr lang="en-US" sz="1200" b="0" dirty="0">
                    <a:solidFill>
                      <a:srgbClr val="000000"/>
                    </a:solidFill>
                    <a:highlight>
                      <a:srgbClr val="FFFF00"/>
                    </a:highlight>
                    <a:latin typeface="Calibri" panose="020F0502020204030204" pitchFamily="34" charset="0"/>
                  </a:rPr>
                  <a:t>Using DNNs, VAE, and other AI tools for identifying functional brain circuit features that distinguish patient groups. </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new theories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math challenges </a:t>
                </a:r>
                <a:r>
                  <a:rPr lang="en-US" sz="1200" kern="1200" dirty="0">
                    <a:solidFill>
                      <a:schemeClr val="tx1"/>
                    </a:solidFill>
                    <a:effectLst/>
                    <a:latin typeface="+mn-lt"/>
                    <a:ea typeface="+mn-ea"/>
                    <a:cs typeface="+mn-cs"/>
                  </a:rPr>
                  <a:t>being overcome (e.g. collision dynamics, cloth dynamics, haptics, etc.)</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a:t>
                </a:r>
                <a:r>
                  <a:rPr lang="en-US" sz="1200" u="sng" kern="1200" dirty="0">
                    <a:solidFill>
                      <a:schemeClr val="tx1"/>
                    </a:solidFill>
                    <a:effectLst/>
                    <a:latin typeface="+mn-lt"/>
                    <a:ea typeface="+mn-ea"/>
                    <a:cs typeface="+mn-cs"/>
                  </a:rPr>
                  <a:t>new statistical approaches </a:t>
                </a:r>
                <a:r>
                  <a:rPr lang="en-US" sz="1200" kern="1200" dirty="0">
                    <a:solidFill>
                      <a:schemeClr val="tx1"/>
                    </a:solidFill>
                    <a:effectLst/>
                    <a:latin typeface="+mn-lt"/>
                    <a:ea typeface="+mn-ea"/>
                    <a:cs typeface="+mn-cs"/>
                  </a:rPr>
                  <a:t>will provide mechanistic understanding of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theory</a:t>
                </a:r>
                <a:r>
                  <a:rPr lang="en-US" sz="1200" kern="1200" dirty="0">
                    <a:solidFill>
                      <a:schemeClr val="tx1"/>
                    </a:solidFill>
                    <a:effectLst/>
                    <a:latin typeface="+mn-lt"/>
                    <a:ea typeface="+mn-ea"/>
                    <a:cs typeface="+mn-cs"/>
                  </a:rPr>
                  <a:t> behind the math/stats and how it will be used to understand how the brain works; explain the level of </a:t>
                </a:r>
                <a:r>
                  <a:rPr lang="en-US" sz="1200" u="sng" kern="1200" dirty="0">
                    <a:solidFill>
                      <a:schemeClr val="tx1"/>
                    </a:solidFill>
                    <a:effectLst/>
                    <a:latin typeface="+mn-lt"/>
                    <a:ea typeface="+mn-ea"/>
                    <a:cs typeface="+mn-cs"/>
                  </a:rPr>
                  <a:t>data dependency </a:t>
                </a:r>
                <a:r>
                  <a:rPr lang="en-US" sz="1200" kern="1200" dirty="0">
                    <a:solidFill>
                      <a:schemeClr val="tx1"/>
                    </a:solidFill>
                    <a:effectLst/>
                    <a:latin typeface="+mn-lt"/>
                    <a:ea typeface="+mn-ea"/>
                    <a:cs typeface="+mn-cs"/>
                  </a:rPr>
                  <a:t>on your model (e.g.:  (a) completely abstract toy model, (b) a coarse-grained model based on a high level view of previous data, (c) a model based directly on one kind of data (e.g., neural recordings) or (d) a model synthesizing multiple data types (e.g., neural recordings and </a:t>
                </a:r>
                <a:r>
                  <a:rPr lang="en-US" sz="1200" kern="1200" dirty="0" err="1">
                    <a:solidFill>
                      <a:schemeClr val="tx1"/>
                    </a:solidFill>
                    <a:effectLst/>
                    <a:latin typeface="+mn-lt"/>
                    <a:ea typeface="+mn-ea"/>
                    <a:cs typeface="+mn-cs"/>
                  </a:rPr>
                  <a:t>connectomics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BSDS implements an unsupervised learning algorithm that determines hidden (latent) brain states and dynamic switching processes from observed data. Briefly, each brain state is associated with a unique dynamical process that captures time-varying functional connectivity in an optimal latent subspace. Importantly, BSDS does not require arbitrary moving windows nor does it impose temporal boundaries associated with predefined task conditions. BSDS applies a hidden Markov model (HMM) to latent space variables of the observed data, resulting in a parsimonious model of generators underlying the observed data – this is contrast to previous approaches that have applied HMMs directly to observed MEG and resting-state fMRI data. These and other features allow BSDS to uncover latent brain states, their temporal evolution, volatility and persistence over time, probability of transition to other brain states, and non-optimal brain state transitions that impair performance. Finally, the temporal evolution of brain states and the covariance structures of each state can be used to extract moment-by-moment connectivity patterns and dynamic functional networks associated with each brain state.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PI name, email:  </a:t>
                </a:r>
              </a:p>
              <a:p>
                <a:r>
                  <a:rPr lang="en-US" dirty="0"/>
                  <a:t>Vinod Menon, PhD</a:t>
                </a:r>
              </a:p>
              <a:p>
                <a:r>
                  <a:rPr lang="en-US" dirty="0" err="1"/>
                  <a:t>menon@stanford.edu</a:t>
                </a:r>
                <a:endParaRPr lang="en-US" dirty="0"/>
              </a:p>
            </p:txBody>
          </p:sp>
        </mc:Choice>
        <mc:Fallback xmlns="">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r>
                  <a:rPr lang="en-US" sz="1200" b="1" dirty="0">
                    <a:solidFill>
                      <a:srgbClr val="FF0000"/>
                    </a:solidFill>
                  </a:rPr>
                  <a:t>Figure 1: </a:t>
                </a:r>
                <a:r>
                  <a:rPr lang="en-US" sz="1200" dirty="0"/>
                  <a:t>The Bayesian switching dynamical systems (BSDS) model and dynamical measures. </a:t>
                </a:r>
                <a:r>
                  <a:rPr lang="en-US" sz="1200" b="1" dirty="0"/>
                  <a:t>(a)</a:t>
                </a:r>
                <a:r>
                  <a:rPr lang="en-US" sz="1200" dirty="0"/>
                  <a:t> Graphical representation of the BSDS model (also see </a:t>
                </a:r>
                <a:r>
                  <a:rPr lang="en-US" sz="1200" b="1" dirty="0"/>
                  <a:t>Figure 2</a:t>
                </a:r>
                <a:r>
                  <a:rPr lang="en-US" sz="1200" dirty="0"/>
                  <a:t>). </a:t>
                </a:r>
                <a:r>
                  <a:rPr lang="en-US" sz="1200" b="1" i="0">
                    <a:latin typeface="Cambria Math" panose="02040503050406030204" pitchFamily="18" charset="0"/>
                  </a:rPr>
                  <a:t>𝒚_</a:t>
                </a:r>
                <a:r>
                  <a:rPr lang="en-US" sz="1200" i="0">
                    <a:latin typeface="Cambria Math" panose="02040503050406030204" pitchFamily="18" charset="0"/>
                  </a:rPr>
                  <a:t>𝑡^𝑠</a:t>
                </a:r>
                <a:r>
                  <a:rPr lang="en-US" sz="1200" dirty="0"/>
                  <a:t> is the observed vector of ROI timeseries at time </a:t>
                </a:r>
                <a:r>
                  <a:rPr lang="en-US" sz="1200" i="0">
                    <a:latin typeface="Cambria Math" panose="02040503050406030204" pitchFamily="18" charset="0"/>
                  </a:rPr>
                  <a:t>𝑡</a:t>
                </a:r>
                <a:r>
                  <a:rPr lang="en-US" sz="1200" dirty="0"/>
                  <a:t> for subject </a:t>
                </a:r>
                <a:r>
                  <a:rPr lang="en-US" sz="1200" i="0">
                    <a:latin typeface="Cambria Math" panose="02040503050406030204" pitchFamily="18" charset="0"/>
                  </a:rPr>
                  <a:t>𝑠</a:t>
                </a:r>
                <a:r>
                  <a:rPr lang="en-US" sz="1200" dirty="0"/>
                  <a:t>, </a:t>
                </a:r>
                <a:r>
                  <a:rPr lang="en-US" sz="1200" b="1" i="0">
                    <a:latin typeface="Cambria Math" panose="02040503050406030204" pitchFamily="18" charset="0"/>
                  </a:rPr>
                  <a:t>𝒛_</a:t>
                </a:r>
                <a:r>
                  <a:rPr lang="en-US" sz="1200" i="0">
                    <a:latin typeface="Cambria Math" panose="02040503050406030204" pitchFamily="18" charset="0"/>
                  </a:rPr>
                  <a:t>𝑡^𝑠  </a:t>
                </a:r>
                <a:r>
                  <a:rPr lang="en-US" sz="1200" dirty="0"/>
                  <a:t>denotes the latent states that are interdependent through a first-order Markov chain constrained by a hidden Markov model (HMM) parameterized by </a:t>
                </a:r>
                <a:r>
                  <a:rPr lang="en-US" sz="1200" b="1" i="0">
                    <a:latin typeface="Cambria Math" panose="02040503050406030204" pitchFamily="18" charset="0"/>
                  </a:rPr>
                  <a:t>𝜽^</a:t>
                </a:r>
                <a:r>
                  <a:rPr lang="en-US" sz="1200" i="0">
                    <a:latin typeface="Cambria Math" panose="02040503050406030204" pitchFamily="18" charset="0"/>
                  </a:rPr>
                  <a:t>HMM</a:t>
                </a:r>
                <a:r>
                  <a:rPr lang="en-US" sz="1200" dirty="0"/>
                  <a:t>. In any given state, observations </a:t>
                </a:r>
                <a:r>
                  <a:rPr lang="en-US" sz="1200" b="1" i="0">
                    <a:latin typeface="Cambria Math" panose="02040503050406030204" pitchFamily="18" charset="0"/>
                  </a:rPr>
                  <a:t>𝒚_</a:t>
                </a:r>
                <a:r>
                  <a:rPr lang="en-US" sz="1200" i="0">
                    <a:latin typeface="Cambria Math" panose="02040503050406030204" pitchFamily="18" charset="0"/>
                  </a:rPr>
                  <a:t>𝑡^𝑠</a:t>
                </a:r>
                <a:r>
                  <a:rPr lang="en-US" sz="1200" b="1" i="1" dirty="0"/>
                  <a:t> </a:t>
                </a:r>
                <a:r>
                  <a:rPr lang="en-US" sz="1200" dirty="0"/>
                  <a:t>are assumed to be generated from a factor analysis (FA) model where </a:t>
                </a:r>
                <a:r>
                  <a:rPr lang="en-US" sz="1200" b="1" i="0">
                    <a:latin typeface="Cambria Math" panose="02040503050406030204" pitchFamily="18" charset="0"/>
                  </a:rPr>
                  <a:t>𝜽^</a:t>
                </a:r>
                <a:r>
                  <a:rPr lang="en-US" sz="1200" i="0">
                    <a:latin typeface="Cambria Math" panose="02040503050406030204" pitchFamily="18" charset="0"/>
                  </a:rPr>
                  <a:t>FA</a:t>
                </a:r>
                <a:r>
                  <a:rPr lang="en-US" sz="1200" dirty="0"/>
                  <a:t> indicates FA model parameters and  </a:t>
                </a:r>
                <a:r>
                  <a:rPr lang="en-US" sz="1200" b="1" i="0">
                    <a:latin typeface="Cambria Math" panose="02040503050406030204" pitchFamily="18" charset="0"/>
                  </a:rPr>
                  <a:t>𝒙_</a:t>
                </a:r>
                <a:r>
                  <a:rPr lang="en-US" sz="1200" i="0">
                    <a:latin typeface="Cambria Math" panose="02040503050406030204" pitchFamily="18" charset="0"/>
                  </a:rPr>
                  <a:t>𝑡^𝑠</a:t>
                </a:r>
                <a:r>
                  <a:rPr lang="en-US" sz="1200" dirty="0"/>
                  <a:t> are the latent space variables (factor source variables) of the model. Latent variables are further assumed to be generated using an autoregressive (AR) model, where </a:t>
                </a:r>
                <a:r>
                  <a:rPr lang="en-US" sz="1200" b="1" i="0">
                    <a:latin typeface="Cambria Math" panose="02040503050406030204" pitchFamily="18" charset="0"/>
                  </a:rPr>
                  <a:t>𝜽^</a:t>
                </a:r>
                <a:r>
                  <a:rPr lang="en-US" sz="1200" i="0">
                    <a:latin typeface="Cambria Math" panose="02040503050406030204" pitchFamily="18" charset="0"/>
                  </a:rPr>
                  <a:t>AR</a:t>
                </a:r>
                <a:r>
                  <a:rPr lang="en-US" sz="1200" dirty="0"/>
                  <a:t> indicates the AR model parameters (Methods). </a:t>
                </a:r>
                <a:r>
                  <a:rPr lang="en-US" sz="1200" b="1" dirty="0"/>
                  <a:t>(b)</a:t>
                </a:r>
                <a:r>
                  <a:rPr lang="en-US" sz="1200" dirty="0"/>
                  <a:t> Group-level application of BSDS in which all model parameters, including number of states, are learned primarily from the data. BSDS takes sequences of ROI time series from all subjects as input data. The output of the model is the posterior distribution of all group model parameters, </a:t>
                </a:r>
                <a:r>
                  <a:rPr lang="en-US" sz="1200" i="0">
                    <a:latin typeface="Cambria Math" panose="02040503050406030204" pitchFamily="18" charset="0"/>
                  </a:rPr>
                  <a:t>{𝑞(</a:t>
                </a:r>
                <a:r>
                  <a:rPr lang="en-US" sz="1200" b="1" i="0">
                    <a:latin typeface="Cambria Math" panose="02040503050406030204" pitchFamily="18" charset="0"/>
                  </a:rPr>
                  <a:t>𝜽^</a:t>
                </a:r>
                <a:r>
                  <a:rPr lang="en-US" sz="1200" i="0">
                    <a:latin typeface="Cambria Math" panose="02040503050406030204" pitchFamily="18" charset="0"/>
                  </a:rPr>
                  <a:t>HMM ), 𝑞(</a:t>
                </a:r>
                <a:r>
                  <a:rPr lang="en-US" sz="1200" b="1" i="0">
                    <a:latin typeface="Cambria Math" panose="02040503050406030204" pitchFamily="18" charset="0"/>
                  </a:rPr>
                  <a:t>𝜽^</a:t>
                </a:r>
                <a:r>
                  <a:rPr lang="en-US" sz="1200" i="0">
                    <a:latin typeface="Cambria Math" panose="02040503050406030204" pitchFamily="18" charset="0"/>
                  </a:rPr>
                  <a:t>FA ), 𝑞(</a:t>
                </a:r>
                <a:r>
                  <a:rPr lang="en-US" sz="1200" b="1" i="0">
                    <a:latin typeface="Cambria Math" panose="02040503050406030204" pitchFamily="18" charset="0"/>
                  </a:rPr>
                  <a:t>𝜽^</a:t>
                </a:r>
                <a:r>
                  <a:rPr lang="en-US" sz="1200" i="0">
                    <a:latin typeface="Cambria Math" panose="02040503050406030204" pitchFamily="18" charset="0"/>
                  </a:rPr>
                  <a:t>AR)</a:t>
                </a:r>
                <a:r>
                  <a:rPr lang="en-US" sz="1200" dirty="0"/>
                  <a:t>}, and posterior distribution of latent state and latent space variables, </a:t>
                </a:r>
                <a:r>
                  <a:rPr lang="en-US" sz="1200" i="0">
                    <a:latin typeface="Cambria Math" panose="02040503050406030204" pitchFamily="18" charset="0"/>
                  </a:rPr>
                  <a:t>𝑞( </a:t>
                </a:r>
                <a:r>
                  <a:rPr lang="en-US" sz="1200" b="1" i="0">
                    <a:latin typeface="Cambria Math" panose="02040503050406030204" pitchFamily="18" charset="0"/>
                  </a:rPr>
                  <a:t>𝒛_</a:t>
                </a:r>
                <a:r>
                  <a:rPr lang="en-US" sz="1200" i="0">
                    <a:latin typeface="Cambria Math" panose="02040503050406030204" pitchFamily="18" charset="0"/>
                  </a:rPr>
                  <a:t>𝑡^𝑠 )</a:t>
                </a:r>
                <a:r>
                  <a:rPr lang="en-US" sz="1200" dirty="0"/>
                  <a:t> and </a:t>
                </a:r>
                <a:r>
                  <a:rPr lang="en-US" sz="1200" i="0">
                    <a:latin typeface="Cambria Math" panose="02040503050406030204" pitchFamily="18" charset="0"/>
                  </a:rPr>
                  <a:t>𝑞( </a:t>
                </a:r>
                <a:r>
                  <a:rPr lang="en-US" sz="1200" b="1" i="0">
                    <a:latin typeface="Cambria Math" panose="02040503050406030204" pitchFamily="18" charset="0"/>
                  </a:rPr>
                  <a:t>𝒙_</a:t>
                </a:r>
                <a:r>
                  <a:rPr lang="en-US" sz="1200" i="0">
                    <a:latin typeface="Cambria Math" panose="02040503050406030204" pitchFamily="18" charset="0"/>
                  </a:rPr>
                  <a:t>𝑡^𝑠 ), ∀𝑡,𝑠.</a:t>
                </a:r>
                <a:r>
                  <a:rPr lang="en-US" sz="1200" dirty="0"/>
                  <a:t>, respectively. </a:t>
                </a:r>
                <a:r>
                  <a:rPr lang="en-US" sz="1200" b="1" dirty="0"/>
                  <a:t>(c)</a:t>
                </a:r>
                <a:r>
                  <a:rPr lang="en-US" sz="1200" dirty="0"/>
                  <a:t> Temporal evolution of states indicates state membership at a given time and for a given subject. Temporal evolution of states are computed using posterior distribution of the latent state variables,</a:t>
                </a:r>
                <a:r>
                  <a:rPr lang="en-US" sz="1200" i="0">
                    <a:latin typeface="Cambria Math" panose="02040503050406030204" pitchFamily="18" charset="0"/>
                  </a:rPr>
                  <a:t> 𝑞( </a:t>
                </a:r>
                <a:r>
                  <a:rPr lang="en-US" sz="1200" b="1" i="0">
                    <a:latin typeface="Cambria Math" panose="02040503050406030204" pitchFamily="18" charset="0"/>
                  </a:rPr>
                  <a:t>𝒛_</a:t>
                </a:r>
                <a:r>
                  <a:rPr lang="en-US" sz="1200" i="0">
                    <a:latin typeface="Cambria Math" panose="02040503050406030204" pitchFamily="18" charset="0"/>
                  </a:rPr>
                  <a:t>𝑡^𝑠 )</a:t>
                </a:r>
                <a:r>
                  <a:rPr lang="en-US" sz="1200" dirty="0"/>
                  <a:t>, and group model parameters (specifically: </a:t>
                </a:r>
                <a:r>
                  <a:rPr lang="en-US" sz="1200" i="0">
                    <a:latin typeface="Cambria Math" panose="02040503050406030204" pitchFamily="18" charset="0"/>
                  </a:rPr>
                  <a:t>𝑞(</a:t>
                </a:r>
                <a:r>
                  <a:rPr lang="en-US" sz="1200" b="1" i="0">
                    <a:latin typeface="Cambria Math" panose="02040503050406030204" pitchFamily="18" charset="0"/>
                  </a:rPr>
                  <a:t>𝜽^</a:t>
                </a:r>
                <a:r>
                  <a:rPr lang="en-US" sz="1200" i="0">
                    <a:latin typeface="Cambria Math" panose="02040503050406030204" pitchFamily="18" charset="0"/>
                  </a:rPr>
                  <a:t>HMM )</a:t>
                </a:r>
                <a:r>
                  <a:rPr lang="en-US" sz="1200" dirty="0"/>
                  <a:t>) input to a Viterbi decoder. Optimal number of states, their occupancy rates, mean lifetimes, and switching probabilities are extracted from temporal evolution of states. </a:t>
                </a:r>
                <a:r>
                  <a:rPr lang="en-US" sz="1200" b="1" dirty="0"/>
                  <a:t>(d)</a:t>
                </a:r>
                <a:r>
                  <a:rPr lang="en-US" sz="1200" dirty="0"/>
                  <a:t> Learning subject-level posterior distribution of the model parameters: </a:t>
                </a:r>
                <a:r>
                  <a:rPr lang="en-US" sz="1200" i="0">
                    <a:latin typeface="Cambria Math" panose="02040503050406030204" pitchFamily="18" charset="0"/>
                  </a:rPr>
                  <a:t>{𝑞_𝑠 (</a:t>
                </a:r>
                <a:r>
                  <a:rPr lang="en-US" sz="1200" b="1" i="0">
                    <a:latin typeface="Cambria Math" panose="02040503050406030204" pitchFamily="18" charset="0"/>
                  </a:rPr>
                  <a:t>𝜽^</a:t>
                </a:r>
                <a:r>
                  <a:rPr lang="en-US" sz="1200" i="0">
                    <a:latin typeface="Cambria Math" panose="02040503050406030204" pitchFamily="18" charset="0"/>
                  </a:rPr>
                  <a:t>HMM ), 𝑞_𝑠 (</a:t>
                </a:r>
                <a:r>
                  <a:rPr lang="en-US" sz="1200" b="1" i="0">
                    <a:latin typeface="Cambria Math" panose="02040503050406030204" pitchFamily="18" charset="0"/>
                  </a:rPr>
                  <a:t>𝜽^</a:t>
                </a:r>
                <a:r>
                  <a:rPr lang="en-US" sz="1200" i="0">
                    <a:latin typeface="Cambria Math" panose="02040503050406030204" pitchFamily="18" charset="0"/>
                  </a:rPr>
                  <a:t>FA ), 𝑞_𝑠 (</a:t>
                </a:r>
                <a:r>
                  <a:rPr lang="en-US" sz="1200" b="1" i="0">
                    <a:latin typeface="Cambria Math" panose="02040503050406030204" pitchFamily="18" charset="0"/>
                  </a:rPr>
                  <a:t>𝜽^</a:t>
                </a:r>
                <a:r>
                  <a:rPr lang="en-US" sz="1200" i="0">
                    <a:latin typeface="Cambria Math" panose="02040503050406030204" pitchFamily="18" charset="0"/>
                  </a:rPr>
                  <a:t>AR)</a:t>
                </a:r>
                <a:r>
                  <a:rPr lang="en-US" sz="1200" dirty="0"/>
                  <a:t>} </a:t>
                </a:r>
                <a:r>
                  <a:rPr lang="en-US" sz="1200" i="0">
                    <a:latin typeface="Cambria Math" panose="02040503050406030204" pitchFamily="18" charset="0"/>
                  </a:rPr>
                  <a:t>∀𝑠=1,…,𝑆</a:t>
                </a:r>
                <a:r>
                  <a:rPr lang="en-US" sz="1200" dirty="0"/>
                  <a:t>. To learn the subject-level model parameters, BSDS was applied to data from a given subject in an informative fashion. BSDS was initialized using posterior distribution of the latent sate and latent space variables that were previously learned from (b). BSDS then combined priors with the subject data to learn the posterior distribution of its model parameters</a:t>
                </a:r>
                <a:r>
                  <a:rPr lang="en-US" sz="1200" i="0">
                    <a:latin typeface="Cambria Math" panose="02040503050406030204" pitchFamily="18" charset="0"/>
                  </a:rPr>
                  <a:t>. </a:t>
                </a:r>
                <a:r>
                  <a:rPr lang="en-US" sz="1200" dirty="0"/>
                  <a:t>Moment-by-moment covariance structures, </a:t>
                </a:r>
                <a:r>
                  <a:rPr lang="en-US" sz="1200" i="0">
                    <a:latin typeface="Cambria Math" panose="02040503050406030204" pitchFamily="18" charset="0"/>
                  </a:rPr>
                  <a:t>∀𝑡,𝑠,</a:t>
                </a:r>
                <a:r>
                  <a:rPr lang="en-US" sz="1200" dirty="0"/>
                  <a:t> were then obtained from temporal evolution of states and subject-level covariance matrices for each state. </a:t>
                </a:r>
              </a:p>
              <a:p>
                <a:endParaRPr lang="en-US" sz="600" b="1" dirty="0"/>
              </a:p>
              <a:p>
                <a:r>
                  <a:rPr lang="en-US" sz="1200" b="1" dirty="0">
                    <a:solidFill>
                      <a:srgbClr val="FF0000"/>
                    </a:solidFill>
                  </a:rPr>
                  <a:t>Figure 2: </a:t>
                </a:r>
                <a:r>
                  <a:rPr lang="en-US" sz="1200" dirty="0"/>
                  <a:t>Directed acyclic graph representing the Bayesian switching dynamic systems (BSDS) model. </a:t>
                </a:r>
                <a:r>
                  <a:rPr lang="en-US" sz="1200" b="1" i="0">
                    <a:latin typeface="Cambria Math" panose="02040503050406030204" pitchFamily="18" charset="0"/>
                  </a:rPr>
                  <a:t>𝒚_</a:t>
                </a:r>
                <a:r>
                  <a:rPr lang="en-US" sz="1200" i="0">
                    <a:latin typeface="Cambria Math" panose="02040503050406030204" pitchFamily="18" charset="0"/>
                  </a:rPr>
                  <a:t>𝑡^𝑠  </a:t>
                </a:r>
                <a:r>
                  <a:rPr lang="en-US" sz="1200" dirty="0"/>
                  <a:t>is the observed variable, </a:t>
                </a:r>
                <a:r>
                  <a:rPr lang="en-US" sz="1200" b="1" i="0">
                    <a:latin typeface="Cambria Math" panose="02040503050406030204" pitchFamily="18" charset="0"/>
                  </a:rPr>
                  <a:t>𝒛_</a:t>
                </a:r>
                <a:r>
                  <a:rPr lang="en-US" sz="1200" i="0">
                    <a:latin typeface="Cambria Math" panose="02040503050406030204" pitchFamily="18" charset="0"/>
                  </a:rPr>
                  <a:t>𝑡^𝑠</a:t>
                </a:r>
                <a:r>
                  <a:rPr lang="en-US" sz="1200" dirty="0"/>
                  <a:t> is the latent state variable, and </a:t>
                </a:r>
                <a:r>
                  <a:rPr lang="en-US" sz="1200" b="1" i="0">
                    <a:latin typeface="Cambria Math" panose="02040503050406030204" pitchFamily="18" charset="0"/>
                  </a:rPr>
                  <a:t>𝒙_</a:t>
                </a:r>
                <a:r>
                  <a:rPr lang="en-US" sz="1200" i="0">
                    <a:latin typeface="Cambria Math" panose="02040503050406030204" pitchFamily="18" charset="0"/>
                  </a:rPr>
                  <a:t>𝑡^𝑠</a:t>
                </a:r>
                <a:r>
                  <a:rPr lang="en-US" sz="1200" dirty="0"/>
                  <a:t> is the latent source factor (latent space variable) associated to the </a:t>
                </a:r>
                <a:r>
                  <a:rPr lang="en-US" sz="1200" i="0">
                    <a:latin typeface="Cambria Math" panose="02040503050406030204" pitchFamily="18" charset="0"/>
                  </a:rPr>
                  <a:t>𝑘</a:t>
                </a:r>
                <a:r>
                  <a:rPr lang="en-US" sz="1200" dirty="0"/>
                  <a:t>-the latent state variable at time </a:t>
                </a:r>
                <a:r>
                  <a:rPr lang="en-US" sz="1200" i="0">
                    <a:latin typeface="Cambria Math" panose="02040503050406030204" pitchFamily="18" charset="0"/>
                  </a:rPr>
                  <a:t>𝑡</a:t>
                </a:r>
                <a:r>
                  <a:rPr lang="en-US" sz="1200" dirty="0"/>
                  <a:t> for subject </a:t>
                </a:r>
                <a:r>
                  <a:rPr lang="en-US" sz="1200" i="0">
                    <a:latin typeface="Cambria Math" panose="02040503050406030204" pitchFamily="18" charset="0"/>
                  </a:rPr>
                  <a:t>𝑠</a:t>
                </a:r>
                <a:r>
                  <a:rPr lang="en-US" sz="1200" dirty="0"/>
                  <a:t>. (top) Allowed dependencies among observations, latent state variables and latent space variables. Given latent state and latent space variables, observations are conditionally independent. Latent states are connected to each other using a first-order Markov chain. Within a given state, latent space variables follow a dynamical process by an autoregressive model (</a:t>
                </a:r>
                <a:r>
                  <a:rPr lang="en-US" sz="1200" i="0">
                    <a:latin typeface="Cambria Math" panose="02040503050406030204" pitchFamily="18" charset="0"/>
                  </a:rPr>
                  <a:t>𝑅=1</a:t>
                </a:r>
                <a:r>
                  <a:rPr lang="en-US" sz="1200" dirty="0"/>
                  <a:t>). (right) Generative model at time </a:t>
                </a:r>
                <a:r>
                  <a:rPr lang="en-US" sz="1200" i="0">
                    <a:latin typeface="Cambria Math" panose="02040503050406030204" pitchFamily="18" charset="0"/>
                  </a:rPr>
                  <a:t>𝑡</a:t>
                </a:r>
                <a:r>
                  <a:rPr lang="en-US" sz="1200" dirty="0"/>
                  <a:t> and for subject </a:t>
                </a:r>
                <a:r>
                  <a:rPr lang="en-US" sz="1200" i="0">
                    <a:latin typeface="Cambria Math" panose="02040503050406030204" pitchFamily="18" charset="0"/>
                  </a:rPr>
                  <a:t>𝑠 </a:t>
                </a:r>
                <a:r>
                  <a:rPr lang="en-US" sz="1200" dirty="0"/>
                  <a:t>at a given latent state</a:t>
                </a:r>
                <a:r>
                  <a:rPr lang="en-US" sz="1200" i="0">
                    <a:latin typeface="Cambria Math" panose="02040503050406030204" pitchFamily="18" charset="0"/>
                  </a:rPr>
                  <a:t> 𝑘</a:t>
                </a:r>
                <a:r>
                  <a:rPr lang="en-US" sz="1200" dirty="0"/>
                  <a:t>, </a:t>
                </a:r>
                <a:r>
                  <a:rPr lang="en-US" sz="1200" i="0">
                    <a:latin typeface="Cambria Math" panose="02040503050406030204" pitchFamily="18" charset="0"/>
                  </a:rPr>
                  <a:t>𝑧_𝑘𝑡^𝑠=1 </a:t>
                </a:r>
                <a:r>
                  <a:rPr lang="en-US" sz="1200" dirty="0"/>
                  <a:t> (indicated with a red box).  </a:t>
                </a:r>
                <a:r>
                  <a:rPr lang="en-US" sz="1200" b="1" i="0">
                    <a:latin typeface="Cambria Math" panose="02040503050406030204" pitchFamily="18" charset="0"/>
                  </a:rPr>
                  <a:t>𝝅</a:t>
                </a:r>
                <a:r>
                  <a:rPr lang="en-US" sz="1200" dirty="0"/>
                  <a:t> and </a:t>
                </a:r>
                <a:r>
                  <a:rPr lang="en-US" sz="1200" b="1" i="0">
                    <a:latin typeface="Cambria Math" panose="02040503050406030204" pitchFamily="18" charset="0"/>
                  </a:rPr>
                  <a:t>𝑨 </a:t>
                </a:r>
                <a:r>
                  <a:rPr lang="en-US" sz="1200" dirty="0"/>
                  <a:t>are HMM parameters indicating the initial state probability distribution and the state transition probability distribution. </a:t>
                </a:r>
                <a:r>
                  <a:rPr lang="en-US" sz="1200" b="1" i="0">
                    <a:latin typeface="Cambria Math" panose="02040503050406030204" pitchFamily="18" charset="0"/>
                  </a:rPr>
                  <a:t>𝝁_</a:t>
                </a:r>
                <a:r>
                  <a:rPr lang="en-US" sz="1200" i="0">
                    <a:latin typeface="Cambria Math" panose="02040503050406030204" pitchFamily="18" charset="0"/>
                  </a:rPr>
                  <a:t>𝑘</a:t>
                </a:r>
                <a:r>
                  <a:rPr lang="en-US" sz="1200" b="1" dirty="0"/>
                  <a:t> </a:t>
                </a:r>
                <a:r>
                  <a:rPr lang="en-US" sz="1200" dirty="0"/>
                  <a:t>is the overall bias in the data, </a:t>
                </a:r>
                <a:r>
                  <a:rPr lang="en-US" sz="1200" b="1" i="0">
                    <a:latin typeface="Cambria Math" panose="02040503050406030204" pitchFamily="18" charset="0"/>
                  </a:rPr>
                  <a:t>𝚿_</a:t>
                </a:r>
                <a:r>
                  <a:rPr lang="en-US" sz="1200" i="0">
                    <a:latin typeface="Cambria Math" panose="02040503050406030204" pitchFamily="18" charset="0"/>
                  </a:rPr>
                  <a:t>𝑘</a:t>
                </a:r>
                <a:r>
                  <a:rPr lang="en-US" sz="1200" dirty="0"/>
                  <a:t> is the noise covariance matrix at state </a:t>
                </a:r>
                <a:r>
                  <a:rPr lang="en-US" sz="1200" i="0">
                    <a:latin typeface="Cambria Math" panose="02040503050406030204" pitchFamily="18" charset="0"/>
                  </a:rPr>
                  <a:t>𝑘</a:t>
                </a:r>
                <a:r>
                  <a:rPr lang="en-US" sz="1200" dirty="0"/>
                  <a:t>, </a:t>
                </a:r>
                <a:r>
                  <a:rPr lang="en-US" sz="1200" b="1" i="0">
                    <a:latin typeface="Cambria Math" panose="02040503050406030204" pitchFamily="18" charset="0"/>
                  </a:rPr>
                  <a:t>𝒖_</a:t>
                </a:r>
                <a:r>
                  <a:rPr lang="en-US" sz="1200" i="0">
                    <a:latin typeface="Cambria Math" panose="02040503050406030204" pitchFamily="18" charset="0"/>
                  </a:rPr>
                  <a:t>𝑘𝑝</a:t>
                </a:r>
                <a:r>
                  <a:rPr lang="en-US" sz="1200" dirty="0"/>
                  <a:t>is the </a:t>
                </a:r>
                <a:r>
                  <a:rPr lang="en-US" sz="1200" i="0">
                    <a:latin typeface="Cambria Math" panose="02040503050406030204" pitchFamily="18" charset="0"/>
                  </a:rPr>
                  <a:t>𝑝</a:t>
                </a:r>
                <a:r>
                  <a:rPr lang="en-US" sz="1200" dirty="0"/>
                  <a:t>-</a:t>
                </a:r>
                <a:r>
                  <a:rPr lang="en-US" sz="1200" dirty="0" err="1"/>
                  <a:t>th</a:t>
                </a:r>
                <a:r>
                  <a:rPr lang="en-US" sz="1200" dirty="0"/>
                  <a:t> column of the factor loading matrix and at the </a:t>
                </a:r>
                <a:r>
                  <a:rPr lang="en-US" sz="1200" i="0">
                    <a:latin typeface="Cambria Math" panose="02040503050406030204" pitchFamily="18" charset="0"/>
                  </a:rPr>
                  <a:t>𝑘</a:t>
                </a:r>
                <a:r>
                  <a:rPr lang="en-US" sz="1200" dirty="0"/>
                  <a:t>-</a:t>
                </a:r>
                <a:r>
                  <a:rPr lang="en-US" sz="1200" dirty="0" err="1"/>
                  <a:t>th</a:t>
                </a:r>
                <a:r>
                  <a:rPr lang="en-US" sz="1200" dirty="0"/>
                  <a:t> state, and </a:t>
                </a:r>
                <a:r>
                  <a:rPr lang="en-US" sz="1200" i="0">
                    <a:latin typeface="Cambria Math" panose="02040503050406030204" pitchFamily="18" charset="0"/>
                  </a:rPr>
                  <a:t>𝜈_𝑘𝑝</a:t>
                </a:r>
                <a:r>
                  <a:rPr lang="en-US" sz="1200" dirty="0"/>
                  <a:t> is the prior on the variance of the </a:t>
                </a:r>
                <a:r>
                  <a:rPr lang="en-US" sz="1200" b="1" i="0">
                    <a:latin typeface="Cambria Math" panose="02040503050406030204" pitchFamily="18" charset="0"/>
                  </a:rPr>
                  <a:t>𝒖_</a:t>
                </a:r>
                <a:r>
                  <a:rPr lang="en-US" sz="1200" i="0">
                    <a:latin typeface="Cambria Math" panose="02040503050406030204" pitchFamily="18" charset="0"/>
                  </a:rPr>
                  <a:t>𝑘𝑝</a:t>
                </a:r>
                <a:r>
                  <a:rPr lang="en-US" sz="1200" dirty="0"/>
                  <a:t>, known as ARD prior which controls the dimensionality of the latent subspace.</a:t>
                </a:r>
                <a:r>
                  <a:rPr lang="en-US" sz="1200" i="0">
                    <a:latin typeface="Cambria Math" panose="02040503050406030204" pitchFamily="18" charset="0"/>
                  </a:rPr>
                  <a:t>(</a:t>
                </a:r>
                <a:r>
                  <a:rPr lang="en-US" sz="1200" b="1" i="0">
                    <a:latin typeface="Cambria Math" panose="02040503050406030204" pitchFamily="18" charset="0"/>
                  </a:rPr>
                  <a:t>_〖 𝑽〗_𝒌^</a:t>
                </a:r>
                <a:r>
                  <a:rPr lang="en-US" sz="1200" i="0">
                    <a:latin typeface="Cambria Math" panose="02040503050406030204" pitchFamily="18" charset="0"/>
                  </a:rPr>
                  <a:t>⟶) </a:t>
                </a:r>
                <a:r>
                  <a:rPr lang="en-US" sz="1200" dirty="0"/>
                  <a:t> indicates the autoregressive coefficients at the </a:t>
                </a:r>
                <a:r>
                  <a:rPr lang="en-US" sz="1200" i="0">
                    <a:latin typeface="Cambria Math" panose="02040503050406030204" pitchFamily="18" charset="0"/>
                  </a:rPr>
                  <a:t>𝑘</a:t>
                </a:r>
                <a:r>
                  <a:rPr lang="en-US" sz="1200" dirty="0"/>
                  <a:t>-</a:t>
                </a:r>
                <a:r>
                  <a:rPr lang="en-US" sz="1200" dirty="0" err="1"/>
                  <a:t>th</a:t>
                </a:r>
                <a:r>
                  <a:rPr lang="en-US" sz="1200" dirty="0"/>
                  <a:t> state. </a:t>
                </a:r>
                <a:r>
                  <a:rPr lang="en-US" sz="1200" b="1" i="0">
                    <a:latin typeface="Cambria Math" panose="02040503050406030204" pitchFamily="18" charset="0"/>
                  </a:rPr>
                  <a:t>𝚺_</a:t>
                </a:r>
                <a:r>
                  <a:rPr lang="en-US" sz="1200" i="0">
                    <a:latin typeface="Cambria Math" panose="02040503050406030204" pitchFamily="18" charset="0"/>
                  </a:rPr>
                  <a:t>𝑘</a:t>
                </a:r>
                <a:r>
                  <a:rPr lang="en-US" sz="1200" dirty="0"/>
                  <a:t> and </a:t>
                </a:r>
                <a:r>
                  <a:rPr lang="en-US" sz="1200" b="1" i="0">
                    <a:latin typeface="Cambria Math" panose="02040503050406030204" pitchFamily="18" charset="0"/>
                  </a:rPr>
                  <a:t>𝒎_</a:t>
                </a:r>
                <a:r>
                  <a:rPr lang="en-US" sz="1200" i="0">
                    <a:latin typeface="Cambria Math" panose="02040503050406030204" pitchFamily="18" charset="0"/>
                  </a:rPr>
                  <a:t>𝑘</a:t>
                </a:r>
                <a:r>
                  <a:rPr lang="en-US" sz="1200" dirty="0"/>
                  <a:t> are the covariance and the mean in the latent space. Black boxes indicate replications.  </a:t>
                </a:r>
              </a:p>
              <a:p>
                <a:endParaRPr lang="en-US" sz="1200" b="1"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kern="1200" dirty="0">
                    <a:solidFill>
                      <a:schemeClr val="tx1"/>
                    </a:solidFill>
                    <a:effectLst/>
                    <a:latin typeface="+mn-lt"/>
                    <a:ea typeface="+mn-ea"/>
                    <a:cs typeface="+mn-cs"/>
                  </a:rPr>
                  <a:t>Brain activity is driven by encounters with external stimuli and situations, simultaneously occurring with internal brain activity. Previous studies assumed that if you asked the subject to do a particular task, such as a memory task, that you could observe brain activity that is driven purely by the task. We now think that a whole set of internal brain states can influence how you process tasks. Here we developed a framework for identifying brain states. Which enabled us to observe patterns of neural activity during task performance, including changes in brain states during tasks, alignment of brain states at the outset of the task, fluctuations in brain states as participants performed tasks, and the effect on performance and decision making when a participant does not engage the appropriate brain state. </a:t>
                </a:r>
              </a:p>
              <a:p>
                <a:pPr marL="171450" indent="-171450">
                  <a:buFont typeface="Wingdings" panose="05000000000000000000" pitchFamily="2" charset="2"/>
                  <a:buChar char="Ø"/>
                </a:pPr>
                <a:r>
                  <a:rPr lang="en-US" sz="1200" b="0" kern="1200" dirty="0">
                    <a:solidFill>
                      <a:schemeClr val="tx1"/>
                    </a:solidFill>
                    <a:effectLst/>
                    <a:highlight>
                      <a:srgbClr val="FFFF00"/>
                    </a:highlight>
                    <a:latin typeface="+mn-lt"/>
                    <a:ea typeface="+mn-ea"/>
                    <a:cs typeface="+mn-cs"/>
                  </a:rPr>
                  <a:t>mention how can </a:t>
                </a:r>
                <a:r>
                  <a:rPr lang="en-US" sz="1200" b="1" kern="1200" dirty="0">
                    <a:solidFill>
                      <a:schemeClr val="tx1"/>
                    </a:solidFill>
                    <a:effectLst/>
                    <a:highlight>
                      <a:srgbClr val="FFFF00"/>
                    </a:highlight>
                    <a:latin typeface="+mn-lt"/>
                    <a:ea typeface="+mn-ea"/>
                    <a:cs typeface="+mn-cs"/>
                  </a:rPr>
                  <a:t>machine learning and AI </a:t>
                </a:r>
                <a:r>
                  <a:rPr lang="en-US" sz="1200" b="0" kern="1200" dirty="0">
                    <a:solidFill>
                      <a:schemeClr val="tx1"/>
                    </a:solidFill>
                    <a:effectLst/>
                    <a:highlight>
                      <a:srgbClr val="FFFF00"/>
                    </a:highlight>
                    <a:latin typeface="+mn-lt"/>
                    <a:ea typeface="+mn-ea"/>
                    <a:cs typeface="+mn-cs"/>
                  </a:rPr>
                  <a:t>help your project (2 sentences)</a:t>
                </a:r>
              </a:p>
              <a:p>
                <a:pPr marL="628650" lvl="1" indent="-171450">
                  <a:buFont typeface="Wingdings" panose="05000000000000000000" pitchFamily="2" charset="2"/>
                  <a:buChar char="Ø"/>
                </a:pPr>
                <a:endParaRPr lang="en-US" sz="1200" b="0" kern="1200" dirty="0">
                  <a:solidFill>
                    <a:schemeClr val="tx1"/>
                  </a:solidFill>
                  <a:effectLst/>
                  <a:highlight>
                    <a:srgbClr val="FFFF00"/>
                  </a:highligh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highlight>
                      <a:srgbClr val="FFFF00"/>
                    </a:highlight>
                    <a:latin typeface="+mn-lt"/>
                    <a:ea typeface="+mn-ea"/>
                    <a:cs typeface="+mn-cs"/>
                  </a:rPr>
                  <a:t>List </a:t>
                </a:r>
                <a:r>
                  <a:rPr lang="en-US" sz="1200" b="1" kern="1200" dirty="0">
                    <a:solidFill>
                      <a:schemeClr val="tx1"/>
                    </a:solidFill>
                    <a:effectLst/>
                    <a:highlight>
                      <a:srgbClr val="FFFF00"/>
                    </a:highlight>
                    <a:latin typeface="+mn-lt"/>
                    <a:ea typeface="+mn-ea"/>
                    <a:cs typeface="+mn-cs"/>
                  </a:rPr>
                  <a:t>future challenges </a:t>
                </a:r>
                <a:r>
                  <a:rPr lang="en-US" sz="1200" b="0" kern="1200" dirty="0">
                    <a:solidFill>
                      <a:schemeClr val="tx1"/>
                    </a:solidFill>
                    <a:effectLst/>
                    <a:highlight>
                      <a:srgbClr val="FFFF00"/>
                    </a:highlight>
                    <a:latin typeface="+mn-lt"/>
                    <a:ea typeface="+mn-ea"/>
                    <a:cs typeface="+mn-cs"/>
                  </a:rPr>
                  <a:t>or next steps after your project is done (1 sentence)</a:t>
                </a:r>
              </a:p>
              <a:p>
                <a:pPr marL="628650" lvl="1" indent="-171450">
                  <a:buFont typeface="Wingdings" panose="05000000000000000000" pitchFamily="2" charset="2"/>
                  <a:buChar char="Ø"/>
                </a:pP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new theories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math challenges </a:t>
                </a:r>
                <a:r>
                  <a:rPr lang="en-US" sz="1200" kern="1200" dirty="0">
                    <a:solidFill>
                      <a:schemeClr val="tx1"/>
                    </a:solidFill>
                    <a:effectLst/>
                    <a:latin typeface="+mn-lt"/>
                    <a:ea typeface="+mn-ea"/>
                    <a:cs typeface="+mn-cs"/>
                  </a:rPr>
                  <a:t>being overcome (e.g. collision dynamics, cloth dynamics, haptics, etc.)</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a:t>
                </a:r>
                <a:r>
                  <a:rPr lang="en-US" sz="1200" u="sng" kern="1200" dirty="0">
                    <a:solidFill>
                      <a:schemeClr val="tx1"/>
                    </a:solidFill>
                    <a:effectLst/>
                    <a:latin typeface="+mn-lt"/>
                    <a:ea typeface="+mn-ea"/>
                    <a:cs typeface="+mn-cs"/>
                  </a:rPr>
                  <a:t>new statistical approaches </a:t>
                </a:r>
                <a:r>
                  <a:rPr lang="en-US" sz="1200" kern="1200" dirty="0">
                    <a:solidFill>
                      <a:schemeClr val="tx1"/>
                    </a:solidFill>
                    <a:effectLst/>
                    <a:latin typeface="+mn-lt"/>
                    <a:ea typeface="+mn-ea"/>
                    <a:cs typeface="+mn-cs"/>
                  </a:rPr>
                  <a:t>will provide mechanistic understanding of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theory</a:t>
                </a:r>
                <a:r>
                  <a:rPr lang="en-US" sz="1200" kern="1200" dirty="0">
                    <a:solidFill>
                      <a:schemeClr val="tx1"/>
                    </a:solidFill>
                    <a:effectLst/>
                    <a:latin typeface="+mn-lt"/>
                    <a:ea typeface="+mn-ea"/>
                    <a:cs typeface="+mn-cs"/>
                  </a:rPr>
                  <a:t> behind the math/stats and how it will be used to understand how the brain works; explain the level of </a:t>
                </a:r>
                <a:r>
                  <a:rPr lang="en-US" sz="1200" u="sng" kern="1200" dirty="0">
                    <a:solidFill>
                      <a:schemeClr val="tx1"/>
                    </a:solidFill>
                    <a:effectLst/>
                    <a:latin typeface="+mn-lt"/>
                    <a:ea typeface="+mn-ea"/>
                    <a:cs typeface="+mn-cs"/>
                  </a:rPr>
                  <a:t>data dependency </a:t>
                </a:r>
                <a:r>
                  <a:rPr lang="en-US" sz="1200" kern="1200" dirty="0">
                    <a:solidFill>
                      <a:schemeClr val="tx1"/>
                    </a:solidFill>
                    <a:effectLst/>
                    <a:latin typeface="+mn-lt"/>
                    <a:ea typeface="+mn-ea"/>
                    <a:cs typeface="+mn-cs"/>
                  </a:rPr>
                  <a:t>on your model (e.g.:  (a) completely abstract toy model, (b) a coarse-grained model based on a high level view of previous data, (c) a model based directly on one kind of data (e.g., neural recordings) or (d) a model synthesizing multiple data types (e.g., neural recordings and </a:t>
                </a:r>
                <a:r>
                  <a:rPr lang="en-US" sz="1200" kern="1200" dirty="0" err="1">
                    <a:solidFill>
                      <a:schemeClr val="tx1"/>
                    </a:solidFill>
                    <a:effectLst/>
                    <a:latin typeface="+mn-lt"/>
                    <a:ea typeface="+mn-ea"/>
                    <a:cs typeface="+mn-cs"/>
                  </a:rPr>
                  <a:t>connectomics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BSDS implements an unsupervised learning algorithm that determines hidden (latent) brain states and dynamic switching processes from observed data. Briefly, each brain state is associated with a unique dynamical process that captures time-varying functional connectivity in an optimal latent subspace. Importantly, BSDS does not require arbitrary moving windows nor does it impose temporal boundaries associated with predefined task conditions. BSDS applies a hidden Markov model (HMM) to latent space variables of the observed data, resulting in a parsimonious model of generators underlying the observed data – this is contrast to previous approaches that have applied HMMs directly to observed MEG and resting-state fMRI data. These and other features allow BSDS to uncover latent brain states, their temporal evolution, volatility and persistence over time, probability of transition to other brain states, and non-optimal brain state transitions that impair performance. Finally, the temporal evolution of brain states and the covariance structures of each state can be used to extract moment-by-moment connectivity patterns and dynamic functional networks associated with each brain state.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PI name, email:  </a:t>
                </a:r>
              </a:p>
              <a:p>
                <a:r>
                  <a:rPr lang="en-US" dirty="0"/>
                  <a:t>Vinod Menon, PhD</a:t>
                </a:r>
              </a:p>
              <a:p>
                <a:r>
                  <a:rPr lang="en-US" dirty="0" err="1"/>
                  <a:t>menon@stanford.edu</a:t>
                </a:r>
                <a:endParaRPr lang="en-US" dirty="0"/>
              </a:p>
            </p:txBody>
          </p:sp>
        </mc:Fallback>
      </mc:AlternateContent>
      <p:sp>
        <p:nvSpPr>
          <p:cNvPr id="4" name="Slide Number Placeholder 3"/>
          <p:cNvSpPr>
            <a:spLocks noGrp="1"/>
          </p:cNvSpPr>
          <p:nvPr>
            <p:ph type="sldNum" sz="quarter" idx="5"/>
          </p:nvPr>
        </p:nvSpPr>
        <p:spPr/>
        <p:txBody>
          <a:bodyPr/>
          <a:lstStyle/>
          <a:p>
            <a:fld id="{5121247D-5C86-4B18-8B46-2B5FA6E0947E}" type="slidenum">
              <a:rPr lang="en-US" smtClean="0"/>
              <a:t>2</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2/26/2019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2/26/2019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hyperlink" Target="https://med.stanford.edu/content/dam/sm/scsnl/documents/BSDS_Scripts.zip" TargetMode="External"/><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4"/>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4"/>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4"/>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4"/>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2637260" cy="400110"/>
          </a:xfrm>
          <a:prstGeom prst="rect">
            <a:avLst/>
          </a:prstGeom>
          <a:noFill/>
        </p:spPr>
        <p:txBody>
          <a:bodyPr wrap="none" rtlCol="0">
            <a:spAutoFit/>
          </a:bodyPr>
          <a:lstStyle/>
          <a:p>
            <a:r>
              <a:rPr lang="en-US" sz="2000" b="1" dirty="0"/>
              <a:t>{Insert title – headline}</a:t>
            </a:r>
          </a:p>
        </p:txBody>
      </p:sp>
      <p:sp>
        <p:nvSpPr>
          <p:cNvPr id="8" name="TextBox 7">
            <a:extLst>
              <a:ext uri="{FF2B5EF4-FFF2-40B4-BE49-F238E27FC236}">
                <a16:creationId xmlns:a16="http://schemas.microsoft.com/office/drawing/2014/main" id="{E65498B5-74FA-4354-A9FA-523536215906}"/>
              </a:ext>
            </a:extLst>
          </p:cNvPr>
          <p:cNvSpPr txBox="1"/>
          <p:nvPr/>
        </p:nvSpPr>
        <p:spPr>
          <a:xfrm>
            <a:off x="9260114" y="5490131"/>
            <a:ext cx="2931886" cy="1323439"/>
          </a:xfrm>
          <a:prstGeom prst="rect">
            <a:avLst/>
          </a:prstGeom>
          <a:noFill/>
        </p:spPr>
        <p:txBody>
          <a:bodyPr wrap="square" rtlCol="0">
            <a:spAutoFit/>
          </a:bodyPr>
          <a:lstStyle/>
          <a:p>
            <a:r>
              <a:rPr lang="en-US" sz="2000" dirty="0"/>
              <a:t>{Insert investigator images</a:t>
            </a:r>
          </a:p>
          <a:p>
            <a:r>
              <a:rPr lang="en-US" sz="2000" dirty="0"/>
              <a:t>Names, Institutions</a:t>
            </a:r>
          </a:p>
          <a:p>
            <a:endParaRPr lang="en-US" sz="2000" dirty="0"/>
          </a:p>
          <a:p>
            <a:r>
              <a:rPr lang="en-US" sz="2000" dirty="0"/>
              <a:t>Grant support:  Agency, #}</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712101"/>
            <a:ext cx="10261600" cy="5632311"/>
          </a:xfrm>
          <a:prstGeom prst="rect">
            <a:avLst/>
          </a:prstGeom>
          <a:noFill/>
        </p:spPr>
        <p:txBody>
          <a:bodyPr wrap="square" rtlCol="0">
            <a:spAutoFit/>
          </a:bodyPr>
          <a:lstStyle/>
          <a:p>
            <a:r>
              <a:rPr lang="en-US" sz="2000" b="1" dirty="0"/>
              <a:t>The model </a:t>
            </a:r>
            <a:r>
              <a:rPr lang="en-US" sz="2000" dirty="0"/>
              <a:t>{describe purpose of model or method, describe construct, insert graphical depiction, video of simulation if applicable}</a:t>
            </a:r>
          </a:p>
          <a:p>
            <a:endParaRPr lang="en-US" sz="2000" b="1" dirty="0"/>
          </a:p>
          <a:p>
            <a:endParaRPr lang="en-US" sz="2000" b="1" dirty="0"/>
          </a:p>
          <a:p>
            <a:endParaRPr lang="en-US" sz="2000" b="1" dirty="0"/>
          </a:p>
          <a:p>
            <a:r>
              <a:rPr lang="en-US" sz="2000" b="1" dirty="0"/>
              <a:t>What is new inside? </a:t>
            </a:r>
            <a:r>
              <a:rPr lang="en-US" sz="2000" dirty="0"/>
              <a:t>{describe new math, new algorithm}</a:t>
            </a:r>
          </a:p>
          <a:p>
            <a:endParaRPr lang="en-US" sz="2000" b="1" dirty="0"/>
          </a:p>
          <a:p>
            <a:endParaRPr lang="en-US" sz="2000" b="1" dirty="0"/>
          </a:p>
          <a:p>
            <a:endParaRPr lang="en-US" sz="2000" b="1" dirty="0"/>
          </a:p>
          <a:p>
            <a:endParaRPr lang="en-US" sz="2000" b="1" dirty="0"/>
          </a:p>
          <a:p>
            <a:r>
              <a:rPr lang="en-US" sz="2000" b="1" dirty="0"/>
              <a:t>How will this change current practice? </a:t>
            </a:r>
            <a:r>
              <a:rPr lang="en-US" sz="2000" dirty="0"/>
              <a:t> {Why is this important?}</a:t>
            </a:r>
          </a:p>
          <a:p>
            <a:endParaRPr lang="en-US" sz="2000" b="1" dirty="0"/>
          </a:p>
          <a:p>
            <a:endParaRPr lang="en-US" sz="2000" b="1" dirty="0"/>
          </a:p>
          <a:p>
            <a:endParaRPr lang="en-US" sz="2000" b="1" dirty="0"/>
          </a:p>
          <a:p>
            <a:endParaRPr lang="en-US" sz="2000" b="1" dirty="0"/>
          </a:p>
          <a:p>
            <a:r>
              <a:rPr lang="en-US" sz="2000" b="1" dirty="0"/>
              <a:t>End Users </a:t>
            </a:r>
            <a:r>
              <a:rPr lang="en-US" sz="2000" dirty="0"/>
              <a:t>{Who are the stakeholders? What expertise should they have? How will they use it (e.g.: data &amp; platform needed)?}</a:t>
            </a:r>
          </a:p>
          <a:p>
            <a:endParaRPr lang="en-US" sz="2000" b="1" u="sng" dirty="0"/>
          </a:p>
        </p:txBody>
      </p:sp>
    </p:spTree>
    <p:extLst>
      <p:ext uri="{BB962C8B-B14F-4D97-AF65-F5344CB8AC3E}">
        <p14:creationId xmlns:p14="http://schemas.microsoft.com/office/powerpoint/2010/main" val="226371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833FE0-3756-3C47-97B7-60282085C7C3}"/>
              </a:ext>
            </a:extLst>
          </p:cNvPr>
          <p:cNvPicPr>
            <a:picLocks noChangeAspect="1"/>
          </p:cNvPicPr>
          <p:nvPr/>
        </p:nvPicPr>
        <p:blipFill rotWithShape="1">
          <a:blip r:embed="rId3"/>
          <a:srcRect l="42469" t="8439" r="46828" b="83660"/>
          <a:stretch/>
        </p:blipFill>
        <p:spPr>
          <a:xfrm>
            <a:off x="8536276" y="-6282"/>
            <a:ext cx="1219201" cy="541867"/>
          </a:xfrm>
          <a:prstGeom prst="rect">
            <a:avLst/>
          </a:prstGeom>
        </p:spPr>
      </p:pic>
      <p:pic>
        <p:nvPicPr>
          <p:cNvPr id="16" name="Picture 15">
            <a:extLst>
              <a:ext uri="{FF2B5EF4-FFF2-40B4-BE49-F238E27FC236}">
                <a16:creationId xmlns:a16="http://schemas.microsoft.com/office/drawing/2014/main" id="{3291F7F9-3AD2-3B4D-9AB5-354C0F3BDF08}"/>
              </a:ext>
            </a:extLst>
          </p:cNvPr>
          <p:cNvPicPr>
            <a:picLocks noChangeAspect="1"/>
          </p:cNvPicPr>
          <p:nvPr/>
        </p:nvPicPr>
        <p:blipFill rotWithShape="1">
          <a:blip r:embed="rId3"/>
          <a:srcRect l="42469" t="8439" r="46828" b="83660"/>
          <a:stretch/>
        </p:blipFill>
        <p:spPr>
          <a:xfrm>
            <a:off x="7317075" y="0"/>
            <a:ext cx="1219201" cy="541867"/>
          </a:xfrm>
          <a:prstGeom prst="rect">
            <a:avLst/>
          </a:prstGeom>
        </p:spPr>
      </p:pic>
      <p:pic>
        <p:nvPicPr>
          <p:cNvPr id="15" name="Picture 14">
            <a:extLst>
              <a:ext uri="{FF2B5EF4-FFF2-40B4-BE49-F238E27FC236}">
                <a16:creationId xmlns:a16="http://schemas.microsoft.com/office/drawing/2014/main" id="{943627C1-B4C5-5D42-81D8-14385B55115B}"/>
              </a:ext>
            </a:extLst>
          </p:cNvPr>
          <p:cNvPicPr>
            <a:picLocks noChangeAspect="1"/>
          </p:cNvPicPr>
          <p:nvPr/>
        </p:nvPicPr>
        <p:blipFill rotWithShape="1">
          <a:blip r:embed="rId3"/>
          <a:srcRect l="42469" t="8439" r="46828" b="83660"/>
          <a:stretch/>
        </p:blipFill>
        <p:spPr>
          <a:xfrm>
            <a:off x="6097874" y="0"/>
            <a:ext cx="1219201" cy="541867"/>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1869"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21070"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40271"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59472"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78673"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50446" y="66032"/>
            <a:ext cx="9078767" cy="400110"/>
          </a:xfrm>
          <a:prstGeom prst="rect">
            <a:avLst/>
          </a:prstGeom>
          <a:noFill/>
        </p:spPr>
        <p:txBody>
          <a:bodyPr wrap="none" rtlCol="0">
            <a:spAutoFit/>
          </a:bodyPr>
          <a:lstStyle/>
          <a:p>
            <a:r>
              <a:rPr lang="en-US" sz="2000" b="1" dirty="0"/>
              <a:t>Hidden brain state dynamics using Bayesian switching dynamic state-space models </a:t>
            </a:r>
          </a:p>
        </p:txBody>
      </p:sp>
      <p:sp>
        <p:nvSpPr>
          <p:cNvPr id="8" name="TextBox 7">
            <a:extLst>
              <a:ext uri="{FF2B5EF4-FFF2-40B4-BE49-F238E27FC236}">
                <a16:creationId xmlns:a16="http://schemas.microsoft.com/office/drawing/2014/main" id="{E65498B5-74FA-4354-A9FA-523536215906}"/>
              </a:ext>
            </a:extLst>
          </p:cNvPr>
          <p:cNvSpPr txBox="1"/>
          <p:nvPr/>
        </p:nvSpPr>
        <p:spPr>
          <a:xfrm>
            <a:off x="10689554" y="5424803"/>
            <a:ext cx="1538950" cy="1323439"/>
          </a:xfrm>
          <a:prstGeom prst="rect">
            <a:avLst/>
          </a:prstGeom>
          <a:noFill/>
        </p:spPr>
        <p:txBody>
          <a:bodyPr wrap="square" rtlCol="0">
            <a:spAutoFit/>
          </a:bodyPr>
          <a:lstStyle/>
          <a:p>
            <a:r>
              <a:rPr lang="en-US" sz="2000" dirty="0"/>
              <a:t>Vinod Menon, PhD</a:t>
            </a:r>
          </a:p>
          <a:p>
            <a:r>
              <a:rPr lang="en-US" sz="2000" dirty="0"/>
              <a:t>R01 EB022907</a:t>
            </a:r>
          </a:p>
        </p:txBody>
      </p:sp>
      <p:sp>
        <p:nvSpPr>
          <p:cNvPr id="9" name="TextBox 8">
            <a:extLst>
              <a:ext uri="{FF2B5EF4-FFF2-40B4-BE49-F238E27FC236}">
                <a16:creationId xmlns:a16="http://schemas.microsoft.com/office/drawing/2014/main" id="{AC7D79D5-4CE2-47B6-836E-C505384A5CE4}"/>
              </a:ext>
            </a:extLst>
          </p:cNvPr>
          <p:cNvSpPr txBox="1"/>
          <p:nvPr/>
        </p:nvSpPr>
        <p:spPr>
          <a:xfrm>
            <a:off x="-50386" y="491300"/>
            <a:ext cx="4682317" cy="5816977"/>
          </a:xfrm>
          <a:prstGeom prst="rect">
            <a:avLst/>
          </a:prstGeom>
          <a:noFill/>
        </p:spPr>
        <p:txBody>
          <a:bodyPr wrap="square" rtlCol="0">
            <a:spAutoFit/>
          </a:bodyPr>
          <a:lstStyle/>
          <a:p>
            <a:r>
              <a:rPr lang="en-US" sz="1200" b="1" dirty="0"/>
              <a:t>The Model:</a:t>
            </a:r>
          </a:p>
          <a:p>
            <a:r>
              <a:rPr lang="en-US" sz="1200" dirty="0"/>
              <a:t>Novel unsupervised learning procedures based on Bayesian switching linear dynamical systems (BSDS) to identify latent brain states and characterize their dynamic spatiotemporal properties (</a:t>
            </a:r>
            <a:r>
              <a:rPr lang="en-US" sz="1200" b="1" dirty="0" err="1"/>
              <a:t>Taghia</a:t>
            </a:r>
            <a:r>
              <a:rPr lang="en-US" sz="1200" b="1" dirty="0"/>
              <a:t> et al, Nature Comm, 2018</a:t>
            </a:r>
            <a:r>
              <a:rPr lang="en-US" sz="1200" dirty="0"/>
              <a:t>; </a:t>
            </a:r>
            <a:r>
              <a:rPr lang="en-US" sz="1200" dirty="0">
                <a:solidFill>
                  <a:srgbClr val="FF0000"/>
                </a:solidFill>
              </a:rPr>
              <a:t>Figures 1 and 2</a:t>
            </a:r>
            <a:r>
              <a:rPr lang="en-US" sz="1200" dirty="0"/>
              <a:t>).</a:t>
            </a:r>
          </a:p>
          <a:p>
            <a:r>
              <a:rPr lang="en-US" sz="1200" dirty="0"/>
              <a:t> </a:t>
            </a:r>
          </a:p>
          <a:p>
            <a:r>
              <a:rPr lang="en-US" sz="1200" b="1" dirty="0"/>
              <a:t>Why is this important?</a:t>
            </a:r>
          </a:p>
          <a:p>
            <a:r>
              <a:rPr lang="en-US" sz="1200" dirty="0"/>
              <a:t>BSDS captures fundamental aspects of latent circuit dynamics in the human brain, and their relation to cognition. A powerful feature of our computational approach is that we can now identify hidden dynamic states that are important for cognition and which cannot be predicted by stimulus onset and offset alone. This feature allows us to determine how dynamic latent state transitions allow for flexible reconfiguration of functional circuits in the human brain.</a:t>
            </a:r>
            <a:r>
              <a:rPr lang="en-US" sz="1200" b="1" dirty="0"/>
              <a:t> </a:t>
            </a:r>
            <a:r>
              <a:rPr lang="en-US" sz="1200" dirty="0"/>
              <a:t>Our approach advances computational methods for probing latent dynamical models of human brain function. While there has been an explosion of invasive tools to investigate brain function in animal models, they are of limited use in characterizing functional circuit dynamics in the human brain. As such, our understanding of the behavioral relevance of latent dynamic processes in the human brain has not been adequately addressed. Our report thus fills a critical gap in human neuroscience research. The mathematical framework and computational tools we have developed have wide-ranging applications to the study of aberrant brain dynamics and pervasive cognitive impairments in neuropsychiatric disorders.</a:t>
            </a:r>
          </a:p>
          <a:p>
            <a:endParaRPr lang="en-US" sz="1200" b="1" dirty="0"/>
          </a:p>
          <a:p>
            <a:r>
              <a:rPr lang="en-US" sz="1200" b="1" dirty="0"/>
              <a:t>End Users:</a:t>
            </a:r>
          </a:p>
          <a:p>
            <a:r>
              <a:rPr lang="en-US" sz="1200" dirty="0"/>
              <a:t>Our algorithms and computational tools were written in </a:t>
            </a:r>
            <a:r>
              <a:rPr lang="en-US" sz="1200" dirty="0" err="1"/>
              <a:t>Matlab</a:t>
            </a:r>
            <a:r>
              <a:rPr lang="en-US" sz="1200" dirty="0"/>
              <a:t> and have been made available to the neuroscience research community (</a:t>
            </a:r>
            <a:r>
              <a:rPr lang="en-US" sz="1200" dirty="0">
                <a:hlinkClick r:id="rId5"/>
              </a:rPr>
              <a:t>https://med.stanford.edu/content/dam/sm/scsnl/documents/BSDS_Scripts.zip</a:t>
            </a:r>
            <a:r>
              <a:rPr lang="en-US" sz="1200" dirty="0"/>
              <a:t>). Our models can be applied to latent space modeling of both fMRI and neurophysiological multivariate timeseries data. </a:t>
            </a:r>
          </a:p>
        </p:txBody>
      </p:sp>
      <p:pic>
        <p:nvPicPr>
          <p:cNvPr id="11" name="Picture 10">
            <a:extLst>
              <a:ext uri="{FF2B5EF4-FFF2-40B4-BE49-F238E27FC236}">
                <a16:creationId xmlns:a16="http://schemas.microsoft.com/office/drawing/2014/main" id="{2F04F20E-E80D-124B-B8FB-6FC14D79E5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564" y="822621"/>
            <a:ext cx="3914940" cy="4265168"/>
          </a:xfrm>
          <a:prstGeom prst="rect">
            <a:avLst/>
          </a:prstGeom>
        </p:spPr>
      </p:pic>
      <p:pic>
        <p:nvPicPr>
          <p:cNvPr id="13" name="Picture 12">
            <a:extLst>
              <a:ext uri="{FF2B5EF4-FFF2-40B4-BE49-F238E27FC236}">
                <a16:creationId xmlns:a16="http://schemas.microsoft.com/office/drawing/2014/main" id="{7D8F2F64-7A10-CA4C-8AEB-1B4CF51F0D3A}"/>
              </a:ext>
            </a:extLst>
          </p:cNvPr>
          <p:cNvPicPr/>
          <p:nvPr/>
        </p:nvPicPr>
        <p:blipFill>
          <a:blip r:embed="rId7">
            <a:extLst>
              <a:ext uri="{28A0092B-C50C-407E-A947-70E740481C1C}">
                <a14:useLocalDpi xmlns:a14="http://schemas.microsoft.com/office/drawing/2010/main" val="0"/>
              </a:ext>
            </a:extLst>
          </a:blip>
          <a:stretch>
            <a:fillRect/>
          </a:stretch>
        </p:blipFill>
        <p:spPr>
          <a:xfrm>
            <a:off x="8551389" y="816339"/>
            <a:ext cx="3175168" cy="3429838"/>
          </a:xfrm>
          <a:prstGeom prst="rect">
            <a:avLst/>
          </a:prstGeom>
        </p:spPr>
      </p:pic>
      <p:pic>
        <p:nvPicPr>
          <p:cNvPr id="3" name="Picture 2">
            <a:extLst>
              <a:ext uri="{FF2B5EF4-FFF2-40B4-BE49-F238E27FC236}">
                <a16:creationId xmlns:a16="http://schemas.microsoft.com/office/drawing/2014/main" id="{7FF266F6-EBBE-6740-A5E5-B3A9690808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2864" y="5369927"/>
            <a:ext cx="1433193" cy="1433193"/>
          </a:xfrm>
          <a:prstGeom prst="rect">
            <a:avLst/>
          </a:prstGeom>
        </p:spPr>
      </p:pic>
      <p:sp>
        <p:nvSpPr>
          <p:cNvPr id="10" name="TextBox 9">
            <a:extLst>
              <a:ext uri="{FF2B5EF4-FFF2-40B4-BE49-F238E27FC236}">
                <a16:creationId xmlns:a16="http://schemas.microsoft.com/office/drawing/2014/main" id="{BE2856D4-1FDA-A14C-A689-930B6F0992A9}"/>
              </a:ext>
            </a:extLst>
          </p:cNvPr>
          <p:cNvSpPr txBox="1"/>
          <p:nvPr/>
        </p:nvSpPr>
        <p:spPr>
          <a:xfrm>
            <a:off x="5853147" y="516386"/>
            <a:ext cx="1051560" cy="369332"/>
          </a:xfrm>
          <a:prstGeom prst="rect">
            <a:avLst/>
          </a:prstGeom>
          <a:noFill/>
        </p:spPr>
        <p:txBody>
          <a:bodyPr wrap="square" rtlCol="0">
            <a:spAutoFit/>
          </a:bodyPr>
          <a:lstStyle/>
          <a:p>
            <a:r>
              <a:rPr lang="en-US" b="1" dirty="0">
                <a:solidFill>
                  <a:srgbClr val="FF0000"/>
                </a:solidFill>
              </a:rPr>
              <a:t>Figure 1</a:t>
            </a:r>
          </a:p>
        </p:txBody>
      </p:sp>
      <p:sp>
        <p:nvSpPr>
          <p:cNvPr id="20" name="TextBox 19">
            <a:extLst>
              <a:ext uri="{FF2B5EF4-FFF2-40B4-BE49-F238E27FC236}">
                <a16:creationId xmlns:a16="http://schemas.microsoft.com/office/drawing/2014/main" id="{E627BF30-2D51-0A47-9CD9-FD5B8817E52E}"/>
              </a:ext>
            </a:extLst>
          </p:cNvPr>
          <p:cNvSpPr txBox="1"/>
          <p:nvPr/>
        </p:nvSpPr>
        <p:spPr>
          <a:xfrm>
            <a:off x="9714589" y="525942"/>
            <a:ext cx="1051560" cy="369332"/>
          </a:xfrm>
          <a:prstGeom prst="rect">
            <a:avLst/>
          </a:prstGeom>
          <a:noFill/>
        </p:spPr>
        <p:txBody>
          <a:bodyPr wrap="square" rtlCol="0">
            <a:spAutoFit/>
          </a:bodyPr>
          <a:lstStyle/>
          <a:p>
            <a:r>
              <a:rPr lang="en-US" b="1" dirty="0">
                <a:solidFill>
                  <a:srgbClr val="FF0000"/>
                </a:solidFill>
              </a:rPr>
              <a:t>Figure 2</a:t>
            </a:r>
          </a:p>
        </p:txBody>
      </p:sp>
      <p:pic>
        <p:nvPicPr>
          <p:cNvPr id="2" name="Picture 1">
            <a:extLst>
              <a:ext uri="{FF2B5EF4-FFF2-40B4-BE49-F238E27FC236}">
                <a16:creationId xmlns:a16="http://schemas.microsoft.com/office/drawing/2014/main" id="{EEB606ED-0A9E-4B51-8D82-8678B7635BA1}"/>
              </a:ext>
            </a:extLst>
          </p:cNvPr>
          <p:cNvPicPr>
            <a:picLocks noChangeAspect="1"/>
          </p:cNvPicPr>
          <p:nvPr/>
        </p:nvPicPr>
        <p:blipFill rotWithShape="1">
          <a:blip r:embed="rId9"/>
          <a:srcRect l="10164" t="-5659"/>
          <a:stretch/>
        </p:blipFill>
        <p:spPr>
          <a:xfrm>
            <a:off x="4577796" y="5112947"/>
            <a:ext cx="4682318" cy="559367"/>
          </a:xfrm>
          <a:prstGeom prst="rect">
            <a:avLst/>
          </a:prstGeom>
        </p:spPr>
      </p:pic>
      <p:sp>
        <p:nvSpPr>
          <p:cNvPr id="19" name="TextBox 18">
            <a:extLst>
              <a:ext uri="{FF2B5EF4-FFF2-40B4-BE49-F238E27FC236}">
                <a16:creationId xmlns:a16="http://schemas.microsoft.com/office/drawing/2014/main" id="{3C980D3E-C1A6-41C0-9F21-3BB2139AFF5E}"/>
              </a:ext>
            </a:extLst>
          </p:cNvPr>
          <p:cNvSpPr txBox="1"/>
          <p:nvPr/>
        </p:nvSpPr>
        <p:spPr>
          <a:xfrm>
            <a:off x="4905476" y="5672314"/>
            <a:ext cx="3761802" cy="1200329"/>
          </a:xfrm>
          <a:prstGeom prst="rect">
            <a:avLst/>
          </a:prstGeom>
          <a:noFill/>
        </p:spPr>
        <p:txBody>
          <a:bodyPr wrap="square" rtlCol="0">
            <a:spAutoFit/>
          </a:bodyPr>
          <a:lstStyle/>
          <a:p>
            <a:r>
              <a:rPr lang="en-US" dirty="0"/>
              <a:t>y: observed fMRI time series, </a:t>
            </a:r>
          </a:p>
          <a:p>
            <a:r>
              <a:rPr lang="en-US" dirty="0"/>
              <a:t>z:  latent states, </a:t>
            </a:r>
          </a:p>
          <a:p>
            <a:r>
              <a:rPr lang="en-US" b="1" i="1" dirty="0"/>
              <a:t>U</a:t>
            </a:r>
            <a:r>
              <a:rPr lang="en-US" baseline="-25000" dirty="0"/>
              <a:t> </a:t>
            </a:r>
            <a:r>
              <a:rPr lang="en-US" i="1" baseline="-25000" dirty="0"/>
              <a:t>k</a:t>
            </a:r>
            <a:r>
              <a:rPr lang="en-US" baseline="-25000" dirty="0"/>
              <a:t> </a:t>
            </a:r>
            <a:r>
              <a:rPr lang="en-US" dirty="0"/>
              <a:t>: transforms y into a subspace x </a:t>
            </a:r>
            <a:r>
              <a:rPr lang="en-US"/>
              <a:t>of reduced </a:t>
            </a:r>
            <a:r>
              <a:rPr lang="en-US" dirty="0"/>
              <a:t>dimensionality</a:t>
            </a:r>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1399</Words>
  <Application>Microsoft Office PowerPoint</Application>
  <PresentationFormat>Widescreen</PresentationFormat>
  <Paragraphs>84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Cambria Math</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Vinod Menon</cp:lastModifiedBy>
  <cp:revision>32</cp:revision>
  <dcterms:created xsi:type="dcterms:W3CDTF">2019-02-06T14:40:55Z</dcterms:created>
  <dcterms:modified xsi:type="dcterms:W3CDTF">2019-02-26T17:57:19Z</dcterms:modified>
</cp:coreProperties>
</file>