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62"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241" autoAdjust="0"/>
    <p:restoredTop sz="68562" autoAdjust="0"/>
  </p:normalViewPr>
  <p:slideViewPr>
    <p:cSldViewPr snapToGrid="0">
      <p:cViewPr varScale="1">
        <p:scale>
          <a:sx n="106" d="100"/>
          <a:sy n="106" d="100"/>
        </p:scale>
        <p:origin x="247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0619AD-E595-4A9E-BADB-164EAD3ADC53}" type="datetimeFigureOut">
              <a:rPr lang="en-US" smtClean="0"/>
              <a:t>3/1/19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21247D-5C86-4B18-8B46-2B5FA6E0947E}" type="slidenum">
              <a:rPr lang="en-US" smtClean="0"/>
              <a:t>‹#›</a:t>
            </a:fld>
            <a:endParaRPr lang="en-US"/>
          </a:p>
        </p:txBody>
      </p:sp>
    </p:spTree>
    <p:extLst>
      <p:ext uri="{BB962C8B-B14F-4D97-AF65-F5344CB8AC3E}">
        <p14:creationId xmlns:p14="http://schemas.microsoft.com/office/powerpoint/2010/main" val="893422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r>
              <a:rPr lang="en-US" dirty="0"/>
              <a:t>PI name, email:  Ilya Nemenman, </a:t>
            </a:r>
            <a:r>
              <a:rPr lang="en-US" err="1"/>
              <a:t>ilya</a:t>
            </a:r>
            <a:r>
              <a:rPr lang="en-US"/>
              <a:t>.nemenman@emory.edu</a:t>
            </a:r>
            <a:endParaRPr lang="en-US" dirty="0"/>
          </a:p>
        </p:txBody>
      </p:sp>
      <p:sp>
        <p:nvSpPr>
          <p:cNvPr id="4" name="Slide Number Placeholder 3"/>
          <p:cNvSpPr>
            <a:spLocks noGrp="1"/>
          </p:cNvSpPr>
          <p:nvPr>
            <p:ph type="sldNum" sz="quarter" idx="5"/>
          </p:nvPr>
        </p:nvSpPr>
        <p:spPr/>
        <p:txBody>
          <a:bodyPr/>
          <a:lstStyle/>
          <a:p>
            <a:fld id="{5121247D-5C86-4B18-8B46-2B5FA6E0947E}" type="slidenum">
              <a:rPr lang="en-US" smtClean="0"/>
              <a:t>1</a:t>
            </a:fld>
            <a:endParaRPr lang="en-US"/>
          </a:p>
        </p:txBody>
      </p:sp>
    </p:spTree>
    <p:extLst>
      <p:ext uri="{BB962C8B-B14F-4D97-AF65-F5344CB8AC3E}">
        <p14:creationId xmlns:p14="http://schemas.microsoft.com/office/powerpoint/2010/main" val="18815177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67717-1496-4177-8D92-7C8E2D43CB8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F34447B-AE9B-46D7-B7EC-5E4BD78B033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1B040B6-3A84-4205-9B41-82F13DCF2734}"/>
              </a:ext>
            </a:extLst>
          </p:cNvPr>
          <p:cNvSpPr>
            <a:spLocks noGrp="1"/>
          </p:cNvSpPr>
          <p:nvPr>
            <p:ph type="dt" sz="half" idx="10"/>
          </p:nvPr>
        </p:nvSpPr>
        <p:spPr/>
        <p:txBody>
          <a:bodyPr/>
          <a:lstStyle/>
          <a:p>
            <a:fld id="{1DBA29A7-C6A7-4516-A0B8-880E757F7B93}" type="datetimeFigureOut">
              <a:rPr lang="en-US" smtClean="0"/>
              <a:t>3/1/19</a:t>
            </a:fld>
            <a:endParaRPr lang="en-US"/>
          </a:p>
        </p:txBody>
      </p:sp>
      <p:sp>
        <p:nvSpPr>
          <p:cNvPr id="5" name="Footer Placeholder 4">
            <a:extLst>
              <a:ext uri="{FF2B5EF4-FFF2-40B4-BE49-F238E27FC236}">
                <a16:creationId xmlns:a16="http://schemas.microsoft.com/office/drawing/2014/main" id="{18AB7890-0B25-4709-8D8B-7230D48C63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F963BC-921C-4FE1-852B-803174071EA7}"/>
              </a:ext>
            </a:extLst>
          </p:cNvPr>
          <p:cNvSpPr>
            <a:spLocks noGrp="1"/>
          </p:cNvSpPr>
          <p:nvPr>
            <p:ph type="sldNum" sz="quarter" idx="12"/>
          </p:nvPr>
        </p:nvSpPr>
        <p:spPr/>
        <p:txBody>
          <a:bodyPr/>
          <a:lstStyle/>
          <a:p>
            <a:fld id="{E983F42C-7870-467E-B605-F7226AA5127C}" type="slidenum">
              <a:rPr lang="en-US" smtClean="0"/>
              <a:t>‹#›</a:t>
            </a:fld>
            <a:endParaRPr lang="en-US"/>
          </a:p>
        </p:txBody>
      </p:sp>
      <p:pic>
        <p:nvPicPr>
          <p:cNvPr id="11" name="Picture 10">
            <a:extLst>
              <a:ext uri="{FF2B5EF4-FFF2-40B4-BE49-F238E27FC236}">
                <a16:creationId xmlns:a16="http://schemas.microsoft.com/office/drawing/2014/main" id="{5A89B9E2-3767-4ABA-96B6-057440306338}"/>
              </a:ext>
            </a:extLst>
          </p:cNvPr>
          <p:cNvPicPr>
            <a:picLocks noChangeAspect="1"/>
          </p:cNvPicPr>
          <p:nvPr userDrawn="1"/>
        </p:nvPicPr>
        <p:blipFill rotWithShape="1">
          <a:blip r:embed="rId2"/>
          <a:srcRect l="31939" t="70782" r="40981"/>
          <a:stretch/>
        </p:blipFill>
        <p:spPr>
          <a:xfrm>
            <a:off x="231423" y="120474"/>
            <a:ext cx="3084690" cy="2003778"/>
          </a:xfrm>
          <a:prstGeom prst="rect">
            <a:avLst/>
          </a:prstGeom>
        </p:spPr>
      </p:pic>
      <p:pic>
        <p:nvPicPr>
          <p:cNvPr id="12" name="Picture 11">
            <a:extLst>
              <a:ext uri="{FF2B5EF4-FFF2-40B4-BE49-F238E27FC236}">
                <a16:creationId xmlns:a16="http://schemas.microsoft.com/office/drawing/2014/main" id="{DDD0C1AA-18F7-4B6D-948D-9BBA3D86C7C3}"/>
              </a:ext>
            </a:extLst>
          </p:cNvPr>
          <p:cNvPicPr>
            <a:picLocks noChangeAspect="1"/>
          </p:cNvPicPr>
          <p:nvPr userDrawn="1"/>
        </p:nvPicPr>
        <p:blipFill rotWithShape="1">
          <a:blip r:embed="rId3"/>
          <a:srcRect l="42469" t="8439" r="46828" b="83660"/>
          <a:stretch/>
        </p:blipFill>
        <p:spPr>
          <a:xfrm>
            <a:off x="3764843" y="640644"/>
            <a:ext cx="1219201" cy="541867"/>
          </a:xfrm>
          <a:prstGeom prst="rect">
            <a:avLst/>
          </a:prstGeom>
        </p:spPr>
      </p:pic>
      <p:pic>
        <p:nvPicPr>
          <p:cNvPr id="13" name="Picture 12">
            <a:extLst>
              <a:ext uri="{FF2B5EF4-FFF2-40B4-BE49-F238E27FC236}">
                <a16:creationId xmlns:a16="http://schemas.microsoft.com/office/drawing/2014/main" id="{82140BB4-AAAC-49DA-A944-72CEDA75FB1C}"/>
              </a:ext>
            </a:extLst>
          </p:cNvPr>
          <p:cNvPicPr>
            <a:picLocks noChangeAspect="1"/>
          </p:cNvPicPr>
          <p:nvPr userDrawn="1"/>
        </p:nvPicPr>
        <p:blipFill rotWithShape="1">
          <a:blip r:embed="rId3"/>
          <a:srcRect l="42469" t="8439" r="46828" b="83660"/>
          <a:stretch/>
        </p:blipFill>
        <p:spPr>
          <a:xfrm>
            <a:off x="5492043" y="640644"/>
            <a:ext cx="1219201" cy="541867"/>
          </a:xfrm>
          <a:prstGeom prst="rect">
            <a:avLst/>
          </a:prstGeom>
        </p:spPr>
      </p:pic>
      <p:pic>
        <p:nvPicPr>
          <p:cNvPr id="14" name="Picture 13">
            <a:extLst>
              <a:ext uri="{FF2B5EF4-FFF2-40B4-BE49-F238E27FC236}">
                <a16:creationId xmlns:a16="http://schemas.microsoft.com/office/drawing/2014/main" id="{FFD526E7-D5E9-4584-A70B-CA57609675A0}"/>
              </a:ext>
            </a:extLst>
          </p:cNvPr>
          <p:cNvPicPr>
            <a:picLocks noChangeAspect="1"/>
          </p:cNvPicPr>
          <p:nvPr userDrawn="1"/>
        </p:nvPicPr>
        <p:blipFill rotWithShape="1">
          <a:blip r:embed="rId3"/>
          <a:srcRect l="42469" t="8439" r="46828" b="83660"/>
          <a:stretch/>
        </p:blipFill>
        <p:spPr>
          <a:xfrm>
            <a:off x="5796843" y="640644"/>
            <a:ext cx="1219201" cy="541867"/>
          </a:xfrm>
          <a:prstGeom prst="rect">
            <a:avLst/>
          </a:prstGeom>
        </p:spPr>
      </p:pic>
      <p:pic>
        <p:nvPicPr>
          <p:cNvPr id="15" name="Picture 14">
            <a:extLst>
              <a:ext uri="{FF2B5EF4-FFF2-40B4-BE49-F238E27FC236}">
                <a16:creationId xmlns:a16="http://schemas.microsoft.com/office/drawing/2014/main" id="{AB82D969-B668-45A6-B5A4-598D2ED102A0}"/>
              </a:ext>
            </a:extLst>
          </p:cNvPr>
          <p:cNvPicPr>
            <a:picLocks noChangeAspect="1"/>
          </p:cNvPicPr>
          <p:nvPr userDrawn="1"/>
        </p:nvPicPr>
        <p:blipFill rotWithShape="1">
          <a:blip r:embed="rId3"/>
          <a:srcRect l="42469" t="8439" r="46828" b="83660"/>
          <a:stretch/>
        </p:blipFill>
        <p:spPr>
          <a:xfrm>
            <a:off x="7281332" y="640644"/>
            <a:ext cx="1219201" cy="541867"/>
          </a:xfrm>
          <a:prstGeom prst="rect">
            <a:avLst/>
          </a:prstGeom>
        </p:spPr>
      </p:pic>
      <p:pic>
        <p:nvPicPr>
          <p:cNvPr id="16" name="Picture 15">
            <a:extLst>
              <a:ext uri="{FF2B5EF4-FFF2-40B4-BE49-F238E27FC236}">
                <a16:creationId xmlns:a16="http://schemas.microsoft.com/office/drawing/2014/main" id="{F4B52DCA-4E23-4339-B6B5-0A8DCCD1975F}"/>
              </a:ext>
            </a:extLst>
          </p:cNvPr>
          <p:cNvPicPr>
            <a:picLocks noChangeAspect="1"/>
          </p:cNvPicPr>
          <p:nvPr userDrawn="1"/>
        </p:nvPicPr>
        <p:blipFill rotWithShape="1">
          <a:blip r:embed="rId3"/>
          <a:srcRect l="42469" t="8439" r="46828" b="83660"/>
          <a:stretch/>
        </p:blipFill>
        <p:spPr>
          <a:xfrm>
            <a:off x="8500533" y="640644"/>
            <a:ext cx="1219201" cy="541867"/>
          </a:xfrm>
          <a:prstGeom prst="rect">
            <a:avLst/>
          </a:prstGeom>
        </p:spPr>
      </p:pic>
      <p:pic>
        <p:nvPicPr>
          <p:cNvPr id="17" name="Picture 16">
            <a:extLst>
              <a:ext uri="{FF2B5EF4-FFF2-40B4-BE49-F238E27FC236}">
                <a16:creationId xmlns:a16="http://schemas.microsoft.com/office/drawing/2014/main" id="{C6CE021F-922F-413E-9275-C5C5A26D676A}"/>
              </a:ext>
            </a:extLst>
          </p:cNvPr>
          <p:cNvPicPr>
            <a:picLocks noChangeAspect="1"/>
          </p:cNvPicPr>
          <p:nvPr userDrawn="1"/>
        </p:nvPicPr>
        <p:blipFill rotWithShape="1">
          <a:blip r:embed="rId3"/>
          <a:srcRect l="42469" t="8439" r="46828" b="83660"/>
          <a:stretch/>
        </p:blipFill>
        <p:spPr>
          <a:xfrm>
            <a:off x="10120490" y="640644"/>
            <a:ext cx="1219201" cy="541867"/>
          </a:xfrm>
          <a:prstGeom prst="rect">
            <a:avLst/>
          </a:prstGeom>
        </p:spPr>
      </p:pic>
    </p:spTree>
    <p:extLst>
      <p:ext uri="{BB962C8B-B14F-4D97-AF65-F5344CB8AC3E}">
        <p14:creationId xmlns:p14="http://schemas.microsoft.com/office/powerpoint/2010/main" val="264833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67E65-26BB-44E4-B505-FD5FF951B8E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1A2B483-7C58-4A56-A06A-901FF130765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7F5879-E68E-4C30-8EB5-0D8E925B291D}"/>
              </a:ext>
            </a:extLst>
          </p:cNvPr>
          <p:cNvSpPr>
            <a:spLocks noGrp="1"/>
          </p:cNvSpPr>
          <p:nvPr>
            <p:ph type="dt" sz="half" idx="10"/>
          </p:nvPr>
        </p:nvSpPr>
        <p:spPr/>
        <p:txBody>
          <a:bodyPr/>
          <a:lstStyle/>
          <a:p>
            <a:fld id="{1DBA29A7-C6A7-4516-A0B8-880E757F7B93}" type="datetimeFigureOut">
              <a:rPr lang="en-US" smtClean="0"/>
              <a:t>3/1/19</a:t>
            </a:fld>
            <a:endParaRPr lang="en-US"/>
          </a:p>
        </p:txBody>
      </p:sp>
      <p:sp>
        <p:nvSpPr>
          <p:cNvPr id="5" name="Footer Placeholder 4">
            <a:extLst>
              <a:ext uri="{FF2B5EF4-FFF2-40B4-BE49-F238E27FC236}">
                <a16:creationId xmlns:a16="http://schemas.microsoft.com/office/drawing/2014/main" id="{B93E4EAA-8018-4EA9-BEB5-7AA707E645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98F626-D5AA-4BFD-8CAA-8D7EB7E7182B}"/>
              </a:ext>
            </a:extLst>
          </p:cNvPr>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3818550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269C6-82F5-43DB-A279-C6776671E02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A42516D-1187-4E87-BCCF-2135E13A927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CFF842-EE17-4E32-8BC0-49E4F6F2BF57}"/>
              </a:ext>
            </a:extLst>
          </p:cNvPr>
          <p:cNvSpPr>
            <a:spLocks noGrp="1"/>
          </p:cNvSpPr>
          <p:nvPr>
            <p:ph type="dt" sz="half" idx="10"/>
          </p:nvPr>
        </p:nvSpPr>
        <p:spPr/>
        <p:txBody>
          <a:bodyPr/>
          <a:lstStyle/>
          <a:p>
            <a:fld id="{1DBA29A7-C6A7-4516-A0B8-880E757F7B93}" type="datetimeFigureOut">
              <a:rPr lang="en-US" smtClean="0"/>
              <a:t>3/1/19</a:t>
            </a:fld>
            <a:endParaRPr lang="en-US"/>
          </a:p>
        </p:txBody>
      </p:sp>
      <p:sp>
        <p:nvSpPr>
          <p:cNvPr id="5" name="Footer Placeholder 4">
            <a:extLst>
              <a:ext uri="{FF2B5EF4-FFF2-40B4-BE49-F238E27FC236}">
                <a16:creationId xmlns:a16="http://schemas.microsoft.com/office/drawing/2014/main" id="{60825791-924E-484D-BF3B-970DC186C0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61907A-C84D-4E51-8727-0E26CF62666C}"/>
              </a:ext>
            </a:extLst>
          </p:cNvPr>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2590747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B6A7E-337E-4A5F-BC16-9693585479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08B992-9332-4A7A-BDAA-2007297D28E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B6C89D-FEF8-4AAE-A0BE-8E2ACD42DF1F}"/>
              </a:ext>
            </a:extLst>
          </p:cNvPr>
          <p:cNvSpPr>
            <a:spLocks noGrp="1"/>
          </p:cNvSpPr>
          <p:nvPr>
            <p:ph type="dt" sz="half" idx="10"/>
          </p:nvPr>
        </p:nvSpPr>
        <p:spPr/>
        <p:txBody>
          <a:bodyPr/>
          <a:lstStyle/>
          <a:p>
            <a:fld id="{1DBA29A7-C6A7-4516-A0B8-880E757F7B93}" type="datetimeFigureOut">
              <a:rPr lang="en-US" smtClean="0"/>
              <a:t>3/1/19</a:t>
            </a:fld>
            <a:endParaRPr lang="en-US"/>
          </a:p>
        </p:txBody>
      </p:sp>
      <p:sp>
        <p:nvSpPr>
          <p:cNvPr id="5" name="Footer Placeholder 4">
            <a:extLst>
              <a:ext uri="{FF2B5EF4-FFF2-40B4-BE49-F238E27FC236}">
                <a16:creationId xmlns:a16="http://schemas.microsoft.com/office/drawing/2014/main" id="{2F26291B-3AA0-4B23-8B81-21BA0A3CCF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46E438-9102-42BC-BB2A-316343AA99B9}"/>
              </a:ext>
            </a:extLst>
          </p:cNvPr>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354413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2AF28-B45F-47E9-8DA3-EE34F7E81E0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68CB2D7-0796-4A54-9643-5E20C181B1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8EA771C-91D6-4262-B7AA-DB5481BD61C3}"/>
              </a:ext>
            </a:extLst>
          </p:cNvPr>
          <p:cNvSpPr>
            <a:spLocks noGrp="1"/>
          </p:cNvSpPr>
          <p:nvPr>
            <p:ph type="dt" sz="half" idx="10"/>
          </p:nvPr>
        </p:nvSpPr>
        <p:spPr/>
        <p:txBody>
          <a:bodyPr/>
          <a:lstStyle/>
          <a:p>
            <a:fld id="{1DBA29A7-C6A7-4516-A0B8-880E757F7B93}" type="datetimeFigureOut">
              <a:rPr lang="en-US" smtClean="0"/>
              <a:t>3/1/19</a:t>
            </a:fld>
            <a:endParaRPr lang="en-US"/>
          </a:p>
        </p:txBody>
      </p:sp>
      <p:sp>
        <p:nvSpPr>
          <p:cNvPr id="5" name="Footer Placeholder 4">
            <a:extLst>
              <a:ext uri="{FF2B5EF4-FFF2-40B4-BE49-F238E27FC236}">
                <a16:creationId xmlns:a16="http://schemas.microsoft.com/office/drawing/2014/main" id="{268517C1-21C2-464B-8BDD-53B58F54A8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B2D988-D3B3-4C45-80DE-AD49AAE90085}"/>
              </a:ext>
            </a:extLst>
          </p:cNvPr>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2411410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8E9BF-2CFA-4942-9E60-7600510F59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38DC7B-F726-45E8-B556-A59C74E98B6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B86D837-1A2C-477B-8A35-16D0B6864BD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AE2C762-2EF9-4381-844A-B061A5BE082D}"/>
              </a:ext>
            </a:extLst>
          </p:cNvPr>
          <p:cNvSpPr>
            <a:spLocks noGrp="1"/>
          </p:cNvSpPr>
          <p:nvPr>
            <p:ph type="dt" sz="half" idx="10"/>
          </p:nvPr>
        </p:nvSpPr>
        <p:spPr/>
        <p:txBody>
          <a:bodyPr/>
          <a:lstStyle/>
          <a:p>
            <a:fld id="{1DBA29A7-C6A7-4516-A0B8-880E757F7B93}" type="datetimeFigureOut">
              <a:rPr lang="en-US" smtClean="0"/>
              <a:t>3/1/19</a:t>
            </a:fld>
            <a:endParaRPr lang="en-US"/>
          </a:p>
        </p:txBody>
      </p:sp>
      <p:sp>
        <p:nvSpPr>
          <p:cNvPr id="6" name="Footer Placeholder 5">
            <a:extLst>
              <a:ext uri="{FF2B5EF4-FFF2-40B4-BE49-F238E27FC236}">
                <a16:creationId xmlns:a16="http://schemas.microsoft.com/office/drawing/2014/main" id="{0A512821-CF68-4735-8EE5-D711D9C528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5D2B63-FB4D-4E4B-A6B2-DDDD0091FFED}"/>
              </a:ext>
            </a:extLst>
          </p:cNvPr>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29823982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B0D36-A41F-46CA-A04C-44A0EA69005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AA6D811-70B5-4E8C-8BEA-D717A7F23F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D5499A0-3A54-4D66-A6F2-C176FAE659A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26DBCC9-F5E2-4467-85C1-B2B0FE6A960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CA990A3-928C-4C2C-A5BD-D061C5356E9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BD6B405-E672-484D-AD34-1155CFAA2E30}"/>
              </a:ext>
            </a:extLst>
          </p:cNvPr>
          <p:cNvSpPr>
            <a:spLocks noGrp="1"/>
          </p:cNvSpPr>
          <p:nvPr>
            <p:ph type="dt" sz="half" idx="10"/>
          </p:nvPr>
        </p:nvSpPr>
        <p:spPr/>
        <p:txBody>
          <a:bodyPr/>
          <a:lstStyle/>
          <a:p>
            <a:fld id="{1DBA29A7-C6A7-4516-A0B8-880E757F7B93}" type="datetimeFigureOut">
              <a:rPr lang="en-US" smtClean="0"/>
              <a:t>3/1/19</a:t>
            </a:fld>
            <a:endParaRPr lang="en-US"/>
          </a:p>
        </p:txBody>
      </p:sp>
      <p:sp>
        <p:nvSpPr>
          <p:cNvPr id="8" name="Footer Placeholder 7">
            <a:extLst>
              <a:ext uri="{FF2B5EF4-FFF2-40B4-BE49-F238E27FC236}">
                <a16:creationId xmlns:a16="http://schemas.microsoft.com/office/drawing/2014/main" id="{BA0492C4-DF97-4990-8C3C-96FC4EA6FCC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15955FF-3F64-47A3-A9F0-EFFACD9A9FCE}"/>
              </a:ext>
            </a:extLst>
          </p:cNvPr>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1150651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D0CEC-CB3C-4481-865D-1E0F4AD186A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E6A0C66-FB7C-4FE0-956C-EB5ABC43BA1F}"/>
              </a:ext>
            </a:extLst>
          </p:cNvPr>
          <p:cNvSpPr>
            <a:spLocks noGrp="1"/>
          </p:cNvSpPr>
          <p:nvPr>
            <p:ph type="dt" sz="half" idx="10"/>
          </p:nvPr>
        </p:nvSpPr>
        <p:spPr/>
        <p:txBody>
          <a:bodyPr/>
          <a:lstStyle/>
          <a:p>
            <a:fld id="{1DBA29A7-C6A7-4516-A0B8-880E757F7B93}" type="datetimeFigureOut">
              <a:rPr lang="en-US" smtClean="0"/>
              <a:t>3/1/19</a:t>
            </a:fld>
            <a:endParaRPr lang="en-US"/>
          </a:p>
        </p:txBody>
      </p:sp>
      <p:sp>
        <p:nvSpPr>
          <p:cNvPr id="4" name="Footer Placeholder 3">
            <a:extLst>
              <a:ext uri="{FF2B5EF4-FFF2-40B4-BE49-F238E27FC236}">
                <a16:creationId xmlns:a16="http://schemas.microsoft.com/office/drawing/2014/main" id="{6E4DBC70-FABD-434B-8C13-44FB0784515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0142861-B31C-414D-B618-A5D1BB869697}"/>
              </a:ext>
            </a:extLst>
          </p:cNvPr>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304558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E9C44DA-8976-41AF-86E2-D8A7C712585C}"/>
              </a:ext>
            </a:extLst>
          </p:cNvPr>
          <p:cNvSpPr>
            <a:spLocks noGrp="1"/>
          </p:cNvSpPr>
          <p:nvPr>
            <p:ph type="dt" sz="half" idx="10"/>
          </p:nvPr>
        </p:nvSpPr>
        <p:spPr/>
        <p:txBody>
          <a:bodyPr/>
          <a:lstStyle/>
          <a:p>
            <a:fld id="{1DBA29A7-C6A7-4516-A0B8-880E757F7B93}" type="datetimeFigureOut">
              <a:rPr lang="en-US" smtClean="0"/>
              <a:t>3/1/19</a:t>
            </a:fld>
            <a:endParaRPr lang="en-US"/>
          </a:p>
        </p:txBody>
      </p:sp>
      <p:sp>
        <p:nvSpPr>
          <p:cNvPr id="3" name="Footer Placeholder 2">
            <a:extLst>
              <a:ext uri="{FF2B5EF4-FFF2-40B4-BE49-F238E27FC236}">
                <a16:creationId xmlns:a16="http://schemas.microsoft.com/office/drawing/2014/main" id="{70C0EB54-F514-4055-860A-940C9B47FBD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51BF97B-71E2-45D5-A581-43A6DC9B2B33}"/>
              </a:ext>
            </a:extLst>
          </p:cNvPr>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244583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99521-45E5-4D3A-89D1-CDFFC4A9BA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C94B8FB-F03C-472E-8565-01AF64860E4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8FA92F0-B5E3-4503-9912-28F0981637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6F92D92-9109-45AD-A53E-A89F2E753C8A}"/>
              </a:ext>
            </a:extLst>
          </p:cNvPr>
          <p:cNvSpPr>
            <a:spLocks noGrp="1"/>
          </p:cNvSpPr>
          <p:nvPr>
            <p:ph type="dt" sz="half" idx="10"/>
          </p:nvPr>
        </p:nvSpPr>
        <p:spPr/>
        <p:txBody>
          <a:bodyPr/>
          <a:lstStyle/>
          <a:p>
            <a:fld id="{1DBA29A7-C6A7-4516-A0B8-880E757F7B93}" type="datetimeFigureOut">
              <a:rPr lang="en-US" smtClean="0"/>
              <a:t>3/1/19</a:t>
            </a:fld>
            <a:endParaRPr lang="en-US"/>
          </a:p>
        </p:txBody>
      </p:sp>
      <p:sp>
        <p:nvSpPr>
          <p:cNvPr id="6" name="Footer Placeholder 5">
            <a:extLst>
              <a:ext uri="{FF2B5EF4-FFF2-40B4-BE49-F238E27FC236}">
                <a16:creationId xmlns:a16="http://schemas.microsoft.com/office/drawing/2014/main" id="{76607DA3-F2E0-46E8-BCF0-82E7DBC390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0201A6-7FE1-4C38-ADC3-19F7D4D583A5}"/>
              </a:ext>
            </a:extLst>
          </p:cNvPr>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793128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59DC5-85DA-47FD-8B9C-C609F37DCF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5ADC986-1787-448B-A48C-5E62ED213D8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AD0B9D2-1E95-4A27-93D7-C96B99E4AC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7FD146D-FD61-48E8-9007-422088CB9F85}"/>
              </a:ext>
            </a:extLst>
          </p:cNvPr>
          <p:cNvSpPr>
            <a:spLocks noGrp="1"/>
          </p:cNvSpPr>
          <p:nvPr>
            <p:ph type="dt" sz="half" idx="10"/>
          </p:nvPr>
        </p:nvSpPr>
        <p:spPr/>
        <p:txBody>
          <a:bodyPr/>
          <a:lstStyle/>
          <a:p>
            <a:fld id="{1DBA29A7-C6A7-4516-A0B8-880E757F7B93}" type="datetimeFigureOut">
              <a:rPr lang="en-US" smtClean="0"/>
              <a:t>3/1/19</a:t>
            </a:fld>
            <a:endParaRPr lang="en-US"/>
          </a:p>
        </p:txBody>
      </p:sp>
      <p:sp>
        <p:nvSpPr>
          <p:cNvPr id="6" name="Footer Placeholder 5">
            <a:extLst>
              <a:ext uri="{FF2B5EF4-FFF2-40B4-BE49-F238E27FC236}">
                <a16:creationId xmlns:a16="http://schemas.microsoft.com/office/drawing/2014/main" id="{980BA4FD-7853-4957-B967-10E7BBF799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62EC38-8859-4802-BDEF-67AC724A68F2}"/>
              </a:ext>
            </a:extLst>
          </p:cNvPr>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1366030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96BB593-AD17-4F89-9EC2-8BCDD6706B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1236CA9-F31E-416C-9514-EDE35F3EAC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D1F35B-4B18-44E0-ACEC-7F38C43D60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BA29A7-C6A7-4516-A0B8-880E757F7B93}" type="datetimeFigureOut">
              <a:rPr lang="en-US" smtClean="0"/>
              <a:t>3/1/19</a:t>
            </a:fld>
            <a:endParaRPr lang="en-US"/>
          </a:p>
        </p:txBody>
      </p:sp>
      <p:sp>
        <p:nvSpPr>
          <p:cNvPr id="5" name="Footer Placeholder 4">
            <a:extLst>
              <a:ext uri="{FF2B5EF4-FFF2-40B4-BE49-F238E27FC236}">
                <a16:creationId xmlns:a16="http://schemas.microsoft.com/office/drawing/2014/main" id="{3F081CE3-17E5-4DA4-A9AD-EA6967A2E6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DDE6DBE-007D-4B21-A0C6-284BC38889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83F42C-7870-467E-B605-F7226AA5127C}" type="slidenum">
              <a:rPr lang="en-US" smtClean="0"/>
              <a:t>‹#›</a:t>
            </a:fld>
            <a:endParaRPr lang="en-US"/>
          </a:p>
        </p:txBody>
      </p:sp>
    </p:spTree>
    <p:extLst>
      <p:ext uri="{BB962C8B-B14F-4D97-AF65-F5344CB8AC3E}">
        <p14:creationId xmlns:p14="http://schemas.microsoft.com/office/powerpoint/2010/main" val="13742374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2734DF8-83C6-47FE-B4C5-05577529BD88}"/>
              </a:ext>
            </a:extLst>
          </p:cNvPr>
          <p:cNvPicPr>
            <a:picLocks noChangeAspect="1"/>
          </p:cNvPicPr>
          <p:nvPr/>
        </p:nvPicPr>
        <p:blipFill rotWithShape="1">
          <a:blip r:embed="rId3"/>
          <a:srcRect l="33280" t="70782" r="40981" b="6720"/>
          <a:stretch/>
        </p:blipFill>
        <p:spPr>
          <a:xfrm>
            <a:off x="8650704" y="5315051"/>
            <a:ext cx="3541295" cy="1542949"/>
          </a:xfrm>
          <a:prstGeom prst="rect">
            <a:avLst/>
          </a:prstGeom>
        </p:spPr>
      </p:pic>
      <p:pic>
        <p:nvPicPr>
          <p:cNvPr id="5" name="Picture 4">
            <a:extLst>
              <a:ext uri="{FF2B5EF4-FFF2-40B4-BE49-F238E27FC236}">
                <a16:creationId xmlns:a16="http://schemas.microsoft.com/office/drawing/2014/main" id="{EE1AD5D9-D40A-4973-91F9-9E8DDA7DE05F}"/>
              </a:ext>
            </a:extLst>
          </p:cNvPr>
          <p:cNvPicPr>
            <a:picLocks noChangeAspect="1"/>
          </p:cNvPicPr>
          <p:nvPr/>
        </p:nvPicPr>
        <p:blipFill rotWithShape="1">
          <a:blip r:embed="rId4"/>
          <a:srcRect l="42469" t="8439" r="46828" b="83660"/>
          <a:stretch/>
        </p:blipFill>
        <p:spPr>
          <a:xfrm>
            <a:off x="20157" y="-4"/>
            <a:ext cx="1219201" cy="541867"/>
          </a:xfrm>
          <a:prstGeom prst="rect">
            <a:avLst/>
          </a:prstGeom>
        </p:spPr>
      </p:pic>
      <p:pic>
        <p:nvPicPr>
          <p:cNvPr id="6" name="Picture 5">
            <a:extLst>
              <a:ext uri="{FF2B5EF4-FFF2-40B4-BE49-F238E27FC236}">
                <a16:creationId xmlns:a16="http://schemas.microsoft.com/office/drawing/2014/main" id="{78823FB5-D3C0-4506-91E8-8CC5C8B880D1}"/>
              </a:ext>
            </a:extLst>
          </p:cNvPr>
          <p:cNvPicPr>
            <a:picLocks noChangeAspect="1"/>
          </p:cNvPicPr>
          <p:nvPr/>
        </p:nvPicPr>
        <p:blipFill rotWithShape="1">
          <a:blip r:embed="rId4"/>
          <a:srcRect l="42469" t="8439" r="46828" b="83660"/>
          <a:stretch/>
        </p:blipFill>
        <p:spPr>
          <a:xfrm>
            <a:off x="1239358" y="-1"/>
            <a:ext cx="1219201" cy="541867"/>
          </a:xfrm>
          <a:prstGeom prst="rect">
            <a:avLst/>
          </a:prstGeom>
        </p:spPr>
      </p:pic>
      <p:pic>
        <p:nvPicPr>
          <p:cNvPr id="12" name="Picture 11">
            <a:extLst>
              <a:ext uri="{FF2B5EF4-FFF2-40B4-BE49-F238E27FC236}">
                <a16:creationId xmlns:a16="http://schemas.microsoft.com/office/drawing/2014/main" id="{B5F455D8-BD91-41CB-BD52-58DEC78E9E2C}"/>
              </a:ext>
            </a:extLst>
          </p:cNvPr>
          <p:cNvPicPr>
            <a:picLocks noChangeAspect="1"/>
          </p:cNvPicPr>
          <p:nvPr/>
        </p:nvPicPr>
        <p:blipFill rotWithShape="1">
          <a:blip r:embed="rId4"/>
          <a:srcRect l="42469" t="8439" r="46828" b="83660"/>
          <a:stretch/>
        </p:blipFill>
        <p:spPr>
          <a:xfrm>
            <a:off x="2458559" y="-2"/>
            <a:ext cx="1219201" cy="541867"/>
          </a:xfrm>
          <a:prstGeom prst="rect">
            <a:avLst/>
          </a:prstGeom>
        </p:spPr>
      </p:pic>
      <p:pic>
        <p:nvPicPr>
          <p:cNvPr id="14" name="Picture 13">
            <a:extLst>
              <a:ext uri="{FF2B5EF4-FFF2-40B4-BE49-F238E27FC236}">
                <a16:creationId xmlns:a16="http://schemas.microsoft.com/office/drawing/2014/main" id="{9EA66F87-12BC-41AB-A68B-64B6B4F61193}"/>
              </a:ext>
            </a:extLst>
          </p:cNvPr>
          <p:cNvPicPr>
            <a:picLocks noChangeAspect="1"/>
          </p:cNvPicPr>
          <p:nvPr/>
        </p:nvPicPr>
        <p:blipFill rotWithShape="1">
          <a:blip r:embed="rId4"/>
          <a:srcRect l="42469" t="8439" r="46828" b="83660"/>
          <a:stretch/>
        </p:blipFill>
        <p:spPr>
          <a:xfrm>
            <a:off x="3677760" y="-3"/>
            <a:ext cx="1219201" cy="541867"/>
          </a:xfrm>
          <a:prstGeom prst="rect">
            <a:avLst/>
          </a:prstGeom>
        </p:spPr>
      </p:pic>
      <p:pic>
        <p:nvPicPr>
          <p:cNvPr id="17" name="Picture 16">
            <a:extLst>
              <a:ext uri="{FF2B5EF4-FFF2-40B4-BE49-F238E27FC236}">
                <a16:creationId xmlns:a16="http://schemas.microsoft.com/office/drawing/2014/main" id="{D8B4C836-68CC-489A-9D4A-72406E4C54CE}"/>
              </a:ext>
            </a:extLst>
          </p:cNvPr>
          <p:cNvPicPr>
            <a:picLocks noChangeAspect="1"/>
          </p:cNvPicPr>
          <p:nvPr/>
        </p:nvPicPr>
        <p:blipFill rotWithShape="1">
          <a:blip r:embed="rId4"/>
          <a:srcRect l="42469" t="8439" r="46828" b="83660"/>
          <a:stretch/>
        </p:blipFill>
        <p:spPr>
          <a:xfrm>
            <a:off x="4896961" y="-4846"/>
            <a:ext cx="1219201" cy="541867"/>
          </a:xfrm>
          <a:prstGeom prst="rect">
            <a:avLst/>
          </a:prstGeom>
        </p:spPr>
      </p:pic>
      <p:sp>
        <p:nvSpPr>
          <p:cNvPr id="8" name="TextBox 7">
            <a:extLst>
              <a:ext uri="{FF2B5EF4-FFF2-40B4-BE49-F238E27FC236}">
                <a16:creationId xmlns:a16="http://schemas.microsoft.com/office/drawing/2014/main" id="{E65498B5-74FA-4354-A9FA-523536215906}"/>
              </a:ext>
            </a:extLst>
          </p:cNvPr>
          <p:cNvSpPr txBox="1"/>
          <p:nvPr/>
        </p:nvSpPr>
        <p:spPr>
          <a:xfrm>
            <a:off x="9157646" y="6111976"/>
            <a:ext cx="2931886" cy="707886"/>
          </a:xfrm>
          <a:prstGeom prst="rect">
            <a:avLst/>
          </a:prstGeom>
          <a:noFill/>
        </p:spPr>
        <p:txBody>
          <a:bodyPr wrap="square" rtlCol="0">
            <a:spAutoFit/>
          </a:bodyPr>
          <a:lstStyle/>
          <a:p>
            <a:endParaRPr lang="en-US" sz="2000" dirty="0"/>
          </a:p>
          <a:p>
            <a:r>
              <a:rPr lang="en-US" sz="2000" dirty="0"/>
              <a:t>NIBIB 5 R01 EB022872 </a:t>
            </a:r>
          </a:p>
        </p:txBody>
      </p:sp>
      <p:sp>
        <p:nvSpPr>
          <p:cNvPr id="9" name="TextBox 8">
            <a:extLst>
              <a:ext uri="{FF2B5EF4-FFF2-40B4-BE49-F238E27FC236}">
                <a16:creationId xmlns:a16="http://schemas.microsoft.com/office/drawing/2014/main" id="{AC7D79D5-4CE2-47B6-836E-C505384A5CE4}"/>
              </a:ext>
            </a:extLst>
          </p:cNvPr>
          <p:cNvSpPr txBox="1"/>
          <p:nvPr/>
        </p:nvSpPr>
        <p:spPr>
          <a:xfrm>
            <a:off x="0" y="615183"/>
            <a:ext cx="8534460" cy="6401753"/>
          </a:xfrm>
          <a:prstGeom prst="rect">
            <a:avLst/>
          </a:prstGeom>
          <a:noFill/>
        </p:spPr>
        <p:txBody>
          <a:bodyPr wrap="square" rtlCol="0">
            <a:spAutoFit/>
          </a:bodyPr>
          <a:lstStyle/>
          <a:p>
            <a:r>
              <a:rPr lang="en-US" sz="2000" b="1" dirty="0"/>
              <a:t>The model </a:t>
            </a:r>
            <a:r>
              <a:rPr lang="en-US" dirty="0"/>
              <a:t>helps to understand complex motor skills acquisition by animals. We proposed and validated the theory that posits that animals control the entire distribution of motor commands they generate, and update it using Bayesian principles. The distribution of motor commands has long, non-Gaussian tails, which explains why many animals do not respond to large sensory errors, but correct small ones. The primary data analyzed includes pitch sung by birds after a sensorimotor perturbation.  </a:t>
            </a:r>
            <a:endParaRPr lang="en-US" sz="2000" b="1" dirty="0"/>
          </a:p>
          <a:p>
            <a:r>
              <a:rPr lang="en-US" sz="2000" b="1" dirty="0"/>
              <a:t>What is new inside? </a:t>
            </a:r>
          </a:p>
          <a:p>
            <a:endParaRPr lang="en-US" sz="2000" b="1" dirty="0"/>
          </a:p>
          <a:p>
            <a:endParaRPr lang="en-US" sz="2000" b="1" dirty="0"/>
          </a:p>
          <a:p>
            <a:endParaRPr lang="en-US" sz="2000" b="1" dirty="0"/>
          </a:p>
          <a:p>
            <a:endParaRPr lang="en-US" sz="2000" b="1" dirty="0"/>
          </a:p>
          <a:p>
            <a:endParaRPr lang="en-US" sz="2000" b="1" dirty="0"/>
          </a:p>
          <a:p>
            <a:endParaRPr lang="en-US" sz="2000" b="1" dirty="0"/>
          </a:p>
          <a:p>
            <a:endParaRPr lang="en-US" sz="2000" b="1" dirty="0"/>
          </a:p>
          <a:p>
            <a:endParaRPr lang="en-US" sz="2000" b="1" dirty="0"/>
          </a:p>
          <a:p>
            <a:r>
              <a:rPr lang="en-US" sz="2000" b="1" dirty="0"/>
              <a:t>How will this change current practice? </a:t>
            </a:r>
          </a:p>
          <a:p>
            <a:r>
              <a:rPr lang="en-US" sz="2000" dirty="0"/>
              <a:t>New view of sensorimotor loop (distribution error, not target error). Design optimal perturbations. Lift critical periods. </a:t>
            </a:r>
            <a:endParaRPr lang="en-US" sz="2000" b="1" dirty="0"/>
          </a:p>
          <a:p>
            <a:r>
              <a:rPr lang="en-US" sz="2000" b="1" dirty="0"/>
              <a:t>End Uses </a:t>
            </a:r>
            <a:r>
              <a:rPr lang="en-US" sz="2000" dirty="0"/>
              <a:t>Modeling sensorimotor learning and its neural underpinnings in different animals. Data: behavior and neural quantifications.</a:t>
            </a:r>
          </a:p>
          <a:p>
            <a:endParaRPr lang="en-US" sz="2000" b="1" u="sng" dirty="0"/>
          </a:p>
        </p:txBody>
      </p:sp>
      <p:pic>
        <p:nvPicPr>
          <p:cNvPr id="11" name="Picture 10">
            <a:extLst>
              <a:ext uri="{FF2B5EF4-FFF2-40B4-BE49-F238E27FC236}">
                <a16:creationId xmlns:a16="http://schemas.microsoft.com/office/drawing/2014/main" id="{E2E8A528-6ABF-5146-B16A-1552BF22FD79}"/>
              </a:ext>
            </a:extLst>
          </p:cNvPr>
          <p:cNvPicPr>
            <a:picLocks noChangeAspect="1"/>
          </p:cNvPicPr>
          <p:nvPr/>
        </p:nvPicPr>
        <p:blipFill rotWithShape="1">
          <a:blip r:embed="rId4"/>
          <a:srcRect l="42469" t="8439" r="46828" b="83660"/>
          <a:stretch/>
        </p:blipFill>
        <p:spPr>
          <a:xfrm>
            <a:off x="6111876" y="2438"/>
            <a:ext cx="1219201" cy="541867"/>
          </a:xfrm>
          <a:prstGeom prst="rect">
            <a:avLst/>
          </a:prstGeom>
        </p:spPr>
      </p:pic>
      <p:sp>
        <p:nvSpPr>
          <p:cNvPr id="13" name="TextBox 12">
            <a:extLst>
              <a:ext uri="{FF2B5EF4-FFF2-40B4-BE49-F238E27FC236}">
                <a16:creationId xmlns:a16="http://schemas.microsoft.com/office/drawing/2014/main" id="{E220DEE0-27E3-0D4E-97D2-A87205A93FDB}"/>
              </a:ext>
            </a:extLst>
          </p:cNvPr>
          <p:cNvSpPr txBox="1"/>
          <p:nvPr/>
        </p:nvSpPr>
        <p:spPr>
          <a:xfrm>
            <a:off x="368734" y="66032"/>
            <a:ext cx="6228756" cy="400110"/>
          </a:xfrm>
          <a:prstGeom prst="rect">
            <a:avLst/>
          </a:prstGeom>
          <a:noFill/>
        </p:spPr>
        <p:txBody>
          <a:bodyPr wrap="none" rtlCol="0">
            <a:spAutoFit/>
          </a:bodyPr>
          <a:lstStyle/>
          <a:p>
            <a:r>
              <a:rPr lang="en-US" sz="2000" b="1" dirty="0"/>
              <a:t>Non-Gaussian Bayesian Theory of Sensorimotor Learning</a:t>
            </a:r>
          </a:p>
        </p:txBody>
      </p:sp>
      <p:pic>
        <p:nvPicPr>
          <p:cNvPr id="2" name="Picture 1">
            <a:extLst>
              <a:ext uri="{FF2B5EF4-FFF2-40B4-BE49-F238E27FC236}">
                <a16:creationId xmlns:a16="http://schemas.microsoft.com/office/drawing/2014/main" id="{B9B33C18-8E96-A44C-A7A1-9B39424A9A10}"/>
              </a:ext>
            </a:extLst>
          </p:cNvPr>
          <p:cNvPicPr>
            <a:picLocks noChangeAspect="1"/>
          </p:cNvPicPr>
          <p:nvPr/>
        </p:nvPicPr>
        <p:blipFill>
          <a:blip r:embed="rId5"/>
          <a:stretch>
            <a:fillRect/>
          </a:stretch>
        </p:blipFill>
        <p:spPr>
          <a:xfrm>
            <a:off x="145664" y="2730947"/>
            <a:ext cx="5966212" cy="2267316"/>
          </a:xfrm>
          <a:prstGeom prst="rect">
            <a:avLst/>
          </a:prstGeom>
        </p:spPr>
      </p:pic>
      <p:pic>
        <p:nvPicPr>
          <p:cNvPr id="3" name="Picture 2">
            <a:extLst>
              <a:ext uri="{FF2B5EF4-FFF2-40B4-BE49-F238E27FC236}">
                <a16:creationId xmlns:a16="http://schemas.microsoft.com/office/drawing/2014/main" id="{93A2A67E-5AD9-9A42-8E0A-93C827767876}"/>
              </a:ext>
            </a:extLst>
          </p:cNvPr>
          <p:cNvPicPr>
            <a:picLocks noChangeAspect="1"/>
          </p:cNvPicPr>
          <p:nvPr/>
        </p:nvPicPr>
        <p:blipFill>
          <a:blip r:embed="rId6"/>
          <a:stretch>
            <a:fillRect/>
          </a:stretch>
        </p:blipFill>
        <p:spPr>
          <a:xfrm>
            <a:off x="6027153" y="4076958"/>
            <a:ext cx="6164847" cy="1238093"/>
          </a:xfrm>
          <a:prstGeom prst="rect">
            <a:avLst/>
          </a:prstGeom>
        </p:spPr>
      </p:pic>
      <p:pic>
        <p:nvPicPr>
          <p:cNvPr id="15" name="Picture 14">
            <a:extLst>
              <a:ext uri="{FF2B5EF4-FFF2-40B4-BE49-F238E27FC236}">
                <a16:creationId xmlns:a16="http://schemas.microsoft.com/office/drawing/2014/main" id="{A6ADFFF0-FCD1-7543-A08B-B73813D2FBFA}"/>
              </a:ext>
            </a:extLst>
          </p:cNvPr>
          <p:cNvPicPr>
            <a:picLocks noChangeAspect="1"/>
          </p:cNvPicPr>
          <p:nvPr/>
        </p:nvPicPr>
        <p:blipFill>
          <a:blip r:embed="rId7"/>
          <a:stretch>
            <a:fillRect/>
          </a:stretch>
        </p:blipFill>
        <p:spPr>
          <a:xfrm>
            <a:off x="9320960" y="1218453"/>
            <a:ext cx="2549140" cy="2894901"/>
          </a:xfrm>
          <a:prstGeom prst="rect">
            <a:avLst/>
          </a:prstGeom>
        </p:spPr>
      </p:pic>
      <p:pic>
        <p:nvPicPr>
          <p:cNvPr id="18" name="Picture 17">
            <a:extLst>
              <a:ext uri="{FF2B5EF4-FFF2-40B4-BE49-F238E27FC236}">
                <a16:creationId xmlns:a16="http://schemas.microsoft.com/office/drawing/2014/main" id="{5582B1F5-98FF-854C-B02F-4D9BF2292B3B}"/>
              </a:ext>
            </a:extLst>
          </p:cNvPr>
          <p:cNvPicPr>
            <a:picLocks noChangeAspect="1"/>
          </p:cNvPicPr>
          <p:nvPr/>
        </p:nvPicPr>
        <p:blipFill>
          <a:blip r:embed="rId8"/>
          <a:stretch>
            <a:fillRect/>
          </a:stretch>
        </p:blipFill>
        <p:spPr>
          <a:xfrm>
            <a:off x="8534460" y="80068"/>
            <a:ext cx="2401911" cy="1533894"/>
          </a:xfrm>
          <a:prstGeom prst="rect">
            <a:avLst/>
          </a:prstGeom>
        </p:spPr>
      </p:pic>
      <p:pic>
        <p:nvPicPr>
          <p:cNvPr id="16" name="Picture 15">
            <a:extLst>
              <a:ext uri="{FF2B5EF4-FFF2-40B4-BE49-F238E27FC236}">
                <a16:creationId xmlns:a16="http://schemas.microsoft.com/office/drawing/2014/main" id="{600ED6E9-EECB-464C-A080-10D3AF024ECD}"/>
              </a:ext>
            </a:extLst>
          </p:cNvPr>
          <p:cNvPicPr>
            <a:picLocks noChangeAspect="1"/>
          </p:cNvPicPr>
          <p:nvPr/>
        </p:nvPicPr>
        <p:blipFill>
          <a:blip r:embed="rId9"/>
          <a:stretch>
            <a:fillRect/>
          </a:stretch>
        </p:blipFill>
        <p:spPr>
          <a:xfrm>
            <a:off x="9325698" y="5338780"/>
            <a:ext cx="2232697" cy="991617"/>
          </a:xfrm>
          <a:prstGeom prst="rect">
            <a:avLst/>
          </a:prstGeom>
        </p:spPr>
      </p:pic>
      <p:sp>
        <p:nvSpPr>
          <p:cNvPr id="20" name="TextBox 19">
            <a:extLst>
              <a:ext uri="{FF2B5EF4-FFF2-40B4-BE49-F238E27FC236}">
                <a16:creationId xmlns:a16="http://schemas.microsoft.com/office/drawing/2014/main" id="{866A2B6E-134A-924F-A1C0-7489912AF500}"/>
              </a:ext>
            </a:extLst>
          </p:cNvPr>
          <p:cNvSpPr txBox="1"/>
          <p:nvPr/>
        </p:nvSpPr>
        <p:spPr>
          <a:xfrm>
            <a:off x="8595841" y="5176782"/>
            <a:ext cx="1593702" cy="615553"/>
          </a:xfrm>
          <a:prstGeom prst="rect">
            <a:avLst/>
          </a:prstGeom>
          <a:noFill/>
        </p:spPr>
        <p:txBody>
          <a:bodyPr wrap="square" rtlCol="0">
            <a:spAutoFit/>
          </a:bodyPr>
          <a:lstStyle/>
          <a:p>
            <a:endParaRPr lang="en-US" sz="2000" dirty="0"/>
          </a:p>
          <a:p>
            <a:r>
              <a:rPr lang="en-US" sz="1400" dirty="0">
                <a:solidFill>
                  <a:schemeClr val="bg1"/>
                </a:solidFill>
                <a:effectLst>
                  <a:outerShdw blurRad="101600" dist="38100" dir="18900000" algn="bl" rotWithShape="0">
                    <a:prstClr val="black">
                      <a:alpha val="93000"/>
                    </a:prstClr>
                  </a:outerShdw>
                </a:effectLst>
              </a:rPr>
              <a:t>Ilya Nemenman</a:t>
            </a:r>
          </a:p>
        </p:txBody>
      </p:sp>
      <p:sp>
        <p:nvSpPr>
          <p:cNvPr id="21" name="TextBox 20">
            <a:extLst>
              <a:ext uri="{FF2B5EF4-FFF2-40B4-BE49-F238E27FC236}">
                <a16:creationId xmlns:a16="http://schemas.microsoft.com/office/drawing/2014/main" id="{23F90AEE-6C5D-6C49-902C-BF4B8AC16664}"/>
              </a:ext>
            </a:extLst>
          </p:cNvPr>
          <p:cNvSpPr txBox="1"/>
          <p:nvPr/>
        </p:nvSpPr>
        <p:spPr>
          <a:xfrm>
            <a:off x="11189532" y="5166799"/>
            <a:ext cx="1176664" cy="615553"/>
          </a:xfrm>
          <a:prstGeom prst="rect">
            <a:avLst/>
          </a:prstGeom>
          <a:noFill/>
        </p:spPr>
        <p:txBody>
          <a:bodyPr wrap="square" rtlCol="0">
            <a:spAutoFit/>
          </a:bodyPr>
          <a:lstStyle/>
          <a:p>
            <a:endParaRPr lang="en-US" sz="2000" dirty="0"/>
          </a:p>
          <a:p>
            <a:r>
              <a:rPr lang="en-US" sz="1400" dirty="0">
                <a:solidFill>
                  <a:schemeClr val="bg1"/>
                </a:solidFill>
                <a:effectLst>
                  <a:outerShdw blurRad="101600" dist="38100" dir="18900000" algn="bl" rotWithShape="0">
                    <a:prstClr val="black">
                      <a:alpha val="93000"/>
                    </a:prstClr>
                  </a:outerShdw>
                </a:effectLst>
              </a:rPr>
              <a:t>Sam Sober</a:t>
            </a:r>
          </a:p>
        </p:txBody>
      </p:sp>
    </p:spTree>
    <p:extLst>
      <p:ext uri="{BB962C8B-B14F-4D97-AF65-F5344CB8AC3E}">
        <p14:creationId xmlns:p14="http://schemas.microsoft.com/office/powerpoint/2010/main" val="2618074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TotalTime>
  <Words>165</Words>
  <Application>Microsoft Macintosh PowerPoint</Application>
  <PresentationFormat>Widescreen</PresentationFormat>
  <Paragraphs>23</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Peng, Grace (NIH/NIBIB) [E]</dc:creator>
  <cp:lastModifiedBy>Nemenman, Ilya</cp:lastModifiedBy>
  <cp:revision>17</cp:revision>
  <dcterms:created xsi:type="dcterms:W3CDTF">2019-02-06T14:40:55Z</dcterms:created>
  <dcterms:modified xsi:type="dcterms:W3CDTF">2019-03-01T20:12:29Z</dcterms:modified>
</cp:coreProperties>
</file>