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62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8377" autoAdjust="0"/>
    <p:restoredTop sz="85318" autoAdjust="0"/>
  </p:normalViewPr>
  <p:slideViewPr>
    <p:cSldViewPr snapToGrid="0">
      <p:cViewPr varScale="1">
        <p:scale>
          <a:sx n="89" d="100"/>
          <a:sy n="89" d="100"/>
        </p:scale>
        <p:origin x="1688" y="168"/>
      </p:cViewPr>
      <p:guideLst/>
    </p:cSldViewPr>
  </p:slideViewPr>
  <p:notesTextViewPr>
    <p:cViewPr>
      <p:scale>
        <a:sx n="1" d="1"/>
        <a:sy n="1" d="1"/>
      </p:scale>
      <p:origin x="0" y="-872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0619AD-E595-4A9E-BADB-164EAD3ADC53}" type="datetimeFigureOut">
              <a:rPr lang="en-US" smtClean="0"/>
              <a:t>2/25/19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21247D-5C86-4B18-8B46-2B5FA6E09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42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higher-dimensional neural population recordings become available, the question arises of whether we can learn the underlying dynamical law that governs neural information processing solely based on the recorded neural activities.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understand the complex law governing the neural population, we decompose the intricate space of brain states into multiple regions with simple description.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statistical inference of this interpretable model hinges strongly on machine learning techniques to make it feasible. In particular, we leverage efficient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Polya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-Gamma augmented Monte Carlo Markov Chain based inference to find model parameters and brain states along with associated uncertainty.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next challenge is to test this model on neural signal from animals engaged in simple tasks to uncover their internal state and strategy.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model is agnostic of circuit or system models, and completely dependent on large-scale neural time series data that exhibits low-dimensional dynamics. It automatically provides a multi-resolution view of the inferred dynamics.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Il Memming Park, </a:t>
            </a:r>
            <a:r>
              <a:rPr lang="en-US" dirty="0" err="1"/>
              <a:t>memming.park@stonybrook.edu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21247D-5C86-4B18-8B46-2B5FA6E094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517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67717-1496-4177-8D92-7C8E2D43CB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34447B-AE9B-46D7-B7EC-5E4BD78B03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040B6-3A84-4205-9B41-82F13DCF2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A29A7-C6A7-4516-A0B8-880E757F7B93}" type="datetimeFigureOut">
              <a:rPr lang="en-US" smtClean="0"/>
              <a:t>2/25/19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AB7890-0B25-4709-8D8B-7230D48C6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963BC-921C-4FE1-852B-803174071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3F42C-7870-467E-B605-F7226AA5127C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89B9E2-3767-4ABA-96B6-0574403063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939" t="70782" r="40981"/>
          <a:stretch/>
        </p:blipFill>
        <p:spPr>
          <a:xfrm>
            <a:off x="231423" y="120474"/>
            <a:ext cx="3084690" cy="20037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D0C1AA-18F7-4B6D-948D-9BBA3D86C7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2469" t="8439" r="46828" b="83660"/>
          <a:stretch/>
        </p:blipFill>
        <p:spPr>
          <a:xfrm>
            <a:off x="3764843" y="640644"/>
            <a:ext cx="1219201" cy="5418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140BB4-AAAC-49DA-A944-72CEDA75FB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2469" t="8439" r="46828" b="83660"/>
          <a:stretch/>
        </p:blipFill>
        <p:spPr>
          <a:xfrm>
            <a:off x="5492043" y="640644"/>
            <a:ext cx="1219201" cy="5418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D526E7-D5E9-4584-A70B-CA57609675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2469" t="8439" r="46828" b="83660"/>
          <a:stretch/>
        </p:blipFill>
        <p:spPr>
          <a:xfrm>
            <a:off x="5796843" y="640644"/>
            <a:ext cx="1219201" cy="5418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82D969-B668-45A6-B5A4-598D2ED102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2469" t="8439" r="46828" b="83660"/>
          <a:stretch/>
        </p:blipFill>
        <p:spPr>
          <a:xfrm>
            <a:off x="7281332" y="640644"/>
            <a:ext cx="1219201" cy="5418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4B52DCA-4E23-4339-B6B5-0A8DCCD197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2469" t="8439" r="46828" b="83660"/>
          <a:stretch/>
        </p:blipFill>
        <p:spPr>
          <a:xfrm>
            <a:off x="8500533" y="640644"/>
            <a:ext cx="1219201" cy="5418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6CE021F-922F-413E-9275-C5C5A26D67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2469" t="8439" r="46828" b="83660"/>
          <a:stretch/>
        </p:blipFill>
        <p:spPr>
          <a:xfrm>
            <a:off x="10120490" y="640644"/>
            <a:ext cx="1219201" cy="54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3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67E65-26BB-44E4-B505-FD5FF951B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A2B483-7C58-4A56-A06A-901FF1307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F5879-E68E-4C30-8EB5-0D8E925B2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A29A7-C6A7-4516-A0B8-880E757F7B93}" type="datetimeFigureOut">
              <a:rPr lang="en-US" smtClean="0"/>
              <a:t>2/25/19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3E4EAA-8018-4EA9-BEB5-7AA707E64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8F626-D5AA-4BFD-8CAA-8D7EB7E71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3F42C-7870-467E-B605-F7226AA51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550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5269C6-82F5-43DB-A279-C6776671E0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42516D-1187-4E87-BCCF-2135E13A92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FF842-EE17-4E32-8BC0-49E4F6F2B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A29A7-C6A7-4516-A0B8-880E757F7B93}" type="datetimeFigureOut">
              <a:rPr lang="en-US" smtClean="0"/>
              <a:t>2/25/19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25791-924E-484D-BF3B-970DC186C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61907A-C84D-4E51-8727-0E26CF626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3F42C-7870-467E-B605-F7226AA51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747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B6A7E-337E-4A5F-BC16-969358547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08B992-9332-4A7A-BDAA-2007297D2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B6C89D-FEF8-4AAE-A0BE-8E2ACD42D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A29A7-C6A7-4516-A0B8-880E757F7B93}" type="datetimeFigureOut">
              <a:rPr lang="en-US" smtClean="0"/>
              <a:t>2/25/19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6291B-3AA0-4B23-8B81-21BA0A3CC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6E438-9102-42BC-BB2A-316343AA9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3F42C-7870-467E-B605-F7226AA51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13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2AF28-B45F-47E9-8DA3-EE34F7E81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CB2D7-0796-4A54-9643-5E20C181B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A771C-91D6-4262-B7AA-DB5481BD6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A29A7-C6A7-4516-A0B8-880E757F7B93}" type="datetimeFigureOut">
              <a:rPr lang="en-US" smtClean="0"/>
              <a:t>2/25/19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8517C1-21C2-464B-8BDD-53B58F54A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B2D988-D3B3-4C45-80DE-AD49AAE90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3F42C-7870-467E-B605-F7226AA51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10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8E9BF-2CFA-4942-9E60-7600510F5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8DC7B-F726-45E8-B556-A59C74E98B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86D837-1A2C-477B-8A35-16D0B6864B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E2C762-2EF9-4381-844A-B061A5BE0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A29A7-C6A7-4516-A0B8-880E757F7B93}" type="datetimeFigureOut">
              <a:rPr lang="en-US" smtClean="0"/>
              <a:t>2/25/19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512821-CF68-4735-8EE5-D711D9C52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5D2B63-FB4D-4E4B-A6B2-DDDD0091F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3F42C-7870-467E-B605-F7226AA51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398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B0D36-A41F-46CA-A04C-44A0EA690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A6D811-70B5-4E8C-8BEA-D717A7F23F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5499A0-3A54-4D66-A6F2-C176FAE659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6DBCC9-F5E2-4467-85C1-B2B0FE6A96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A990A3-928C-4C2C-A5BD-D061C5356E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D6B405-E672-484D-AD34-1155CFAA2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A29A7-C6A7-4516-A0B8-880E757F7B93}" type="datetimeFigureOut">
              <a:rPr lang="en-US" smtClean="0"/>
              <a:t>2/25/19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0492C4-DF97-4990-8C3C-96FC4EA6F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5955FF-3F64-47A3-A9F0-EFFACD9A9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3F42C-7870-467E-B605-F7226AA51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651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D0CEC-CB3C-4481-865D-1E0F4AD18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6A0C66-FB7C-4FE0-956C-EB5ABC43B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A29A7-C6A7-4516-A0B8-880E757F7B93}" type="datetimeFigureOut">
              <a:rPr lang="en-US" smtClean="0"/>
              <a:t>2/25/19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4DBC70-FABD-434B-8C13-44FB07845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142861-B31C-414D-B618-A5D1BB869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3F42C-7870-467E-B605-F7226AA51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8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9C44DA-8976-41AF-86E2-D8A7C7125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A29A7-C6A7-4516-A0B8-880E757F7B93}" type="datetimeFigureOut">
              <a:rPr lang="en-US" smtClean="0"/>
              <a:t>2/25/19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C0EB54-F514-4055-860A-940C9B47F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1BF97B-71E2-45D5-A581-43A6DC9B2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3F42C-7870-467E-B605-F7226AA51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83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99521-45E5-4D3A-89D1-CDFFC4A9B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94B8FB-F03C-472E-8565-01AF64860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FA92F0-B5E3-4503-9912-28F0981637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F92D92-9109-45AD-A53E-A89F2E753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A29A7-C6A7-4516-A0B8-880E757F7B93}" type="datetimeFigureOut">
              <a:rPr lang="en-US" smtClean="0"/>
              <a:t>2/25/19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607DA3-F2E0-46E8-BCF0-82E7DBC39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0201A6-7FE1-4C38-ADC3-19F7D4D58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3F42C-7870-467E-B605-F7226AA51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128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59DC5-85DA-47FD-8B9C-C609F37DC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ADC986-1787-448B-A48C-5E62ED213D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D0B9D2-1E95-4A27-93D7-C96B99E4AC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FD146D-FD61-48E8-9007-422088CB9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A29A7-C6A7-4516-A0B8-880E757F7B93}" type="datetimeFigureOut">
              <a:rPr lang="en-US" smtClean="0"/>
              <a:t>2/25/19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0BA4FD-7853-4957-B967-10E7BBF79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62EC38-8859-4802-BDEF-67AC724A6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3F42C-7870-467E-B605-F7226AA51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030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6BB593-AD17-4F89-9EC2-8BCDD6706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236CA9-F31E-416C-9514-EDE35F3EAC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D1F35B-4B18-44E0-ACEC-7F38C43D60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A29A7-C6A7-4516-A0B8-880E757F7B93}" type="datetimeFigureOut">
              <a:rPr lang="en-US" smtClean="0"/>
              <a:t>2/25/19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081CE3-17E5-4DA4-A9AD-EA6967A2E6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DE6DBE-007D-4B21-A0C6-284BC38889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3F42C-7870-467E-B605-F7226AA51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237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hyperlink" Target="https://arxiv.org/abs/1811.12386" TargetMode="External"/><Relationship Id="rId3" Type="http://schemas.microsoft.com/office/2007/relationships/media" Target="../media/media2.mp4"/><Relationship Id="rId7" Type="http://schemas.openxmlformats.org/officeDocument/2006/relationships/image" Target="../media/image1.png"/><Relationship Id="rId12" Type="http://schemas.openxmlformats.org/officeDocument/2006/relationships/image" Target="../media/image5.png"/><Relationship Id="rId17" Type="http://schemas.openxmlformats.org/officeDocument/2006/relationships/image" Target="../media/image9.png"/><Relationship Id="rId2" Type="http://schemas.openxmlformats.org/officeDocument/2006/relationships/video" Target="../media/media1.mp4"/><Relationship Id="rId16" Type="http://schemas.openxmlformats.org/officeDocument/2006/relationships/image" Target="../media/image8.png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4.tiff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7.png"/><Relationship Id="rId10" Type="http://schemas.openxmlformats.org/officeDocument/2006/relationships/image" Target="../media/image3.png"/><Relationship Id="rId4" Type="http://schemas.openxmlformats.org/officeDocument/2006/relationships/video" Target="../media/media2.mp4"/><Relationship Id="rId9" Type="http://schemas.openxmlformats.org/officeDocument/2006/relationships/hyperlink" Target="https://github.com/catniplab/tree_structured_rslds" TargetMode="External"/><Relationship Id="rId1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734DF8-83C6-47FE-B4C5-05577529BD8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280" t="70782" r="40981" b="6720"/>
          <a:stretch/>
        </p:blipFill>
        <p:spPr>
          <a:xfrm>
            <a:off x="9260114" y="5315051"/>
            <a:ext cx="2931886" cy="15429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1AD5D9-D40A-4973-91F9-9E8DDA7DE05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469" t="8439" r="46828" b="83660"/>
          <a:stretch/>
        </p:blipFill>
        <p:spPr>
          <a:xfrm>
            <a:off x="20157" y="-4"/>
            <a:ext cx="1219201" cy="5418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823FB5-D3C0-4506-91E8-8CC5C8B880D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469" t="8439" r="46828" b="83660"/>
          <a:stretch/>
        </p:blipFill>
        <p:spPr>
          <a:xfrm>
            <a:off x="1239358" y="-1"/>
            <a:ext cx="1219201" cy="5418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F455D8-BD91-41CB-BD52-58DEC78E9E2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469" t="8439" r="46828" b="83660"/>
          <a:stretch/>
        </p:blipFill>
        <p:spPr>
          <a:xfrm>
            <a:off x="2458559" y="-2"/>
            <a:ext cx="1219201" cy="5418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A66F87-12BC-41AB-A68B-64B6B4F6119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469" t="8439" r="46828" b="83660"/>
          <a:stretch/>
        </p:blipFill>
        <p:spPr>
          <a:xfrm>
            <a:off x="3677760" y="-3"/>
            <a:ext cx="1219201" cy="5418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8B4C836-68CC-489A-9D4A-72406E4C54C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469" t="8439" r="46828" b="83660"/>
          <a:stretch/>
        </p:blipFill>
        <p:spPr>
          <a:xfrm>
            <a:off x="4896961" y="-4846"/>
            <a:ext cx="1219201" cy="5418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9B81F7-3220-4822-93BA-9AB368C34FBD}"/>
              </a:ext>
            </a:extLst>
          </p:cNvPr>
          <p:cNvSpPr txBox="1"/>
          <p:nvPr/>
        </p:nvSpPr>
        <p:spPr>
          <a:xfrm>
            <a:off x="368734" y="66032"/>
            <a:ext cx="4500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Multi-scale modeling of neural dynamics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5498B5-74FA-4354-A9FA-523536215906}"/>
              </a:ext>
            </a:extLst>
          </p:cNvPr>
          <p:cNvSpPr txBox="1"/>
          <p:nvPr/>
        </p:nvSpPr>
        <p:spPr>
          <a:xfrm>
            <a:off x="9260114" y="5806223"/>
            <a:ext cx="29318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Il Memming Park</a:t>
            </a:r>
            <a:br>
              <a:rPr lang="en-US" sz="1500" dirty="0">
                <a:solidFill>
                  <a:schemeClr val="bg1"/>
                </a:solidFill>
              </a:rPr>
            </a:br>
            <a:r>
              <a:rPr lang="en-US" sz="1500" dirty="0">
                <a:solidFill>
                  <a:schemeClr val="bg1"/>
                </a:solidFill>
              </a:rPr>
              <a:t>Stony Brook University</a:t>
            </a:r>
          </a:p>
          <a:p>
            <a:endParaRPr lang="en-US" sz="1500" dirty="0">
              <a:solidFill>
                <a:schemeClr val="bg1"/>
              </a:solidFill>
            </a:endParaRPr>
          </a:p>
          <a:p>
            <a:r>
              <a:rPr lang="en-US" sz="1500" dirty="0">
                <a:solidFill>
                  <a:schemeClr val="bg1"/>
                </a:solidFill>
              </a:rPr>
              <a:t>NIBIB 1R01EB026946-01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7D79D5-4CE2-47B6-836E-C505384A5CE4}"/>
              </a:ext>
            </a:extLst>
          </p:cNvPr>
          <p:cNvSpPr txBox="1"/>
          <p:nvPr/>
        </p:nvSpPr>
        <p:spPr>
          <a:xfrm>
            <a:off x="0" y="712101"/>
            <a:ext cx="9866489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Interpretable neural time series model to </a:t>
            </a:r>
            <a:r>
              <a:rPr lang="en-US" sz="2000" dirty="0"/>
              <a:t>gain insight into</a:t>
            </a:r>
            <a:br>
              <a:rPr lang="en-US" sz="2000" dirty="0"/>
            </a:br>
            <a:r>
              <a:rPr lang="en-US" sz="2000" dirty="0"/>
              <a:t>how they work, make predictions about how they will behave,</a:t>
            </a:r>
            <a:br>
              <a:rPr lang="en-US" sz="2000" dirty="0"/>
            </a:br>
            <a:r>
              <a:rPr lang="en-US" sz="2000" dirty="0"/>
              <a:t>and develop strategies for controlling them.</a:t>
            </a:r>
            <a:endParaRPr lang="en-US" sz="2000" b="1" dirty="0"/>
          </a:p>
          <a:p>
            <a:endParaRPr lang="en-US" sz="2000" b="1" dirty="0"/>
          </a:p>
          <a:p>
            <a:r>
              <a:rPr lang="en-US" sz="2000" b="1" dirty="0"/>
              <a:t>Tree-structured recurrent switching linear dynamical systems:</a:t>
            </a:r>
          </a:p>
          <a:p>
            <a:r>
              <a:rPr lang="en-US" sz="2000" dirty="0"/>
              <a:t>Hierarchically decomposing nonlinear dynamics to be</a:t>
            </a:r>
            <a:br>
              <a:rPr lang="en-US" sz="2000" dirty="0"/>
            </a:br>
            <a:r>
              <a:rPr lang="en-US" sz="2000" dirty="0"/>
              <a:t>locally linear while allowing fully Bayesian sampling inference.</a:t>
            </a:r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r>
              <a:rPr lang="en-US" sz="2000" b="1" dirty="0"/>
              <a:t>This method improves visualization and human understanding of</a:t>
            </a:r>
          </a:p>
          <a:p>
            <a:r>
              <a:rPr lang="en-US" sz="2000" b="1" dirty="0"/>
              <a:t>complex nonlinear neural dynamics without trial averaging.</a:t>
            </a:r>
          </a:p>
          <a:p>
            <a:endParaRPr lang="en-US" sz="2000" b="1" dirty="0"/>
          </a:p>
          <a:p>
            <a:r>
              <a:rPr lang="en-US" sz="2000" b="1" dirty="0"/>
              <a:t>End Users: statistically inclined experimentalist with large-scale population recording</a:t>
            </a:r>
            <a:br>
              <a:rPr lang="en-US" sz="2000" b="1" dirty="0"/>
            </a:br>
            <a:r>
              <a:rPr lang="en-US" sz="2000" dirty="0"/>
              <a:t>Open source Python implementation available. </a:t>
            </a:r>
            <a:r>
              <a:rPr lang="en-US" sz="1200" dirty="0">
                <a:hlinkClick r:id="rId9"/>
              </a:rPr>
              <a:t>https://</a:t>
            </a:r>
            <a:r>
              <a:rPr lang="en-US" sz="1200" dirty="0" err="1">
                <a:hlinkClick r:id="rId9"/>
              </a:rPr>
              <a:t>github.com</a:t>
            </a:r>
            <a:r>
              <a:rPr lang="en-US" sz="1200" dirty="0">
                <a:hlinkClick r:id="rId9"/>
              </a:rPr>
              <a:t>/</a:t>
            </a:r>
            <a:r>
              <a:rPr lang="en-US" sz="1200" dirty="0" err="1">
                <a:hlinkClick r:id="rId9"/>
              </a:rPr>
              <a:t>catniplab</a:t>
            </a:r>
            <a:r>
              <a:rPr lang="en-US" sz="1200" dirty="0">
                <a:hlinkClick r:id="rId9"/>
              </a:rPr>
              <a:t>/</a:t>
            </a:r>
            <a:r>
              <a:rPr lang="en-US" sz="1200" dirty="0" err="1">
                <a:hlinkClick r:id="rId9"/>
              </a:rPr>
              <a:t>tree_structured_rslds</a:t>
            </a:r>
            <a:endParaRPr lang="en-US" sz="1200" b="1" u="sng" dirty="0"/>
          </a:p>
        </p:txBody>
      </p:sp>
      <p:pic>
        <p:nvPicPr>
          <p:cNvPr id="11" name="lorenz_internal_final_more_noise_1">
            <a:hlinkClick r:id="" action="ppaction://media"/>
            <a:extLst>
              <a:ext uri="{FF2B5EF4-FFF2-40B4-BE49-F238E27FC236}">
                <a16:creationId xmlns:a16="http://schemas.microsoft.com/office/drawing/2014/main" id="{38316865-D23D-BA40-9F30-F92FE3F3BC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91834" y="1516715"/>
            <a:ext cx="2729310" cy="20469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917523-5761-0A44-AC53-4A2FF8E2F43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5347" r="10541"/>
          <a:stretch/>
        </p:blipFill>
        <p:spPr>
          <a:xfrm>
            <a:off x="11359401" y="5430393"/>
            <a:ext cx="733778" cy="10247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496D663-74D8-1C4D-8DA9-440DE25200A7}"/>
              </a:ext>
            </a:extLst>
          </p:cNvPr>
          <p:cNvSpPr txBox="1"/>
          <p:nvPr/>
        </p:nvSpPr>
        <p:spPr>
          <a:xfrm>
            <a:off x="7861243" y="865863"/>
            <a:ext cx="3344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videos of Lorenz attractor</a:t>
            </a:r>
            <a:br>
              <a:rPr lang="en-US" sz="1400" dirty="0"/>
            </a:br>
            <a:r>
              <a:rPr lang="en-US" sz="1400" dirty="0"/>
              <a:t>modeled with 2 or 4 locally linear dynamics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69C9166-46F7-1D4D-B4A1-FB4250491D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9888" y="2926645"/>
            <a:ext cx="3378059" cy="182597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72A307A-B344-F442-9448-5BA87FD06E8E}"/>
              </a:ext>
            </a:extLst>
          </p:cNvPr>
          <p:cNvSpPr txBox="1"/>
          <p:nvPr/>
        </p:nvSpPr>
        <p:spPr>
          <a:xfrm>
            <a:off x="7400163" y="4385762"/>
            <a:ext cx="4693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Nassar, J., Linderman, S. W., </a:t>
            </a:r>
            <a:r>
              <a:rPr lang="en-US" sz="1200" dirty="0" err="1"/>
              <a:t>Bugallo</a:t>
            </a:r>
            <a:r>
              <a:rPr lang="en-US" sz="1200" dirty="0"/>
              <a:t>, M. &amp; Park, I. M. Tree-Structured</a:t>
            </a:r>
          </a:p>
          <a:p>
            <a:r>
              <a:rPr lang="en-US" sz="1200" dirty="0"/>
              <a:t>Recurrent Switching Linear Dynamical Systems for Multi-Scale Modeling.</a:t>
            </a:r>
          </a:p>
          <a:p>
            <a:r>
              <a:rPr lang="en-US" sz="1200" i="1" dirty="0"/>
              <a:t>(accepted in ICLR 2019; </a:t>
            </a:r>
            <a:r>
              <a:rPr lang="en-US" sz="1200" i="1" dirty="0">
                <a:hlinkClick r:id="rId13"/>
              </a:rPr>
              <a:t>arXiv:1811.12386</a:t>
            </a:r>
            <a:r>
              <a:rPr lang="en-US" sz="1200" i="1" dirty="0"/>
              <a:t>)</a:t>
            </a:r>
            <a:endParaRPr lang="en-US" sz="12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532B843-578D-454C-8876-DA64D528567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3938704" y="3657468"/>
            <a:ext cx="811615" cy="97393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987B6D0-01A5-E34F-9204-A308E33131D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4933244" y="3836431"/>
            <a:ext cx="811615" cy="8116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7DFC0A6-F5BD-6145-946F-A21B7EA1000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5880219" y="3712772"/>
            <a:ext cx="811615" cy="973938"/>
          </a:xfrm>
          <a:prstGeom prst="rect">
            <a:avLst/>
          </a:prstGeom>
        </p:spPr>
      </p:pic>
      <p:pic>
        <p:nvPicPr>
          <p:cNvPr id="3" name="lorenz_leaf_final_1">
            <a:hlinkClick r:id="" action="ppaction://media"/>
            <a:extLst>
              <a:ext uri="{FF2B5EF4-FFF2-40B4-BE49-F238E27FC236}">
                <a16:creationId xmlns:a16="http://schemas.microsoft.com/office/drawing/2014/main" id="{D874F426-C42E-3F4A-BBF4-18CDC40F84A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7"/>
          <a:srcRect/>
          <a:stretch/>
        </p:blipFill>
        <p:spPr>
          <a:xfrm>
            <a:off x="9421144" y="1512347"/>
            <a:ext cx="2718787" cy="203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8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236</Words>
  <Application>Microsoft Macintosh PowerPoint</Application>
  <PresentationFormat>Widescreen</PresentationFormat>
  <Paragraphs>33</Paragraphs>
  <Slides>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Peng, Grace (NIH/NIBIB) [E]</dc:creator>
  <cp:lastModifiedBy>Anonymous Cat</cp:lastModifiedBy>
  <cp:revision>26</cp:revision>
  <dcterms:created xsi:type="dcterms:W3CDTF">2019-02-06T14:40:55Z</dcterms:created>
  <dcterms:modified xsi:type="dcterms:W3CDTF">2019-02-25T17:23:04Z</dcterms:modified>
</cp:coreProperties>
</file>