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p:restoredTop sz="64714"/>
  </p:normalViewPr>
  <p:slideViewPr>
    <p:cSldViewPr snapToGrid="0" snapToObjects="1">
      <p:cViewPr varScale="1">
        <p:scale>
          <a:sx n="82" d="100"/>
          <a:sy n="82" d="100"/>
        </p:scale>
        <p:origin x="2376" y="176"/>
      </p:cViewPr>
      <p:guideLst/>
    </p:cSldViewPr>
  </p:slideViewPr>
  <p:notesTextViewPr>
    <p:cViewPr>
      <p:scale>
        <a:sx n="1" d="1"/>
        <a:sy n="1" d="1"/>
      </p:scale>
      <p:origin x="0" y="-5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1800" b="0" strike="noStrike" spc="-1">
                <a:solidFill>
                  <a:srgbClr val="000000"/>
                </a:solidFill>
                <a:latin typeface="Arial"/>
              </a:rPr>
              <a:t>Click to move the slide</a:t>
            </a:r>
          </a:p>
        </p:txBody>
      </p:sp>
      <p:sp>
        <p:nvSpPr>
          <p:cNvPr id="37"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38"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39"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40"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41" name="PlaceHolder 6"/>
          <p:cNvSpPr>
            <a:spLocks noGrp="1"/>
          </p:cNvSpPr>
          <p:nvPr>
            <p:ph type="sldNum"/>
          </p:nvPr>
        </p:nvSpPr>
        <p:spPr>
          <a:xfrm>
            <a:off x="4399200" y="9555480"/>
            <a:ext cx="3372840" cy="502560"/>
          </a:xfrm>
          <a:prstGeom prst="rect">
            <a:avLst/>
          </a:prstGeom>
        </p:spPr>
        <p:txBody>
          <a:bodyPr lIns="0" tIns="0" rIns="0" bIns="0" anchor="b"/>
          <a:lstStyle/>
          <a:p>
            <a:pPr algn="r"/>
            <a:fld id="{8223AF8C-592C-4409-8B0D-F0D992B4DAB0}"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noRot="1" noChangeAspect="1"/>
          </p:cNvSpPr>
          <p:nvPr>
            <p:ph type="sldImg"/>
          </p:nvPr>
        </p:nvSpPr>
        <p:spPr>
          <a:xfrm>
            <a:off x="685800" y="1143000"/>
            <a:ext cx="5486400" cy="3086100"/>
          </a:xfrm>
          <a:prstGeom prst="rect">
            <a:avLst/>
          </a:prstGeom>
        </p:spPr>
      </p:sp>
      <p:sp>
        <p:nvSpPr>
          <p:cNvPr id="5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US" sz="1200" b="0" strike="noStrike" spc="-1" dirty="0">
              <a:latin typeface="Arial"/>
            </a:endParaRPr>
          </a:p>
          <a:p>
            <a:pPr marL="216000" indent="-216000">
              <a:lnSpc>
                <a:spcPct val="100000"/>
              </a:lnSpc>
            </a:pPr>
            <a:r>
              <a:rPr lang="en-US" sz="1200" b="0" u="sng" strike="noStrike" spc="-1" dirty="0">
                <a:solidFill>
                  <a:srgbClr val="000000"/>
                </a:solidFill>
                <a:uFillTx/>
                <a:latin typeface="+mn-lt"/>
                <a:ea typeface="+mn-ea"/>
              </a:rPr>
              <a:t>Notes on Video</a:t>
            </a:r>
            <a:r>
              <a:rPr lang="en-US" sz="1200" b="0" strike="noStrike" spc="-1" dirty="0">
                <a:solidFill>
                  <a:srgbClr val="000000"/>
                </a:solidFill>
                <a:latin typeface="+mn-lt"/>
                <a:ea typeface="+mn-ea"/>
              </a:rPr>
              <a:t>: This video represents 4 cortical micro-columns each with a different preferred orientation. This animation shows the activation of deep layers neurons in yellow, these are the timers, and the superficial layer neurons in blue, these are the message passers.</a:t>
            </a:r>
            <a:r>
              <a:rPr lang="en-US" sz="1200" b="0" strike="noStrike" spc="-1" dirty="0">
                <a:solidFill>
                  <a:schemeClr val="tx1"/>
                </a:solidFill>
                <a:latin typeface="Arial"/>
                <a:ea typeface="+mn-ea"/>
              </a:rPr>
              <a:t> </a:t>
            </a:r>
            <a:r>
              <a:rPr lang="en-US" sz="1200" b="0" strike="noStrike" spc="-1" dirty="0">
                <a:solidFill>
                  <a:srgbClr val="000000"/>
                </a:solidFill>
                <a:latin typeface="+mn-lt"/>
                <a:ea typeface="+mn-ea"/>
              </a:rPr>
              <a:t>Initially each column is activated only by external stimuli. After training it is sufficient to activate the first element, and the network completes the sequence with the correct order and approximately correct duration.</a:t>
            </a:r>
            <a:endParaRPr lang="en-US" sz="1200" b="0" strike="noStrike" spc="-1" dirty="0">
              <a:latin typeface="Arial"/>
            </a:endParaRPr>
          </a:p>
          <a:p>
            <a:pPr marL="216000" indent="-216000">
              <a:lnSpc>
                <a:spcPct val="100000"/>
              </a:lnSpc>
            </a:pPr>
            <a:endParaRPr lang="en-US" sz="1200" b="0" strike="noStrike" spc="-1" dirty="0">
              <a:latin typeface="Arial"/>
            </a:endParaRPr>
          </a:p>
          <a:p>
            <a:pPr marL="216000" indent="-216000">
              <a:lnSpc>
                <a:spcPct val="100000"/>
              </a:lnSpc>
            </a:pPr>
            <a:r>
              <a:rPr lang="en-US" sz="1200" b="0" u="sng" strike="noStrike" spc="-1" dirty="0">
                <a:latin typeface="Arial"/>
              </a:rPr>
              <a:t>Notes on Models:</a:t>
            </a:r>
          </a:p>
          <a:p>
            <a:pPr marL="171360" indent="-170640">
              <a:lnSpc>
                <a:spcPct val="100000"/>
              </a:lnSpc>
              <a:buClr>
                <a:srgbClr val="000000"/>
              </a:buClr>
              <a:buFont typeface="Wingdings" charset="2"/>
              <a:buChar char=""/>
            </a:pPr>
            <a:r>
              <a:rPr lang="en-US" sz="1200" b="0" strike="noStrike" spc="-1" dirty="0">
                <a:solidFill>
                  <a:srgbClr val="000000"/>
                </a:solidFill>
                <a:latin typeface="+mn-lt"/>
                <a:ea typeface="+mn-ea"/>
              </a:rPr>
              <a:t>Brain networks are thought to be able to learn dynamical sequences of activity from their external inputs, that represent sequences of external inputs and/or motor actions that need to be performed by an animal. We have investigated the mechanisms by which recurrent networks can learn to generate sequences from their external inputs, using the mechanism of synaptic plasticity.</a:t>
            </a:r>
            <a:endParaRPr lang="en-US" sz="1200" b="0" strike="noStrike" spc="-1" dirty="0">
              <a:latin typeface="Arial"/>
            </a:endParaRPr>
          </a:p>
          <a:p>
            <a:pPr marL="171360" indent="-170640">
              <a:lnSpc>
                <a:spcPct val="100000"/>
              </a:lnSpc>
              <a:buClr>
                <a:srgbClr val="000000"/>
              </a:buClr>
              <a:buFont typeface="Wingdings" charset="2"/>
              <a:buChar char=""/>
            </a:pPr>
            <a:r>
              <a:rPr lang="en-US" sz="1200" b="0" strike="noStrike" spc="-1" dirty="0">
                <a:solidFill>
                  <a:srgbClr val="000000"/>
                </a:solidFill>
                <a:latin typeface="+mn-lt"/>
                <a:ea typeface="+mn-ea"/>
              </a:rPr>
              <a:t>We have not used methods from machine learning or AI in this project since the focus in on biologically plausible learning rules, as opposed to the rules that are used in machine learning. However, we expect machine learning will eventually gain from a better understanding of neurobiological learning rules.</a:t>
            </a:r>
            <a:endParaRPr lang="en-US" sz="1200" b="0" strike="noStrike" spc="-1" dirty="0">
              <a:latin typeface="Arial"/>
            </a:endParaRPr>
          </a:p>
          <a:p>
            <a:pPr marL="171360" indent="-170640">
              <a:lnSpc>
                <a:spcPct val="100000"/>
              </a:lnSpc>
              <a:buClr>
                <a:srgbClr val="000000"/>
              </a:buClr>
              <a:buFont typeface="Wingdings" charset="2"/>
              <a:buChar char=""/>
            </a:pPr>
            <a:r>
              <a:rPr lang="en-US" sz="1200" b="0" strike="noStrike" spc="-1" dirty="0">
                <a:solidFill>
                  <a:srgbClr val="000000"/>
                </a:solidFill>
                <a:latin typeface="+mn-lt"/>
                <a:ea typeface="+mn-ea"/>
              </a:rPr>
              <a:t>Most of the analysis has been performed with simplified rate models. The next challenge is to extend the work (in particular the analytical calculations) to more realistic spiking network models. Model 3 is a more biologically realistic spiking model and for model 3 currently results are based on simulations and are not </a:t>
            </a:r>
            <a:r>
              <a:rPr lang="en-US" sz="1200" b="0" strike="noStrike" spc="-1">
                <a:solidFill>
                  <a:srgbClr val="000000"/>
                </a:solidFill>
                <a:latin typeface="+mn-lt"/>
                <a:ea typeface="+mn-ea"/>
              </a:rPr>
              <a:t>yet analytical. </a:t>
            </a:r>
            <a:endParaRPr lang="en-US" sz="1200" b="0" strike="noStrike" spc="-1" dirty="0">
              <a:solidFill>
                <a:srgbClr val="000000"/>
              </a:solidFill>
              <a:latin typeface="+mn-lt"/>
              <a:ea typeface="+mn-ea"/>
            </a:endParaRPr>
          </a:p>
          <a:p>
            <a:pPr marL="171360" marR="0" lvl="0" indent="-170640" algn="l" defTabSz="914400" rtl="0" eaLnBrk="1" fontAlgn="auto" latinLnBrk="0" hangingPunct="1">
              <a:lnSpc>
                <a:spcPct val="100000"/>
              </a:lnSpc>
              <a:spcBef>
                <a:spcPts val="0"/>
              </a:spcBef>
              <a:spcAft>
                <a:spcPts val="0"/>
              </a:spcAft>
              <a:buClr>
                <a:srgbClr val="000000"/>
              </a:buClr>
              <a:buSzTx/>
              <a:buFont typeface="Wingdings" charset="2"/>
              <a:buChar char=""/>
              <a:tabLst/>
              <a:defRPr/>
            </a:pPr>
            <a:r>
              <a:rPr lang="en-US" sz="1200" b="0" strike="noStrike" spc="-1" dirty="0">
                <a:solidFill>
                  <a:srgbClr val="000000"/>
                </a:solidFill>
                <a:latin typeface="+mn-lt"/>
                <a:ea typeface="+mn-ea"/>
              </a:rPr>
              <a:t>The main theoretical tools are (1) dynamical systems analysis of a complex network with dynamical neurons and synapses, for the study of both fixed point attractors and transients; (2) dynamical mean-field theory to compute characteristics of sequences in the large N (network size) limit. (3) extensive simulations of dynamical systems.</a:t>
            </a:r>
          </a:p>
          <a:p>
            <a:pPr marL="171360" indent="-170640">
              <a:lnSpc>
                <a:spcPct val="100000"/>
              </a:lnSpc>
              <a:buClr>
                <a:srgbClr val="000000"/>
              </a:buClr>
              <a:buFont typeface="Wingdings" charset="2"/>
              <a:buChar char=""/>
            </a:pP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2000" b="0" strike="noStrike" spc="-1" dirty="0">
                <a:solidFill>
                  <a:srgbClr val="000000"/>
                </a:solidFill>
                <a:latin typeface="+mn-lt"/>
                <a:ea typeface="+mn-ea"/>
              </a:rPr>
              <a:t>PI names: </a:t>
            </a:r>
            <a:r>
              <a:rPr lang="en-US" sz="2000" b="0" strike="noStrike" spc="-1" dirty="0" err="1">
                <a:solidFill>
                  <a:srgbClr val="000000"/>
                </a:solidFill>
                <a:latin typeface="+mn-lt"/>
                <a:ea typeface="+mn-ea"/>
              </a:rPr>
              <a:t>Harel</a:t>
            </a:r>
            <a:r>
              <a:rPr lang="en-US" sz="2000" b="0" strike="noStrike" spc="-1" dirty="0">
                <a:solidFill>
                  <a:srgbClr val="000000"/>
                </a:solidFill>
                <a:latin typeface="+mn-lt"/>
                <a:ea typeface="+mn-ea"/>
              </a:rPr>
              <a:t> </a:t>
            </a:r>
            <a:r>
              <a:rPr lang="en-US" sz="2000" b="0" strike="noStrike" spc="-1" dirty="0" err="1">
                <a:solidFill>
                  <a:srgbClr val="000000"/>
                </a:solidFill>
                <a:latin typeface="+mn-lt"/>
                <a:ea typeface="+mn-ea"/>
              </a:rPr>
              <a:t>Shouval</a:t>
            </a:r>
            <a:r>
              <a:rPr lang="en-US" sz="2000" b="0" strike="noStrike" spc="-1" dirty="0">
                <a:solidFill>
                  <a:srgbClr val="000000"/>
                </a:solidFill>
                <a:latin typeface="+mn-lt"/>
                <a:ea typeface="+mn-ea"/>
              </a:rPr>
              <a:t> (UT Houston), Nicolas Brunel (Duke)</a:t>
            </a:r>
          </a:p>
          <a:p>
            <a:pPr>
              <a:lnSpc>
                <a:spcPct val="100000"/>
              </a:lnSpc>
            </a:pPr>
            <a:r>
              <a:rPr lang="en-US" sz="2000" b="0" strike="noStrike" spc="-1" dirty="0" err="1">
                <a:solidFill>
                  <a:srgbClr val="000000"/>
                </a:solidFill>
                <a:latin typeface="+mn-lt"/>
                <a:ea typeface="+mn-ea"/>
              </a:rPr>
              <a:t>Harel</a:t>
            </a:r>
            <a:r>
              <a:rPr lang="en-US" sz="2000" b="0" strike="noStrike" spc="-1" dirty="0">
                <a:solidFill>
                  <a:srgbClr val="000000"/>
                </a:solidFill>
                <a:latin typeface="+mn-lt"/>
                <a:ea typeface="+mn-ea"/>
              </a:rPr>
              <a:t> </a:t>
            </a:r>
            <a:r>
              <a:rPr lang="en-US" sz="2000" b="0" strike="noStrike" spc="-1" dirty="0" err="1">
                <a:solidFill>
                  <a:srgbClr val="000000"/>
                </a:solidFill>
                <a:latin typeface="+mn-lt"/>
                <a:ea typeface="+mn-ea"/>
              </a:rPr>
              <a:t>Shouval</a:t>
            </a:r>
            <a:r>
              <a:rPr lang="en-US" sz="2000" b="0" strike="noStrike" spc="-1" dirty="0">
                <a:solidFill>
                  <a:srgbClr val="000000"/>
                </a:solidFill>
                <a:latin typeface="+mn-lt"/>
                <a:ea typeface="+mn-ea"/>
              </a:rPr>
              <a:t>, </a:t>
            </a:r>
            <a:r>
              <a:rPr lang="en-US" sz="2000" b="0" strike="noStrike" spc="-1" dirty="0" err="1">
                <a:solidFill>
                  <a:srgbClr val="000000"/>
                </a:solidFill>
                <a:latin typeface="+mn-lt"/>
                <a:ea typeface="+mn-ea"/>
              </a:rPr>
              <a:t>harel.shouval@uth.tmc.edu</a:t>
            </a:r>
            <a:endParaRPr lang="en-US" sz="2000" b="0" strike="noStrike" spc="-1" dirty="0">
              <a:solidFill>
                <a:srgbClr val="000000"/>
              </a:solidFill>
              <a:latin typeface="+mn-lt"/>
              <a:ea typeface="+mn-ea"/>
            </a:endParaRPr>
          </a:p>
          <a:p>
            <a:pPr>
              <a:lnSpc>
                <a:spcPct val="100000"/>
              </a:lnSpc>
            </a:pPr>
            <a:r>
              <a:rPr lang="en-US" sz="2000" b="0" strike="noStrike" spc="-1" dirty="0">
                <a:solidFill>
                  <a:srgbClr val="000000"/>
                </a:solidFill>
                <a:latin typeface="+mn-lt"/>
                <a:ea typeface="+mn-ea"/>
              </a:rPr>
              <a:t>Nicolas Brunel, </a:t>
            </a:r>
            <a:r>
              <a:rPr lang="en-US" sz="2000" b="0" strike="noStrike" spc="-1" dirty="0" err="1">
                <a:solidFill>
                  <a:srgbClr val="000000"/>
                </a:solidFill>
                <a:latin typeface="+mn-lt"/>
                <a:ea typeface="+mn-ea"/>
              </a:rPr>
              <a:t>nicolas.brunel@duke.edu</a:t>
            </a:r>
            <a:endParaRPr lang="en-US" sz="2000" b="0" strike="noStrike" spc="-1" dirty="0">
              <a:latin typeface="Arial"/>
            </a:endParaRPr>
          </a:p>
        </p:txBody>
      </p:sp>
      <p:sp>
        <p:nvSpPr>
          <p:cNvPr id="5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D26DBD4-AD6B-4D11-9B39-4751796798DD}" type="slidenum">
              <a:rPr lang="en-US" sz="1200" b="0" strike="noStrike" spc="-1">
                <a:solidFill>
                  <a:srgbClr val="000000"/>
                </a:solidFill>
                <a:latin typeface="Times New Roman"/>
                <a:ea typeface="+mn-ea"/>
              </a:rPr>
              <a:t>1</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3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tif"/><Relationship Id="rId5" Type="http://schemas.openxmlformats.org/officeDocument/2006/relationships/hyperlink" Target="file:///home/nicolas/admin/NIH/2015/BRAIN-Theories/sequence_animation_II.mp4"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6"/>
          <p:cNvPicPr/>
          <p:nvPr/>
        </p:nvPicPr>
        <p:blipFill>
          <a:blip r:embed="rId3"/>
          <a:srcRect l="42459" t="8437" r="46815" b="83635"/>
          <a:stretch/>
        </p:blipFill>
        <p:spPr>
          <a:xfrm>
            <a:off x="6116040" y="-4680"/>
            <a:ext cx="1218600" cy="541080"/>
          </a:xfrm>
          <a:prstGeom prst="rect">
            <a:avLst/>
          </a:prstGeom>
          <a:ln>
            <a:noFill/>
          </a:ln>
        </p:spPr>
      </p:pic>
      <p:pic>
        <p:nvPicPr>
          <p:cNvPr id="43" name="Picture 3"/>
          <p:cNvPicPr/>
          <p:nvPr/>
        </p:nvPicPr>
        <p:blipFill>
          <a:blip r:embed="rId4"/>
          <a:srcRect l="33271" t="70759" r="40969" b="6719"/>
          <a:stretch/>
        </p:blipFill>
        <p:spPr>
          <a:xfrm>
            <a:off x="8229600" y="5315400"/>
            <a:ext cx="3879720" cy="1542240"/>
          </a:xfrm>
          <a:prstGeom prst="rect">
            <a:avLst/>
          </a:prstGeom>
          <a:ln>
            <a:noFill/>
          </a:ln>
        </p:spPr>
      </p:pic>
      <p:pic>
        <p:nvPicPr>
          <p:cNvPr id="44" name="Picture 4"/>
          <p:cNvPicPr/>
          <p:nvPr/>
        </p:nvPicPr>
        <p:blipFill>
          <a:blip r:embed="rId3"/>
          <a:srcRect l="42459" t="8437" r="46815" b="83635"/>
          <a:stretch/>
        </p:blipFill>
        <p:spPr>
          <a:xfrm>
            <a:off x="27360" y="0"/>
            <a:ext cx="1218600" cy="541080"/>
          </a:xfrm>
          <a:prstGeom prst="rect">
            <a:avLst/>
          </a:prstGeom>
          <a:ln>
            <a:noFill/>
          </a:ln>
        </p:spPr>
      </p:pic>
      <p:pic>
        <p:nvPicPr>
          <p:cNvPr id="45" name="Picture 5"/>
          <p:cNvPicPr/>
          <p:nvPr/>
        </p:nvPicPr>
        <p:blipFill>
          <a:blip r:embed="rId3"/>
          <a:srcRect l="42459" t="8437" r="46815" b="83635"/>
          <a:stretch/>
        </p:blipFill>
        <p:spPr>
          <a:xfrm>
            <a:off x="1239480" y="0"/>
            <a:ext cx="1218600" cy="541080"/>
          </a:xfrm>
          <a:prstGeom prst="rect">
            <a:avLst/>
          </a:prstGeom>
          <a:ln>
            <a:noFill/>
          </a:ln>
        </p:spPr>
      </p:pic>
      <p:pic>
        <p:nvPicPr>
          <p:cNvPr id="46" name="Picture 11"/>
          <p:cNvPicPr/>
          <p:nvPr/>
        </p:nvPicPr>
        <p:blipFill>
          <a:blip r:embed="rId3"/>
          <a:srcRect l="42459" t="8437" r="46815" b="83635"/>
          <a:stretch/>
        </p:blipFill>
        <p:spPr>
          <a:xfrm>
            <a:off x="2458440" y="0"/>
            <a:ext cx="1218600" cy="541080"/>
          </a:xfrm>
          <a:prstGeom prst="rect">
            <a:avLst/>
          </a:prstGeom>
          <a:ln>
            <a:noFill/>
          </a:ln>
        </p:spPr>
      </p:pic>
      <p:pic>
        <p:nvPicPr>
          <p:cNvPr id="47" name="Picture 13"/>
          <p:cNvPicPr/>
          <p:nvPr/>
        </p:nvPicPr>
        <p:blipFill>
          <a:blip r:embed="rId3"/>
          <a:srcRect l="42459" t="8437" r="46815" b="83635"/>
          <a:stretch/>
        </p:blipFill>
        <p:spPr>
          <a:xfrm>
            <a:off x="3677760" y="0"/>
            <a:ext cx="1218600" cy="541080"/>
          </a:xfrm>
          <a:prstGeom prst="rect">
            <a:avLst/>
          </a:prstGeom>
          <a:ln>
            <a:noFill/>
          </a:ln>
        </p:spPr>
      </p:pic>
      <p:pic>
        <p:nvPicPr>
          <p:cNvPr id="48" name="Picture 16"/>
          <p:cNvPicPr/>
          <p:nvPr/>
        </p:nvPicPr>
        <p:blipFill>
          <a:blip r:embed="rId3"/>
          <a:srcRect l="42459" t="8437" r="46815" b="83635"/>
          <a:stretch/>
        </p:blipFill>
        <p:spPr>
          <a:xfrm>
            <a:off x="4897080" y="-4680"/>
            <a:ext cx="1218600" cy="541080"/>
          </a:xfrm>
          <a:prstGeom prst="rect">
            <a:avLst/>
          </a:prstGeom>
          <a:ln>
            <a:noFill/>
          </a:ln>
        </p:spPr>
      </p:pic>
      <p:sp>
        <p:nvSpPr>
          <p:cNvPr id="49" name="CustomShape 1"/>
          <p:cNvSpPr/>
          <p:nvPr/>
        </p:nvSpPr>
        <p:spPr>
          <a:xfrm>
            <a:off x="548640" y="65880"/>
            <a:ext cx="63086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a:solidFill>
                  <a:srgbClr val="000000"/>
                </a:solidFill>
                <a:latin typeface="Calibri"/>
                <a:ea typeface="DejaVu Sans"/>
              </a:rPr>
              <a:t>Models of sequence learning in recurrent neural networks</a:t>
            </a:r>
            <a:endParaRPr lang="en-US" sz="2000" b="0" strike="noStrike" spc="-1">
              <a:latin typeface="Arial"/>
            </a:endParaRPr>
          </a:p>
        </p:txBody>
      </p:sp>
      <p:sp>
        <p:nvSpPr>
          <p:cNvPr id="50" name="CustomShape 2"/>
          <p:cNvSpPr/>
          <p:nvPr/>
        </p:nvSpPr>
        <p:spPr>
          <a:xfrm>
            <a:off x="8229600" y="5380560"/>
            <a:ext cx="2945160" cy="85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a:solidFill>
                  <a:srgbClr val="000000"/>
                </a:solidFill>
                <a:latin typeface="Calibri"/>
                <a:ea typeface="DejaVu Sans"/>
              </a:rPr>
              <a:t>Harel Shouval (University of Texas, Houston) </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0" strike="noStrike" spc="-1">
                <a:solidFill>
                  <a:srgbClr val="000000"/>
                </a:solidFill>
                <a:latin typeface="Calibri"/>
                <a:ea typeface="DejaVu Sans"/>
              </a:rPr>
              <a:t>Nicolas Brunel (Duke University)</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0" strike="noStrike" spc="-1">
                <a:solidFill>
                  <a:srgbClr val="000000"/>
                </a:solidFill>
                <a:latin typeface="Calibri"/>
                <a:ea typeface="DejaVu Sans"/>
              </a:rPr>
              <a:t>Grant support:  NIH </a:t>
            </a:r>
            <a:r>
              <a:rPr lang="en-US" sz="1400" b="0" strike="noStrike" spc="-1">
                <a:solidFill>
                  <a:srgbClr val="000000"/>
                </a:solidFill>
                <a:latin typeface="Calibri"/>
                <a:ea typeface="Arial"/>
              </a:rPr>
              <a:t>R01EB022891</a:t>
            </a:r>
            <a:endParaRPr lang="en-US" sz="1400" b="0" strike="noStrike" spc="-1">
              <a:latin typeface="Arial"/>
            </a:endParaRPr>
          </a:p>
        </p:txBody>
      </p:sp>
      <p:sp>
        <p:nvSpPr>
          <p:cNvPr id="51" name="CustomShape 3"/>
          <p:cNvSpPr/>
          <p:nvPr/>
        </p:nvSpPr>
        <p:spPr>
          <a:xfrm>
            <a:off x="27360" y="526320"/>
            <a:ext cx="11804760" cy="544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dirty="0">
                <a:solidFill>
                  <a:srgbClr val="000000"/>
                </a:solidFill>
                <a:latin typeface="Calibri"/>
                <a:ea typeface="DejaVu Sans"/>
              </a:rPr>
              <a:t>The model</a:t>
            </a:r>
            <a:endParaRPr lang="en-US" sz="1600" b="0" strike="noStrike" spc="-1" dirty="0">
              <a:latin typeface="Arial"/>
            </a:endParaRPr>
          </a:p>
          <a:p>
            <a:pPr marL="216000" indent="-215640">
              <a:lnSpc>
                <a:spcPct val="100000"/>
              </a:lnSpc>
              <a:buClr>
                <a:srgbClr val="000000"/>
              </a:buClr>
              <a:buSzPct val="45000"/>
              <a:buFont typeface="Symbol"/>
              <a:buChar char=""/>
            </a:pPr>
            <a:r>
              <a:rPr lang="en-US" sz="1600" b="1" strike="noStrike" spc="-1" dirty="0">
                <a:solidFill>
                  <a:srgbClr val="000000"/>
                </a:solidFill>
                <a:latin typeface="Calibri"/>
                <a:ea typeface="DejaVu Sans"/>
              </a:rPr>
              <a:t>Model 1: </a:t>
            </a:r>
            <a:r>
              <a:rPr lang="en-US" sz="1600" b="0" strike="noStrike" spc="-1" dirty="0">
                <a:solidFill>
                  <a:srgbClr val="000000"/>
                </a:solidFill>
                <a:latin typeface="Calibri"/>
                <a:ea typeface="DejaVu Sans"/>
              </a:rPr>
              <a:t>Recurrent rate model with online temporally asymmetric Hebbian plasticity and various stabilization mechanisms: Understanding in which conditions the network learns persistent or sequential activity as a function of the inputs.</a:t>
            </a:r>
            <a:endParaRPr lang="en-US" sz="1600" b="0" strike="noStrike" spc="-1" dirty="0">
              <a:latin typeface="Arial"/>
            </a:endParaRPr>
          </a:p>
          <a:p>
            <a:pPr marL="216000" indent="-215640">
              <a:lnSpc>
                <a:spcPct val="100000"/>
              </a:lnSpc>
              <a:buClr>
                <a:srgbClr val="000000"/>
              </a:buClr>
              <a:buSzPct val="45000"/>
              <a:buFont typeface="Symbol"/>
              <a:buChar char=""/>
            </a:pPr>
            <a:r>
              <a:rPr lang="en-US" sz="1600" b="1" strike="noStrike" spc="-1" dirty="0">
                <a:solidFill>
                  <a:srgbClr val="000000"/>
                </a:solidFill>
                <a:latin typeface="Calibri"/>
                <a:ea typeface="DejaVu Sans"/>
              </a:rPr>
              <a:t>Model 2</a:t>
            </a:r>
            <a:r>
              <a:rPr lang="en-US" sz="1600" b="0" strike="noStrike" spc="-1" dirty="0">
                <a:solidFill>
                  <a:srgbClr val="000000"/>
                </a:solidFill>
                <a:latin typeface="Calibri"/>
                <a:ea typeface="DejaVu Sans"/>
              </a:rPr>
              <a:t>: Recurrent rate model with temporally asymmetric Hebbian connectivity matrix: Calculation of storage capacity, and understanding of how sequence properties (like sparseness) depend on parameters of the learning rule.</a:t>
            </a:r>
            <a:endParaRPr lang="en-US" sz="1600" b="0" strike="noStrike" spc="-1" dirty="0">
              <a:latin typeface="Arial"/>
            </a:endParaRPr>
          </a:p>
          <a:p>
            <a:pPr marL="216000" indent="-215640">
              <a:lnSpc>
                <a:spcPct val="100000"/>
              </a:lnSpc>
              <a:buClr>
                <a:srgbClr val="000000"/>
              </a:buClr>
              <a:buSzPct val="45000"/>
              <a:buFont typeface="Symbol"/>
              <a:buChar char=""/>
            </a:pPr>
            <a:r>
              <a:rPr lang="en-US" sz="1600" b="1" strike="noStrike" spc="-1" dirty="0">
                <a:solidFill>
                  <a:srgbClr val="000000"/>
                </a:solidFill>
                <a:latin typeface="Calibri"/>
                <a:ea typeface="DejaVu Sans"/>
              </a:rPr>
              <a:t>Model 3</a:t>
            </a:r>
            <a:r>
              <a:rPr lang="en-US" sz="1600" b="0" strike="noStrike" spc="-1" dirty="0">
                <a:solidFill>
                  <a:srgbClr val="000000"/>
                </a:solidFill>
                <a:latin typeface="Calibri"/>
                <a:ea typeface="DejaVu Sans"/>
              </a:rPr>
              <a:t>: A universal architecture for learning temporal sequences. A model of spiking neurons that can emulate and learn both the order and the duration of each element in a sequence (</a:t>
            </a:r>
            <a:r>
              <a:rPr lang="en-US" sz="1600" b="0" u="sng" strike="noStrike" spc="-1" dirty="0">
                <a:solidFill>
                  <a:srgbClr val="0563C1"/>
                </a:solidFill>
                <a:uFillTx/>
                <a:latin typeface="Calibri"/>
                <a:ea typeface="DejaVu Sans"/>
                <a:hlinkClick r:id="rId5"/>
              </a:rPr>
              <a:t>see attached video</a:t>
            </a:r>
            <a:r>
              <a:rPr lang="en-US" sz="1600" b="0" strike="noStrike" spc="-1" dirty="0">
                <a:solidFill>
                  <a:srgbClr val="000000"/>
                </a:solidFill>
                <a:latin typeface="Calibri"/>
                <a:ea typeface="DejaVu Sans"/>
              </a:rPr>
              <a:t>).</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a:solidFill>
                  <a:srgbClr val="000000"/>
                </a:solidFill>
                <a:latin typeface="Calibri"/>
                <a:ea typeface="DejaVu Sans"/>
              </a:rPr>
              <a:t>What is new inside? </a:t>
            </a:r>
            <a:endParaRPr lang="en-US" sz="1600" b="0" strike="noStrike" spc="-1" dirty="0">
              <a:latin typeface="Arial"/>
            </a:endParaRPr>
          </a:p>
          <a:p>
            <a:pPr>
              <a:lnSpc>
                <a:spcPct val="100000"/>
              </a:lnSpc>
            </a:pPr>
            <a:r>
              <a:rPr lang="en-US" sz="1600" b="0" strike="noStrike" spc="-1" dirty="0">
                <a:solidFill>
                  <a:srgbClr val="000000"/>
                </a:solidFill>
                <a:latin typeface="Calibri"/>
                <a:ea typeface="DejaVu Sans"/>
              </a:rPr>
              <a:t>Previous models of sequence learning have typically not been biologically realistic and at the same time they have not been rigorously analyzed. Our models are addressing these two concerns.</a:t>
            </a:r>
            <a:endParaRPr lang="en-US" sz="1600" b="0" strike="noStrike" spc="-1" dirty="0">
              <a:latin typeface="Arial"/>
            </a:endParaRPr>
          </a:p>
          <a:p>
            <a:pPr marL="285840" indent="-285480">
              <a:lnSpc>
                <a:spcPct val="100000"/>
              </a:lnSpc>
              <a:buClr>
                <a:srgbClr val="000000"/>
              </a:buClr>
              <a:buFont typeface="Arial"/>
              <a:buChar char="•"/>
            </a:pPr>
            <a:r>
              <a:rPr lang="en-US" sz="1600" b="1" strike="noStrike" spc="-1" dirty="0">
                <a:solidFill>
                  <a:srgbClr val="000000"/>
                </a:solidFill>
                <a:latin typeface="Calibri"/>
                <a:ea typeface="DejaVu Sans"/>
              </a:rPr>
              <a:t>Model 1: </a:t>
            </a:r>
            <a:r>
              <a:rPr lang="en-US" sz="1600" b="0" strike="noStrike" spc="-1" dirty="0">
                <a:solidFill>
                  <a:srgbClr val="000000"/>
                </a:solidFill>
                <a:latin typeface="Calibri"/>
                <a:ea typeface="DejaVu Sans"/>
              </a:rPr>
              <a:t>Calculation of</a:t>
            </a:r>
            <a:r>
              <a:rPr lang="en-US" sz="1600" b="1" strike="noStrike" spc="-1" dirty="0">
                <a:solidFill>
                  <a:srgbClr val="000000"/>
                </a:solidFill>
                <a:latin typeface="Calibri"/>
                <a:ea typeface="DejaVu Sans"/>
              </a:rPr>
              <a:t> </a:t>
            </a:r>
            <a:r>
              <a:rPr lang="en-US" sz="1600" b="0" strike="noStrike" spc="-1" dirty="0">
                <a:solidFill>
                  <a:srgbClr val="000000"/>
                </a:solidFill>
                <a:latin typeface="Calibri"/>
                <a:ea typeface="DejaVu Sans"/>
              </a:rPr>
              <a:t>`phase diagram’ showing the different phases reached by the network during learning (in particular, persistent activity and sequential activity</a:t>
            </a:r>
            <a:endParaRPr lang="en-US" sz="1600" b="0" strike="noStrike" spc="-1" dirty="0">
              <a:latin typeface="Arial"/>
            </a:endParaRPr>
          </a:p>
          <a:p>
            <a:pPr marL="285840" indent="-285480">
              <a:lnSpc>
                <a:spcPct val="100000"/>
              </a:lnSpc>
              <a:buClr>
                <a:srgbClr val="000000"/>
              </a:buClr>
              <a:buFont typeface="Arial"/>
              <a:buChar char="•"/>
            </a:pPr>
            <a:r>
              <a:rPr lang="en-US" sz="1600" b="1" strike="noStrike" spc="-1" dirty="0">
                <a:solidFill>
                  <a:srgbClr val="000000"/>
                </a:solidFill>
                <a:latin typeface="Calibri"/>
                <a:ea typeface="DejaVu Sans"/>
              </a:rPr>
              <a:t>Model 2: </a:t>
            </a:r>
            <a:r>
              <a:rPr lang="en-US" sz="1600" b="0" strike="noStrike" spc="-1" dirty="0">
                <a:solidFill>
                  <a:srgbClr val="000000"/>
                </a:solidFill>
                <a:latin typeface="Calibri"/>
                <a:ea typeface="DejaVu Sans"/>
              </a:rPr>
              <a:t>Calculation of network storage capacity</a:t>
            </a:r>
            <a:endParaRPr lang="en-US" sz="1600" b="0" strike="noStrike" spc="-1" dirty="0">
              <a:latin typeface="Arial"/>
            </a:endParaRPr>
          </a:p>
          <a:p>
            <a:pPr marL="285840" indent="-285480">
              <a:lnSpc>
                <a:spcPct val="100000"/>
              </a:lnSpc>
              <a:buClr>
                <a:srgbClr val="000000"/>
              </a:buClr>
              <a:buFont typeface="Arial"/>
              <a:buChar char="•"/>
            </a:pPr>
            <a:r>
              <a:rPr lang="en-US" sz="1600" b="1" strike="noStrike" spc="-1" dirty="0">
                <a:solidFill>
                  <a:srgbClr val="000000"/>
                </a:solidFill>
                <a:latin typeface="Calibri"/>
                <a:ea typeface="DejaVu Sans"/>
              </a:rPr>
              <a:t>Model 3:</a:t>
            </a:r>
            <a:r>
              <a:rPr lang="en-US" sz="1600" b="0" strike="noStrike" spc="-1" dirty="0">
                <a:solidFill>
                  <a:srgbClr val="000000"/>
                </a:solidFill>
                <a:latin typeface="Calibri"/>
                <a:ea typeface="DejaVu Sans"/>
              </a:rPr>
              <a:t> A </a:t>
            </a:r>
            <a:r>
              <a:rPr lang="en-US" sz="1600" b="0" strike="noStrike" spc="-1" dirty="0">
                <a:solidFill>
                  <a:srgbClr val="000000"/>
                </a:solidFill>
                <a:latin typeface="Arial"/>
                <a:ea typeface="DejaVu Sans"/>
              </a:rPr>
              <a:t>universal architecture with timing elements that use recurrent connectivity and message passing elements that depend on the convergence of excitation and inhibition. The model also uses a novel biologically inspired learning rule.</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a:solidFill>
                  <a:srgbClr val="000000"/>
                </a:solidFill>
                <a:latin typeface="Calibri"/>
                <a:ea typeface="DejaVu Sans"/>
              </a:rPr>
              <a:t>How will this change current practice?</a:t>
            </a:r>
            <a:endParaRPr lang="en-US" sz="1600" b="0" strike="noStrike" spc="-1" dirty="0">
              <a:latin typeface="Arial"/>
            </a:endParaRPr>
          </a:p>
          <a:p>
            <a:pPr marL="216000" indent="-215640">
              <a:lnSpc>
                <a:spcPct val="100000"/>
              </a:lnSpc>
              <a:buClr>
                <a:srgbClr val="000000"/>
              </a:buClr>
              <a:buSzPct val="45000"/>
              <a:buFont typeface="Symbol"/>
              <a:buChar char=""/>
            </a:pPr>
            <a:r>
              <a:rPr lang="en-US" sz="1600" b="0" strike="noStrike" spc="-1" dirty="0">
                <a:solidFill>
                  <a:srgbClr val="000000"/>
                </a:solidFill>
                <a:latin typeface="Calibri"/>
                <a:ea typeface="DejaVu Sans"/>
              </a:rPr>
              <a:t>Shows that models with simple temporally asymmetric learning rules can explain diversity of dynamics observed in delayed response tasks in cortex</a:t>
            </a:r>
            <a:endParaRPr lang="en-US" sz="1600" b="0" strike="noStrike" spc="-1" dirty="0">
              <a:latin typeface="Arial"/>
            </a:endParaRPr>
          </a:p>
          <a:p>
            <a:pPr marL="216000" indent="-215640">
              <a:lnSpc>
                <a:spcPct val="100000"/>
              </a:lnSpc>
              <a:buClr>
                <a:srgbClr val="000000"/>
              </a:buClr>
              <a:buSzPct val="45000"/>
              <a:buFont typeface="Symbol"/>
              <a:buChar char=""/>
            </a:pPr>
            <a:r>
              <a:rPr lang="en-US" sz="1600" b="0" strike="noStrike" spc="-1" dirty="0">
                <a:solidFill>
                  <a:srgbClr val="000000"/>
                </a:solidFill>
                <a:latin typeface="Calibri"/>
                <a:ea typeface="DejaVu Sans"/>
              </a:rPr>
              <a:t>Shows the potential importance of the layered organization of cortex in learning both the order </a:t>
            </a:r>
            <a:endParaRPr lang="en-US" sz="1600" b="0" strike="noStrike" spc="-1" dirty="0">
              <a:latin typeface="Arial"/>
            </a:endParaRPr>
          </a:p>
          <a:p>
            <a:pPr>
              <a:lnSpc>
                <a:spcPct val="100000"/>
              </a:lnSpc>
            </a:pPr>
            <a:r>
              <a:rPr lang="en-US" sz="1600" b="0" strike="noStrike" spc="-1" dirty="0">
                <a:solidFill>
                  <a:srgbClr val="000000"/>
                </a:solidFill>
                <a:latin typeface="Calibri"/>
                <a:ea typeface="DejaVu Sans"/>
              </a:rPr>
              <a:t>     and duration of temporal sequences</a:t>
            </a:r>
            <a:endParaRPr lang="en-US" sz="1600" b="0" strike="noStrike" spc="-1" dirty="0">
              <a:latin typeface="Arial"/>
            </a:endParaRPr>
          </a:p>
          <a:p>
            <a:pPr>
              <a:lnSpc>
                <a:spcPct val="100000"/>
              </a:lnSpc>
            </a:pPr>
            <a:r>
              <a:rPr lang="en-US" sz="1600" b="1" strike="noStrike" spc="-1" dirty="0">
                <a:solidFill>
                  <a:srgbClr val="000000"/>
                </a:solidFill>
                <a:latin typeface="Calibri"/>
                <a:ea typeface="DejaVu Sans"/>
              </a:rPr>
              <a:t>End Users</a:t>
            </a:r>
            <a:endParaRPr lang="en-US" sz="1600" b="0" strike="noStrike" spc="-1" dirty="0">
              <a:latin typeface="Arial"/>
            </a:endParaRPr>
          </a:p>
          <a:p>
            <a:pPr>
              <a:lnSpc>
                <a:spcPct val="100000"/>
              </a:lnSpc>
            </a:pPr>
            <a:r>
              <a:rPr lang="en-US" sz="1600" b="0" strike="noStrike" spc="-1" dirty="0">
                <a:solidFill>
                  <a:srgbClr val="000000"/>
                </a:solidFill>
                <a:latin typeface="Calibri"/>
                <a:ea typeface="DejaVu Sans"/>
              </a:rPr>
              <a:t>These could be used by experimental groups to model their data, or by theorists to further </a:t>
            </a:r>
            <a:endParaRPr lang="en-US" sz="1600" b="0" strike="noStrike" spc="-1" dirty="0">
              <a:latin typeface="Arial"/>
            </a:endParaRPr>
          </a:p>
          <a:p>
            <a:pPr>
              <a:lnSpc>
                <a:spcPct val="100000"/>
              </a:lnSpc>
            </a:pPr>
            <a:r>
              <a:rPr lang="en-US" sz="1600" b="0" strike="noStrike" spc="-1" dirty="0">
                <a:solidFill>
                  <a:srgbClr val="000000"/>
                </a:solidFill>
                <a:latin typeface="Calibri"/>
                <a:ea typeface="DejaVu Sans"/>
              </a:rPr>
              <a:t>develop the theory.  Code available in on </a:t>
            </a:r>
            <a:r>
              <a:rPr lang="en-US" sz="1600" b="0" strike="noStrike" spc="-1" dirty="0" err="1">
                <a:solidFill>
                  <a:srgbClr val="000000"/>
                </a:solidFill>
                <a:latin typeface="Calibri"/>
                <a:ea typeface="DejaVu Sans"/>
              </a:rPr>
              <a:t>github</a:t>
            </a:r>
            <a:r>
              <a:rPr lang="en-US" sz="1600" b="0" strike="noStrike" spc="-1" dirty="0">
                <a:solidFill>
                  <a:srgbClr val="000000"/>
                </a:solidFill>
                <a:latin typeface="Calibri"/>
                <a:ea typeface="DejaVu Sans"/>
              </a:rPr>
              <a:t>.</a:t>
            </a:r>
            <a:endParaRPr lang="en-US" sz="1600" b="0" strike="noStrike" spc="-1" dirty="0">
              <a:latin typeface="Arial"/>
            </a:endParaRPr>
          </a:p>
          <a:p>
            <a:pPr>
              <a:lnSpc>
                <a:spcPct val="100000"/>
              </a:lnSpc>
            </a:pPr>
            <a:endParaRPr lang="en-US" sz="1600" b="0" strike="noStrike" spc="-1" dirty="0">
              <a:latin typeface="Arial"/>
            </a:endParaRPr>
          </a:p>
        </p:txBody>
      </p:sp>
      <p:pic>
        <p:nvPicPr>
          <p:cNvPr id="52" name="Picture 11"/>
          <p:cNvPicPr/>
          <p:nvPr/>
        </p:nvPicPr>
        <p:blipFill>
          <a:blip r:embed="rId6"/>
          <a:stretch/>
        </p:blipFill>
        <p:spPr>
          <a:xfrm>
            <a:off x="11366640" y="5380560"/>
            <a:ext cx="619920" cy="771480"/>
          </a:xfrm>
          <a:prstGeom prst="rect">
            <a:avLst/>
          </a:prstGeom>
          <a:ln>
            <a:noFill/>
          </a:ln>
        </p:spPr>
      </p:pic>
      <p:pic>
        <p:nvPicPr>
          <p:cNvPr id="53" name="Picture 52"/>
          <p:cNvPicPr/>
          <p:nvPr/>
        </p:nvPicPr>
        <p:blipFill>
          <a:blip r:embed="rId7"/>
          <a:stretch/>
        </p:blipFill>
        <p:spPr>
          <a:xfrm>
            <a:off x="11337480" y="6126120"/>
            <a:ext cx="641160" cy="7315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TotalTime>
  <Words>690</Words>
  <Application>Microsoft Macintosh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Symbol</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Peng, Grace (NIH/NIBIB) [E]</dc:creator>
  <dc:description/>
  <cp:lastModifiedBy>Microsoft Office User</cp:lastModifiedBy>
  <cp:revision>26</cp:revision>
  <dcterms:created xsi:type="dcterms:W3CDTF">2019-02-06T14:40:55Z</dcterms:created>
  <dcterms:modified xsi:type="dcterms:W3CDTF">2019-02-25T21:37:25Z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ies>
</file>