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70170" autoAdjust="0"/>
  </p:normalViewPr>
  <p:slideViewPr>
    <p:cSldViewPr snapToGrid="0">
      <p:cViewPr>
        <p:scale>
          <a:sx n="56" d="100"/>
          <a:sy n="56" d="100"/>
        </p:scale>
        <p:origin x="1616" y="280"/>
      </p:cViewPr>
      <p:guideLst/>
    </p:cSldViewPr>
  </p:slideViewPr>
  <p:notesTextViewPr>
    <p:cViewPr>
      <p:scale>
        <a:sx n="1" d="1"/>
        <a:sy n="1" d="1"/>
      </p:scale>
      <p:origin x="0" y="-32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details: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learning: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statistical modeling framework is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generalized linear model (GLM). Unlike standard machine learning approaches, the GLM framework incorporates the scientific community’s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knowledge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interacting brain rhythms, and the estimated effects are immediately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We will use statistical models to assess interactions between brain rhythms, and computational models to connect these observations to candidate mechanisms.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models depend directly on the data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model parameters are estimated from the observations, here LFP.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 public explanation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brain’s activity changes quickly in time, in response to a quickly changing world. We seek to understand these changes, and alter them in real-time to enhance behavior..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/>
              <a:t>PI name, email:  </a:t>
            </a:r>
            <a:r>
              <a:rPr lang="en-US" dirty="0"/>
              <a:t>Mark Kramer, </a:t>
            </a:r>
            <a:r>
              <a:rPr lang="en-US" dirty="0" err="1"/>
              <a:t>mak@bu.edu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24F634-0791-BC4B-913A-028A138DB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8554564" y="0"/>
            <a:ext cx="1219201" cy="541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734DF8-83C6-47FE-B4C5-05577529BD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80" t="70782" r="40981" b="6720"/>
          <a:stretch/>
        </p:blipFill>
        <p:spPr>
          <a:xfrm>
            <a:off x="9260114" y="5315051"/>
            <a:ext cx="2931886" cy="1542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AD5D9-D40A-4973-91F9-9E8DDA7DE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20157" y="-4"/>
            <a:ext cx="1219201" cy="541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823FB5-D3C0-4506-91E8-8CC5C8B880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1239358" y="-1"/>
            <a:ext cx="1219201" cy="541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F455D8-BD91-41CB-BD52-58DEC78E9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2458559" y="-2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A66F87-12BC-41AB-A68B-64B6B4F61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3677760" y="-3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B4C836-68CC-489A-9D4A-72406E4C5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4896961" y="-4846"/>
            <a:ext cx="1219201" cy="541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7D79D5-4CE2-47B6-836E-C505384A5CE4}"/>
              </a:ext>
            </a:extLst>
          </p:cNvPr>
          <p:cNvSpPr txBox="1"/>
          <p:nvPr/>
        </p:nvSpPr>
        <p:spPr>
          <a:xfrm>
            <a:off x="-1" y="755643"/>
            <a:ext cx="118654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model </a:t>
            </a:r>
            <a:r>
              <a:rPr lang="en-US" sz="2000" dirty="0"/>
              <a:t>links </a:t>
            </a:r>
            <a:r>
              <a:rPr lang="en-US" sz="2000" u="sng" dirty="0"/>
              <a:t>computational,</a:t>
            </a:r>
          </a:p>
          <a:p>
            <a:r>
              <a:rPr lang="en-US" sz="2000" u="sng" dirty="0"/>
              <a:t>experimental, and statistical</a:t>
            </a:r>
          </a:p>
          <a:p>
            <a:r>
              <a:rPr lang="en-US" sz="2000" u="sng" dirty="0"/>
              <a:t>approaches </a:t>
            </a:r>
            <a:r>
              <a:rPr lang="en-US" sz="2000" dirty="0"/>
              <a:t>to assess how brain</a:t>
            </a:r>
          </a:p>
          <a:p>
            <a:r>
              <a:rPr lang="en-US" sz="2000" dirty="0"/>
              <a:t>rhythms interact across temporal</a:t>
            </a:r>
          </a:p>
          <a:p>
            <a:r>
              <a:rPr lang="en-US" sz="2000" dirty="0"/>
              <a:t>scales. </a:t>
            </a: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What is new inside?  </a:t>
            </a:r>
            <a:r>
              <a:rPr lang="en-US" sz="2000" dirty="0"/>
              <a:t>(1) A new </a:t>
            </a:r>
            <a:r>
              <a:rPr lang="en-US" sz="2000" u="sng" dirty="0"/>
              <a:t>statistical modeling framework</a:t>
            </a:r>
            <a:r>
              <a:rPr lang="en-US" sz="2000" dirty="0"/>
              <a:t> to address confounds limiting assessment of  interacting brain rhythms. (2) </a:t>
            </a:r>
            <a:r>
              <a:rPr lang="en-US" sz="2000" u="sng" dirty="0"/>
              <a:t>Real-time assessment </a:t>
            </a:r>
            <a:r>
              <a:rPr lang="en-US" sz="2000" dirty="0"/>
              <a:t>and modulation of these interacting rhythms </a:t>
            </a:r>
            <a:r>
              <a:rPr lang="en-US" sz="2000" i="1" dirty="0"/>
              <a:t>in vivo</a:t>
            </a:r>
            <a:r>
              <a:rPr lang="en-US" sz="2000" dirty="0"/>
              <a:t>. (3)</a:t>
            </a:r>
            <a:r>
              <a:rPr lang="en-US" sz="2000" u="sng" dirty="0"/>
              <a:t> Computational models</a:t>
            </a:r>
            <a:r>
              <a:rPr lang="en-US" sz="2000" dirty="0"/>
              <a:t> linking the multiscale brain rhythms to candidate biological mechanisms.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How will this change current practice? </a:t>
            </a:r>
            <a:r>
              <a:rPr lang="en-US" sz="2000" dirty="0"/>
              <a:t>Confounds significantly restrict existing tools to assess interacting brain rhythms. We propose a new framework, deployable for real-time assessment and manipulation of the brain’s interacting rhythms</a:t>
            </a:r>
          </a:p>
          <a:p>
            <a:endParaRPr lang="en-US" sz="2000" b="1" dirty="0"/>
          </a:p>
          <a:p>
            <a:r>
              <a:rPr lang="en-US" sz="2000" b="1" dirty="0"/>
              <a:t>End Users: </a:t>
            </a:r>
            <a:r>
              <a:rPr lang="en-US" sz="2000" dirty="0"/>
              <a:t>Experimentalists / clinicians recording dynamics brain activity (e.g., EEG,</a:t>
            </a:r>
          </a:p>
          <a:p>
            <a:r>
              <a:rPr lang="en-US" sz="2000" dirty="0"/>
              <a:t>MEG, LFP), who wish to assess these interactions in real-time, and modulate these</a:t>
            </a:r>
          </a:p>
          <a:p>
            <a:r>
              <a:rPr lang="en-US" sz="2000" dirty="0"/>
              <a:t>interactions. All methods (written in MATLAB / Python) will be made </a:t>
            </a:r>
            <a:r>
              <a:rPr lang="en-US" sz="2000" u="sng" dirty="0"/>
              <a:t>freely available</a:t>
            </a:r>
          </a:p>
          <a:p>
            <a:r>
              <a:rPr lang="en-US" sz="2000" dirty="0"/>
              <a:t>using a modern versioning system for reuse and further development.</a:t>
            </a:r>
            <a:endParaRPr lang="en-US" sz="2000" b="1" u="sn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5BE7B-DCAA-FC49-B3FF-B588B38F0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6116162" y="-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8BB093-7E1D-5A40-B908-84C0676A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69" t="8439" r="46828" b="83660"/>
          <a:stretch/>
        </p:blipFill>
        <p:spPr>
          <a:xfrm>
            <a:off x="7335363" y="4838"/>
            <a:ext cx="1219201" cy="54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B81F7-3220-4822-93BA-9AB368C34FBD}"/>
              </a:ext>
            </a:extLst>
          </p:cNvPr>
          <p:cNvSpPr txBox="1"/>
          <p:nvPr/>
        </p:nvSpPr>
        <p:spPr>
          <a:xfrm>
            <a:off x="368734" y="66032"/>
            <a:ext cx="9395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Measuring, Modeling, and Modulating the Brain’s Multiscale Rhythms </a:t>
            </a:r>
            <a:r>
              <a:rPr lang="en-US" sz="2000" dirty="0"/>
              <a:t>( R01EB026938 )</a:t>
            </a:r>
          </a:p>
          <a:p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9ECD7-652B-7F4F-B8B5-1E4C128B5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82" y="691238"/>
            <a:ext cx="8036800" cy="1921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5498B5-74FA-4354-A9FA-523536215906}"/>
              </a:ext>
            </a:extLst>
          </p:cNvPr>
          <p:cNvSpPr txBox="1"/>
          <p:nvPr/>
        </p:nvSpPr>
        <p:spPr>
          <a:xfrm>
            <a:off x="9260114" y="5490131"/>
            <a:ext cx="2931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Mark Kramer, Uri Eden (BU), </a:t>
            </a:r>
            <a:r>
              <a:rPr lang="en-US" sz="2000" dirty="0" err="1"/>
              <a:t>Alik</a:t>
            </a:r>
            <a:r>
              <a:rPr lang="en-US" sz="2000" dirty="0"/>
              <a:t> </a:t>
            </a:r>
            <a:r>
              <a:rPr lang="en-US" sz="2000" dirty="0" err="1"/>
              <a:t>Widge</a:t>
            </a:r>
            <a:r>
              <a:rPr lang="en-US" sz="2000" dirty="0"/>
              <a:t> (UMN)</a:t>
            </a:r>
          </a:p>
          <a:p>
            <a:r>
              <a:rPr lang="en-US" sz="2000" dirty="0"/>
              <a:t>R01EB026938</a:t>
            </a:r>
          </a:p>
          <a:p>
            <a:r>
              <a:rPr lang="en-US" sz="2000" dirty="0"/>
              <a:t>NIBIB</a:t>
            </a:r>
          </a:p>
        </p:txBody>
      </p:sp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242</Words>
  <Application>Microsoft Macintosh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mak@math.bu.edu</cp:lastModifiedBy>
  <cp:revision>21</cp:revision>
  <dcterms:created xsi:type="dcterms:W3CDTF">2019-02-06T14:40:55Z</dcterms:created>
  <dcterms:modified xsi:type="dcterms:W3CDTF">2019-03-07T19:29:47Z</dcterms:modified>
</cp:coreProperties>
</file>