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29F97A-1EA6-4DFC-A0B0-50811466AC13}" v="770" dt="2020-03-17T03:59:47.893"/>
    <p1510:client id="{DFCDBED0-8BAA-45DC-9EEB-0F5BD9E32150}" v="27" dt="2020-03-17T03:47:31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 Barhak" userId="5faa6265f8344f44" providerId="Windows Live" clId="Web-{AA29F97A-1EA6-4DFC-A0B0-50811466AC13}"/>
    <pc:docChg chg="modSld">
      <pc:chgData name="Jacob Barhak" userId="5faa6265f8344f44" providerId="Windows Live" clId="Web-{AA29F97A-1EA6-4DFC-A0B0-50811466AC13}" dt="2020-03-17T03:59:47.893" v="767" actId="20577"/>
      <pc:docMkLst>
        <pc:docMk/>
      </pc:docMkLst>
      <pc:sldChg chg="addSp delSp modSp">
        <pc:chgData name="Jacob Barhak" userId="5faa6265f8344f44" providerId="Windows Live" clId="Web-{AA29F97A-1EA6-4DFC-A0B0-50811466AC13}" dt="2020-03-17T03:59:47.893" v="766" actId="20577"/>
        <pc:sldMkLst>
          <pc:docMk/>
          <pc:sldMk cId="0" sldId="289"/>
        </pc:sldMkLst>
        <pc:spChg chg="mod">
          <ac:chgData name="Jacob Barhak" userId="5faa6265f8344f44" providerId="Windows Live" clId="Web-{AA29F97A-1EA6-4DFC-A0B0-50811466AC13}" dt="2020-03-17T03:49:10.032" v="54" actId="20577"/>
          <ac:spMkLst>
            <pc:docMk/>
            <pc:sldMk cId="0" sldId="289"/>
            <ac:spMk id="2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9:47.893" v="766" actId="20577"/>
          <ac:spMkLst>
            <pc:docMk/>
            <pc:sldMk cId="0" sldId="289"/>
            <ac:spMk id="3" creationId="{00000000-0000-0000-0000-000000000000}"/>
          </ac:spMkLst>
        </pc:spChg>
        <pc:spChg chg="add del">
          <ac:chgData name="Jacob Barhak" userId="5faa6265f8344f44" providerId="Windows Live" clId="Web-{AA29F97A-1EA6-4DFC-A0B0-50811466AC13}" dt="2020-03-17T03:56:18.221" v="636"/>
          <ac:spMkLst>
            <pc:docMk/>
            <pc:sldMk cId="0" sldId="289"/>
            <ac:spMk id="4" creationId="{BC3DE22A-95FC-481C-95FB-EDE82F05924F}"/>
          </ac:spMkLst>
        </pc:spChg>
        <pc:spChg chg="add del">
          <ac:chgData name="Jacob Barhak" userId="5faa6265f8344f44" providerId="Windows Live" clId="Web-{AA29F97A-1EA6-4DFC-A0B0-50811466AC13}" dt="2020-03-17T03:56:16.689" v="635"/>
          <ac:spMkLst>
            <pc:docMk/>
            <pc:sldMk cId="0" sldId="289"/>
            <ac:spMk id="5" creationId="{45D715C4-99AA-4031-A654-A4F4D42CAB5C}"/>
          </ac:spMkLst>
        </pc:spChg>
        <pc:spChg chg="mod">
          <ac:chgData name="Jacob Barhak" userId="5faa6265f8344f44" providerId="Windows Live" clId="Web-{AA29F97A-1EA6-4DFC-A0B0-50811466AC13}" dt="2020-03-17T03:53:44.392" v="612" actId="1076"/>
          <ac:spMkLst>
            <pc:docMk/>
            <pc:sldMk cId="0" sldId="289"/>
            <ac:spMk id="6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4.314" v="611" actId="1076"/>
          <ac:spMkLst>
            <pc:docMk/>
            <pc:sldMk cId="0" sldId="289"/>
            <ac:spMk id="7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4.220" v="609" actId="1076"/>
          <ac:spMkLst>
            <pc:docMk/>
            <pc:sldMk cId="0" sldId="289"/>
            <ac:spMk id="9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4.111" v="607" actId="1076"/>
          <ac:spMkLst>
            <pc:docMk/>
            <pc:sldMk cId="0" sldId="289"/>
            <ac:spMk id="11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4.064" v="606" actId="1076"/>
          <ac:spMkLst>
            <pc:docMk/>
            <pc:sldMk cId="0" sldId="289"/>
            <ac:spMk id="12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3.830" v="601" actId="1076"/>
          <ac:spMkLst>
            <pc:docMk/>
            <pc:sldMk cId="0" sldId="289"/>
            <ac:spMk id="17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3.783" v="600" actId="1076"/>
          <ac:spMkLst>
            <pc:docMk/>
            <pc:sldMk cId="0" sldId="289"/>
            <ac:spMk id="18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3.736" v="599" actId="1076"/>
          <ac:spMkLst>
            <pc:docMk/>
            <pc:sldMk cId="0" sldId="289"/>
            <ac:spMk id="19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3.642" v="597" actId="1076"/>
          <ac:spMkLst>
            <pc:docMk/>
            <pc:sldMk cId="0" sldId="289"/>
            <ac:spMk id="21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3.580" v="596" actId="1076"/>
          <ac:spMkLst>
            <pc:docMk/>
            <pc:sldMk cId="0" sldId="289"/>
            <ac:spMk id="22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3.392" v="592" actId="1076"/>
          <ac:spMkLst>
            <pc:docMk/>
            <pc:sldMk cId="0" sldId="289"/>
            <ac:spMk id="26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3.298" v="590" actId="1076"/>
          <ac:spMkLst>
            <pc:docMk/>
            <pc:sldMk cId="0" sldId="289"/>
            <ac:spMk id="28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3.205" v="589" actId="1076"/>
          <ac:spMkLst>
            <pc:docMk/>
            <pc:sldMk cId="0" sldId="289"/>
            <ac:spMk id="29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2.736" v="579" actId="1076"/>
          <ac:spMkLst>
            <pc:docMk/>
            <pc:sldMk cId="0" sldId="289"/>
            <ac:spMk id="39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2.689" v="578" actId="1076"/>
          <ac:spMkLst>
            <pc:docMk/>
            <pc:sldMk cId="0" sldId="289"/>
            <ac:spMk id="40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2.642" v="577" actId="1076"/>
          <ac:spMkLst>
            <pc:docMk/>
            <pc:sldMk cId="0" sldId="289"/>
            <ac:spMk id="41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2.580" v="576" actId="1076"/>
          <ac:spMkLst>
            <pc:docMk/>
            <pc:sldMk cId="0" sldId="289"/>
            <ac:spMk id="42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2.533" v="575" actId="1076"/>
          <ac:spMkLst>
            <pc:docMk/>
            <pc:sldMk cId="0" sldId="289"/>
            <ac:spMk id="43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2.486" v="574" actId="1076"/>
          <ac:spMkLst>
            <pc:docMk/>
            <pc:sldMk cId="0" sldId="289"/>
            <ac:spMk id="44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2.439" v="573" actId="1076"/>
          <ac:spMkLst>
            <pc:docMk/>
            <pc:sldMk cId="0" sldId="289"/>
            <ac:spMk id="45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2.392" v="572" actId="1076"/>
          <ac:spMkLst>
            <pc:docMk/>
            <pc:sldMk cId="0" sldId="289"/>
            <ac:spMk id="46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1.501" v="555" actId="1076"/>
          <ac:spMkLst>
            <pc:docMk/>
            <pc:sldMk cId="0" sldId="289"/>
            <ac:spMk id="69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1.955" v="564" actId="1076"/>
          <ac:spMkLst>
            <pc:docMk/>
            <pc:sldMk cId="0" sldId="289"/>
            <ac:spMk id="70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1.908" v="563" actId="1076"/>
          <ac:spMkLst>
            <pc:docMk/>
            <pc:sldMk cId="0" sldId="289"/>
            <ac:spMk id="71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1.861" v="562" actId="1076"/>
          <ac:spMkLst>
            <pc:docMk/>
            <pc:sldMk cId="0" sldId="289"/>
            <ac:spMk id="72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1.814" v="561" actId="1076"/>
          <ac:spMkLst>
            <pc:docMk/>
            <pc:sldMk cId="0" sldId="289"/>
            <ac:spMk id="73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1.751" v="560" actId="1076"/>
          <ac:spMkLst>
            <pc:docMk/>
            <pc:sldMk cId="0" sldId="289"/>
            <ac:spMk id="74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1.705" v="559" actId="1076"/>
          <ac:spMkLst>
            <pc:docMk/>
            <pc:sldMk cId="0" sldId="289"/>
            <ac:spMk id="75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1.595" v="557" actId="1076"/>
          <ac:spMkLst>
            <pc:docMk/>
            <pc:sldMk cId="0" sldId="289"/>
            <ac:spMk id="77" creationId="{00000000-0000-0000-0000-000000000000}"/>
          </ac:spMkLst>
        </pc:spChg>
        <pc:spChg chg="mod">
          <ac:chgData name="Jacob Barhak" userId="5faa6265f8344f44" providerId="Windows Live" clId="Web-{AA29F97A-1EA6-4DFC-A0B0-50811466AC13}" dt="2020-03-17T03:53:41.549" v="556" actId="1076"/>
          <ac:spMkLst>
            <pc:docMk/>
            <pc:sldMk cId="0" sldId="289"/>
            <ac:spMk id="78" creationId="{00000000-0000-0000-0000-000000000000}"/>
          </ac:spMkLst>
        </pc:spChg>
        <pc:spChg chg="add del">
          <ac:chgData name="Jacob Barhak" userId="5faa6265f8344f44" providerId="Windows Live" clId="Web-{AA29F97A-1EA6-4DFC-A0B0-50811466AC13}" dt="2020-03-17T03:56:15.111" v="634"/>
          <ac:spMkLst>
            <pc:docMk/>
            <pc:sldMk cId="0" sldId="289"/>
            <ac:spMk id="79" creationId="{33406E88-95EF-4587-85ED-8AEB34BBFD9C}"/>
          </ac:spMkLst>
        </pc:spChg>
        <pc:spChg chg="add del">
          <ac:chgData name="Jacob Barhak" userId="5faa6265f8344f44" providerId="Windows Live" clId="Web-{AA29F97A-1EA6-4DFC-A0B0-50811466AC13}" dt="2020-03-17T03:56:13.424" v="633"/>
          <ac:spMkLst>
            <pc:docMk/>
            <pc:sldMk cId="0" sldId="289"/>
            <ac:spMk id="80" creationId="{AA27D3FB-4A42-4DD7-A4C9-59ED288EE382}"/>
          </ac:spMkLst>
        </pc:spChg>
        <pc:grpChg chg="mod">
          <ac:chgData name="Jacob Barhak" userId="5faa6265f8344f44" providerId="Windows Live" clId="Web-{AA29F97A-1EA6-4DFC-A0B0-50811466AC13}" dt="2020-03-17T03:53:42.236" v="569" actId="1076"/>
          <ac:grpSpMkLst>
            <pc:docMk/>
            <pc:sldMk cId="0" sldId="289"/>
            <ac:grpSpMk id="49" creationId="{00000000-0000-0000-0000-000000000000}"/>
          </ac:grpSpMkLst>
        </pc:grpChg>
        <pc:grpChg chg="mod">
          <ac:chgData name="Jacob Barhak" userId="5faa6265f8344f44" providerId="Windows Live" clId="Web-{AA29F97A-1EA6-4DFC-A0B0-50811466AC13}" dt="2020-03-17T03:53:42.111" v="567" actId="1076"/>
          <ac:grpSpMkLst>
            <pc:docMk/>
            <pc:sldMk cId="0" sldId="289"/>
            <ac:grpSpMk id="56" creationId="{00000000-0000-0000-0000-000000000000}"/>
          </ac:grpSpMkLst>
        </pc:grpChg>
        <pc:grpChg chg="mod">
          <ac:chgData name="Jacob Barhak" userId="5faa6265f8344f44" providerId="Windows Live" clId="Web-{AA29F97A-1EA6-4DFC-A0B0-50811466AC13}" dt="2020-03-17T03:53:42.048" v="566" actId="1076"/>
          <ac:grpSpMkLst>
            <pc:docMk/>
            <pc:sldMk cId="0" sldId="289"/>
            <ac:grpSpMk id="62" creationId="{00000000-0000-0000-0000-000000000000}"/>
          </ac:grpSpMkLst>
        </pc:grpChg>
        <pc:graphicFrameChg chg="mod">
          <ac:chgData name="Jacob Barhak" userId="5faa6265f8344f44" providerId="Windows Live" clId="Web-{AA29F97A-1EA6-4DFC-A0B0-50811466AC13}" dt="2020-03-17T03:53:42.001" v="565" actId="1076"/>
          <ac:graphicFrameMkLst>
            <pc:docMk/>
            <pc:sldMk cId="0" sldId="289"/>
            <ac:graphicFrameMk id="68" creationId="{00000000-0000-0000-0000-000000000000}"/>
          </ac:graphicFrameMkLst>
        </pc:graphicFrameChg>
        <pc:picChg chg="mod">
          <ac:chgData name="Jacob Barhak" userId="5faa6265f8344f44" providerId="Windows Live" clId="Web-{AA29F97A-1EA6-4DFC-A0B0-50811466AC13}" dt="2020-03-17T03:53:41.658" v="558" actId="1076"/>
          <ac:picMkLst>
            <pc:docMk/>
            <pc:sldMk cId="0" sldId="289"/>
            <ac:picMk id="76" creationId="{00000000-0000-0000-0000-000000000000}"/>
          </ac:picMkLst>
        </pc:picChg>
        <pc:cxnChg chg="mod">
          <ac:chgData name="Jacob Barhak" userId="5faa6265f8344f44" providerId="Windows Live" clId="Web-{AA29F97A-1EA6-4DFC-A0B0-50811466AC13}" dt="2020-03-17T03:53:44.267" v="610" actId="1076"/>
          <ac:cxnSpMkLst>
            <pc:docMk/>
            <pc:sldMk cId="0" sldId="289"/>
            <ac:cxnSpMk id="8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4.158" v="608" actId="1076"/>
          <ac:cxnSpMkLst>
            <pc:docMk/>
            <pc:sldMk cId="0" sldId="289"/>
            <ac:cxnSpMk id="10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4.017" v="605" actId="1076"/>
          <ac:cxnSpMkLst>
            <pc:docMk/>
            <pc:sldMk cId="0" sldId="289"/>
            <ac:cxnSpMk id="13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970" v="604" actId="1076"/>
          <ac:cxnSpMkLst>
            <pc:docMk/>
            <pc:sldMk cId="0" sldId="289"/>
            <ac:cxnSpMk id="14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923" v="603" actId="1076"/>
          <ac:cxnSpMkLst>
            <pc:docMk/>
            <pc:sldMk cId="0" sldId="289"/>
            <ac:cxnSpMk id="15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876" v="602" actId="1076"/>
          <ac:cxnSpMkLst>
            <pc:docMk/>
            <pc:sldMk cId="0" sldId="289"/>
            <ac:cxnSpMk id="16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689" v="598" actId="1076"/>
          <ac:cxnSpMkLst>
            <pc:docMk/>
            <pc:sldMk cId="0" sldId="289"/>
            <ac:cxnSpMk id="20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533" v="595" actId="1076"/>
          <ac:cxnSpMkLst>
            <pc:docMk/>
            <pc:sldMk cId="0" sldId="289"/>
            <ac:cxnSpMk id="23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486" v="594" actId="1076"/>
          <ac:cxnSpMkLst>
            <pc:docMk/>
            <pc:sldMk cId="0" sldId="289"/>
            <ac:cxnSpMk id="24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439" v="593" actId="1076"/>
          <ac:cxnSpMkLst>
            <pc:docMk/>
            <pc:sldMk cId="0" sldId="289"/>
            <ac:cxnSpMk id="25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345" v="591" actId="1076"/>
          <ac:cxnSpMkLst>
            <pc:docMk/>
            <pc:sldMk cId="0" sldId="289"/>
            <ac:cxnSpMk id="27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158" v="588" actId="1076"/>
          <ac:cxnSpMkLst>
            <pc:docMk/>
            <pc:sldMk cId="0" sldId="289"/>
            <ac:cxnSpMk id="30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111" v="587" actId="1076"/>
          <ac:cxnSpMkLst>
            <pc:docMk/>
            <pc:sldMk cId="0" sldId="289"/>
            <ac:cxnSpMk id="31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064" v="586" actId="1076"/>
          <ac:cxnSpMkLst>
            <pc:docMk/>
            <pc:sldMk cId="0" sldId="289"/>
            <ac:cxnSpMk id="32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017" v="585" actId="1076"/>
          <ac:cxnSpMkLst>
            <pc:docMk/>
            <pc:sldMk cId="0" sldId="289"/>
            <ac:cxnSpMk id="33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2.970" v="584" actId="1076"/>
          <ac:cxnSpMkLst>
            <pc:docMk/>
            <pc:sldMk cId="0" sldId="289"/>
            <ac:cxnSpMk id="34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2.923" v="583" actId="1076"/>
          <ac:cxnSpMkLst>
            <pc:docMk/>
            <pc:sldMk cId="0" sldId="289"/>
            <ac:cxnSpMk id="35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2.876" v="582" actId="1076"/>
          <ac:cxnSpMkLst>
            <pc:docMk/>
            <pc:sldMk cId="0" sldId="289"/>
            <ac:cxnSpMk id="36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2.830" v="581" actId="1076"/>
          <ac:cxnSpMkLst>
            <pc:docMk/>
            <pc:sldMk cId="0" sldId="289"/>
            <ac:cxnSpMk id="37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3.205" v="589" actId="1076"/>
          <ac:cxnSpMkLst>
            <pc:docMk/>
            <pc:sldMk cId="0" sldId="289"/>
            <ac:cxnSpMk id="38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2.345" v="571" actId="1076"/>
          <ac:cxnSpMkLst>
            <pc:docMk/>
            <pc:sldMk cId="0" sldId="289"/>
            <ac:cxnSpMk id="47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2.298" v="570" actId="1076"/>
          <ac:cxnSpMkLst>
            <pc:docMk/>
            <pc:sldMk cId="0" sldId="289"/>
            <ac:cxnSpMk id="48" creationId="{00000000-0000-0000-0000-000000000000}"/>
          </ac:cxnSpMkLst>
        </pc:cxnChg>
        <pc:cxnChg chg="mod">
          <ac:chgData name="Jacob Barhak" userId="5faa6265f8344f44" providerId="Windows Live" clId="Web-{AA29F97A-1EA6-4DFC-A0B0-50811466AC13}" dt="2020-03-17T03:53:42.189" v="568" actId="1076"/>
          <ac:cxnSpMkLst>
            <pc:docMk/>
            <pc:sldMk cId="0" sldId="289"/>
            <ac:cxnSpMk id="55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AD08A-F1E7-401F-8C3E-4846D9F11E7A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96BDB-319E-487D-96E6-C409F857A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6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96200" y="478155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Jacob </a:t>
            </a:r>
            <a:r>
              <a:rPr lang="en-US" err="1"/>
              <a:t>Barhak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A0885-3518-4CF9-8A7A-65201DCB0DB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0E06-BCC8-4F6D-A927-17C9F882D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Reference Model For Disease Progression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b">
            <a:normAutofit fontScale="40000" lnSpcReduction="20000"/>
          </a:bodyPr>
          <a:lstStyle/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endParaRPr lang="en-US">
              <a:cs typeface="Calibri"/>
            </a:endParaRPr>
          </a:p>
          <a:p>
            <a:pPr marL="256540" indent="-256540">
              <a:defRPr/>
            </a:pPr>
            <a:endParaRPr lang="en-US">
              <a:solidFill>
                <a:sysClr val="windowText" lastClr="000000"/>
              </a:solidFill>
              <a:cs typeface="Calibri"/>
            </a:endParaRPr>
          </a:p>
          <a:p>
            <a:pPr marL="256540" indent="-256540">
              <a:defRPr/>
            </a:pPr>
            <a:r>
              <a:rPr lang="en-US">
                <a:cs typeface="Calibri"/>
              </a:rPr>
              <a:t>The most validated diabetes cardiovascular model known worldwide</a:t>
            </a:r>
            <a:endParaRPr lang="en-US"/>
          </a:p>
          <a:p>
            <a:pPr marL="256540" indent="-256540">
              <a:defRPr/>
            </a:pPr>
            <a:r>
              <a:rPr lang="en-US"/>
              <a:t>Ensemble model where models cooperate and/or compete</a:t>
            </a:r>
            <a:endParaRPr lang="en-US">
              <a:cs typeface="Calibri"/>
            </a:endParaRPr>
          </a:p>
          <a:p>
            <a:pPr marL="256540" indent="-256540">
              <a:defRPr/>
            </a:pPr>
            <a:r>
              <a:rPr lang="en-US"/>
              <a:t>Validates model results against outcomes observed in multiple clinical trials</a:t>
            </a:r>
            <a:endParaRPr lang="en-US">
              <a:cs typeface="Calibri"/>
            </a:endParaRPr>
          </a:p>
          <a:p>
            <a:pPr marL="256540" indent="-256540">
              <a:defRPr/>
            </a:pPr>
            <a:r>
              <a:rPr lang="en-US">
                <a:ea typeface="+mn-lt"/>
                <a:cs typeface="+mn-lt"/>
              </a:rPr>
              <a:t>Uses Machine Learning and High Performance Computing</a:t>
            </a:r>
            <a:endParaRPr lang="en-US" err="1">
              <a:ea typeface="+mn-lt"/>
              <a:cs typeface="+mn-lt"/>
            </a:endParaRPr>
          </a:p>
          <a:p>
            <a:pPr marL="256540" indent="-256540">
              <a:defRPr/>
            </a:pPr>
            <a:r>
              <a:rPr lang="en-US">
                <a:cs typeface="Calibri"/>
              </a:rPr>
              <a:t>Extracts data from </a:t>
            </a:r>
            <a:r>
              <a:rPr lang="en-US" err="1">
                <a:cs typeface="Calibri"/>
              </a:rPr>
              <a:t>ClinicalTrials.Gov</a:t>
            </a:r>
            <a:endParaRPr lang="en-US">
              <a:cs typeface="Calibri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59322" y="1200150"/>
            <a:ext cx="3600450" cy="742950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lIns="68577" tIns="34289" rIns="68577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2573722" y="1485900"/>
            <a:ext cx="571500" cy="342900"/>
          </a:xfrm>
          <a:prstGeom prst="flowChartDecision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MI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45122" y="165735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1773622" y="1485900"/>
            <a:ext cx="571500" cy="3429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No CHD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145222" y="165735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3373822" y="1485900"/>
            <a:ext cx="571500" cy="3429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Survive MI</a:t>
            </a:r>
          </a:p>
        </p:txBody>
      </p:sp>
      <p:sp>
        <p:nvSpPr>
          <p:cNvPr id="12" name="Flowchart: Decision 11"/>
          <p:cNvSpPr/>
          <p:nvPr/>
        </p:nvSpPr>
        <p:spPr>
          <a:xfrm>
            <a:off x="4116772" y="1485900"/>
            <a:ext cx="571500" cy="342900"/>
          </a:xfrm>
          <a:prstGeom prst="flowChartDecision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CHD Death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59472" y="1314450"/>
            <a:ext cx="154305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>
          <a:xfrm flipV="1">
            <a:off x="2859472" y="1314450"/>
            <a:ext cx="0" cy="17145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>
          <a:xfrm>
            <a:off x="4402522" y="1314450"/>
            <a:ext cx="0" cy="17145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cxnSp>
        <p:nvCxnSpPr>
          <p:cNvPr id="16" name="Straight Arrow Connector 15"/>
          <p:cNvCxnSpPr/>
          <p:nvPr/>
        </p:nvCxnSpPr>
        <p:spPr>
          <a:xfrm flipH="1">
            <a:off x="3030922" y="1714500"/>
            <a:ext cx="3429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sp>
        <p:nvSpPr>
          <p:cNvPr id="17" name="Rounded Rectangle 16"/>
          <p:cNvSpPr/>
          <p:nvPr/>
        </p:nvSpPr>
        <p:spPr>
          <a:xfrm>
            <a:off x="1659322" y="2057400"/>
            <a:ext cx="3600450" cy="742950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lIns="68577" tIns="34289" rIns="68577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8" name="Flowchart: Decision 17"/>
          <p:cNvSpPr/>
          <p:nvPr/>
        </p:nvSpPr>
        <p:spPr>
          <a:xfrm>
            <a:off x="2573722" y="2343150"/>
            <a:ext cx="571500" cy="342900"/>
          </a:xfrm>
          <a:prstGeom prst="flowChartDecision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Stroke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73622" y="2343150"/>
            <a:ext cx="571500" cy="3429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No Stroke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145222" y="251460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3373822" y="2343150"/>
            <a:ext cx="571500" cy="3429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Survive  Stroke</a:t>
            </a:r>
          </a:p>
        </p:txBody>
      </p:sp>
      <p:sp>
        <p:nvSpPr>
          <p:cNvPr id="22" name="Flowchart: Decision 21"/>
          <p:cNvSpPr/>
          <p:nvPr/>
        </p:nvSpPr>
        <p:spPr>
          <a:xfrm>
            <a:off x="4116772" y="2343150"/>
            <a:ext cx="571500" cy="342900"/>
          </a:xfrm>
          <a:prstGeom prst="flowChartDecision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Stroke Death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59472" y="2171700"/>
            <a:ext cx="154305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>
          <a:xfrm>
            <a:off x="4402522" y="2171700"/>
            <a:ext cx="0" cy="17145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cxnSp>
        <p:nvCxnSpPr>
          <p:cNvPr id="25" name="Straight Arrow Connector 24"/>
          <p:cNvCxnSpPr/>
          <p:nvPr/>
        </p:nvCxnSpPr>
        <p:spPr>
          <a:xfrm flipH="1">
            <a:off x="3030922" y="2571750"/>
            <a:ext cx="3429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sp>
        <p:nvSpPr>
          <p:cNvPr id="26" name="Rounded Rectangle 25"/>
          <p:cNvSpPr/>
          <p:nvPr/>
        </p:nvSpPr>
        <p:spPr>
          <a:xfrm>
            <a:off x="1659322" y="2914650"/>
            <a:ext cx="2628900" cy="571500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lIns="68577" tIns="34289" rIns="68577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345122" y="320040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1773622" y="3028950"/>
            <a:ext cx="571500" cy="3429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Alive</a:t>
            </a:r>
          </a:p>
        </p:txBody>
      </p:sp>
      <p:sp>
        <p:nvSpPr>
          <p:cNvPr id="29" name="Flowchart: Decision 28"/>
          <p:cNvSpPr/>
          <p:nvPr/>
        </p:nvSpPr>
        <p:spPr>
          <a:xfrm>
            <a:off x="2573722" y="3028950"/>
            <a:ext cx="571500" cy="342900"/>
          </a:xfrm>
          <a:prstGeom prst="flowChartDecision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Other Death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545022" y="320040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oval" w="lg" len="lg"/>
            <a:tailEnd type="triangle" w="lg" len="med"/>
          </a:ln>
          <a:effectLst/>
        </p:spPr>
      </p:cxnSp>
      <p:cxnSp>
        <p:nvCxnSpPr>
          <p:cNvPr id="31" name="Straight Arrow Connector 30"/>
          <p:cNvCxnSpPr/>
          <p:nvPr/>
        </p:nvCxnSpPr>
        <p:spPr>
          <a:xfrm>
            <a:off x="1545022" y="251460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oval" w="lg" len="lg"/>
            <a:tailEnd type="triangle" w="lg" len="med"/>
          </a:ln>
          <a:effectLst/>
        </p:spPr>
      </p:cxnSp>
      <p:cxnSp>
        <p:nvCxnSpPr>
          <p:cNvPr id="32" name="Straight Arrow Connector 31"/>
          <p:cNvCxnSpPr/>
          <p:nvPr/>
        </p:nvCxnSpPr>
        <p:spPr>
          <a:xfrm>
            <a:off x="1545022" y="165735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oval" w="lg" len="lg"/>
            <a:tailEnd type="triangle" w="lg" len="med"/>
          </a:ln>
          <a:effectLst/>
        </p:spPr>
      </p:cxnSp>
      <p:cxnSp>
        <p:nvCxnSpPr>
          <p:cNvPr id="33" name="Straight Arrow Connector 32"/>
          <p:cNvCxnSpPr/>
          <p:nvPr/>
        </p:nvCxnSpPr>
        <p:spPr>
          <a:xfrm>
            <a:off x="1545022" y="1657350"/>
            <a:ext cx="0" cy="154305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/>
          <p:cNvCxnSpPr/>
          <p:nvPr/>
        </p:nvCxnSpPr>
        <p:spPr>
          <a:xfrm>
            <a:off x="5431222" y="222885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oval" w="lg" len="lg"/>
            <a:tailEnd type="triangle" w="lg" len="med"/>
          </a:ln>
          <a:effectLst/>
        </p:spPr>
      </p:cxnSp>
      <p:cxnSp>
        <p:nvCxnSpPr>
          <p:cNvPr id="35" name="Straight Arrow Connector 34"/>
          <p:cNvCxnSpPr/>
          <p:nvPr/>
        </p:nvCxnSpPr>
        <p:spPr>
          <a:xfrm>
            <a:off x="5431222" y="1657350"/>
            <a:ext cx="0" cy="154305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36" name="Straight Arrow Connector 35"/>
          <p:cNvCxnSpPr/>
          <p:nvPr/>
        </p:nvCxnSpPr>
        <p:spPr>
          <a:xfrm>
            <a:off x="4688272" y="1657350"/>
            <a:ext cx="74295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cxnSp>
        <p:nvCxnSpPr>
          <p:cNvPr id="37" name="Straight Arrow Connector 36"/>
          <p:cNvCxnSpPr/>
          <p:nvPr/>
        </p:nvCxnSpPr>
        <p:spPr>
          <a:xfrm>
            <a:off x="4688272" y="2514600"/>
            <a:ext cx="74295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cxnSp>
        <p:nvCxnSpPr>
          <p:cNvPr id="38" name="Straight Arrow Connector 37"/>
          <p:cNvCxnSpPr>
            <a:cxnSpLocks/>
            <a:stCxn id="29" idx="3"/>
          </p:cNvCxnSpPr>
          <p:nvPr/>
        </p:nvCxnSpPr>
        <p:spPr>
          <a:xfrm>
            <a:off x="3145222" y="3200400"/>
            <a:ext cx="22860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sp>
        <p:nvSpPr>
          <p:cNvPr id="39" name="Oval 38"/>
          <p:cNvSpPr/>
          <p:nvPr/>
        </p:nvSpPr>
        <p:spPr>
          <a:xfrm>
            <a:off x="5659822" y="2114550"/>
            <a:ext cx="571500" cy="342900"/>
          </a:xfrm>
          <a:prstGeom prst="ellipse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ysClr val="windowText" lastClr="000000"/>
                </a:solidFill>
                <a:latin typeface="Calibri"/>
              </a:rPr>
              <a:t>Death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631122" y="1200150"/>
            <a:ext cx="571500" cy="2286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rgbClr val="22458A"/>
                </a:solidFill>
                <a:latin typeface="Calibri"/>
              </a:rPr>
              <a:t>Process CHD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631122" y="2057400"/>
            <a:ext cx="571500" cy="2286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rgbClr val="22458A"/>
                </a:solidFill>
                <a:latin typeface="Calibri"/>
              </a:rPr>
              <a:t>Process Stroke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030922" y="2914650"/>
            <a:ext cx="1257300" cy="2286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34289" rIns="0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>
                <a:solidFill>
                  <a:srgbClr val="22458A"/>
                </a:solidFill>
                <a:latin typeface="Calibri"/>
              </a:rPr>
              <a:t>Process Competing Mortality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87980" y="1143017"/>
            <a:ext cx="207029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</a:rPr>
              <a:t>A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73730" y="1143017"/>
            <a:ext cx="207029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</a:rPr>
              <a:t>B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3730" y="1403452"/>
            <a:ext cx="207029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</a:rPr>
              <a:t>C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287980" y="1403452"/>
            <a:ext cx="207029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</a:rPr>
              <a:t>D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2859472" y="2171700"/>
            <a:ext cx="0" cy="17145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48" name="Straight Arrow Connector 47"/>
          <p:cNvCxnSpPr/>
          <p:nvPr/>
        </p:nvCxnSpPr>
        <p:spPr>
          <a:xfrm>
            <a:off x="2345122" y="251460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grpSp>
        <p:nvGrpSpPr>
          <p:cNvPr id="49" name="Group 133"/>
          <p:cNvGrpSpPr/>
          <p:nvPr/>
        </p:nvGrpSpPr>
        <p:grpSpPr>
          <a:xfrm>
            <a:off x="516322" y="1371600"/>
            <a:ext cx="742950" cy="800100"/>
            <a:chOff x="152400" y="2819400"/>
            <a:chExt cx="990600" cy="1066800"/>
          </a:xfrm>
        </p:grpSpPr>
        <p:sp>
          <p:nvSpPr>
            <p:cNvPr id="50" name="Oval 49"/>
            <p:cNvSpPr/>
            <p:nvPr/>
          </p:nvSpPr>
          <p:spPr>
            <a:xfrm>
              <a:off x="152400" y="2819400"/>
              <a:ext cx="990600" cy="10668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ysClr val="windowText" lastClr="000000"/>
                  </a:solidFill>
                  <a:latin typeface="Calibri"/>
                </a:rPr>
                <a:t>Pop 3</a:t>
              </a:r>
            </a:p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1" name="Smiley Face 50"/>
            <p:cNvSpPr/>
            <p:nvPr/>
          </p:nvSpPr>
          <p:spPr>
            <a:xfrm>
              <a:off x="381000" y="32004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2" name="Smiley Face 51"/>
            <p:cNvSpPr/>
            <p:nvPr/>
          </p:nvSpPr>
          <p:spPr>
            <a:xfrm>
              <a:off x="457200" y="32766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3" name="Smiley Face 52"/>
            <p:cNvSpPr/>
            <p:nvPr/>
          </p:nvSpPr>
          <p:spPr>
            <a:xfrm>
              <a:off x="533400" y="33528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4" name="Smiley Face 53"/>
            <p:cNvSpPr/>
            <p:nvPr/>
          </p:nvSpPr>
          <p:spPr>
            <a:xfrm>
              <a:off x="609600" y="34290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cxnSp>
        <p:nvCxnSpPr>
          <p:cNvPr id="55" name="Straight Arrow Connector 54"/>
          <p:cNvCxnSpPr/>
          <p:nvPr/>
        </p:nvCxnSpPr>
        <p:spPr>
          <a:xfrm>
            <a:off x="1316422" y="2286000"/>
            <a:ext cx="228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oval" w="lg" len="lg"/>
            <a:tailEnd type="triangle" w="lg" len="med"/>
          </a:ln>
          <a:effectLst/>
        </p:spPr>
      </p:cxnSp>
      <p:grpSp>
        <p:nvGrpSpPr>
          <p:cNvPr id="56" name="Group 127"/>
          <p:cNvGrpSpPr/>
          <p:nvPr/>
        </p:nvGrpSpPr>
        <p:grpSpPr>
          <a:xfrm>
            <a:off x="516322" y="1657350"/>
            <a:ext cx="742950" cy="800100"/>
            <a:chOff x="152400" y="2819400"/>
            <a:chExt cx="990600" cy="1066800"/>
          </a:xfrm>
        </p:grpSpPr>
        <p:sp>
          <p:nvSpPr>
            <p:cNvPr id="57" name="Oval 56"/>
            <p:cNvSpPr/>
            <p:nvPr/>
          </p:nvSpPr>
          <p:spPr>
            <a:xfrm>
              <a:off x="152400" y="2819400"/>
              <a:ext cx="990600" cy="10668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ysClr val="windowText" lastClr="000000"/>
                  </a:solidFill>
                  <a:latin typeface="Calibri"/>
                </a:rPr>
                <a:t>Pop 2</a:t>
              </a:r>
            </a:p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8" name="Smiley Face 57"/>
            <p:cNvSpPr/>
            <p:nvPr/>
          </p:nvSpPr>
          <p:spPr>
            <a:xfrm>
              <a:off x="381000" y="32004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Smiley Face 58"/>
            <p:cNvSpPr/>
            <p:nvPr/>
          </p:nvSpPr>
          <p:spPr>
            <a:xfrm>
              <a:off x="457200" y="32766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0" name="Smiley Face 59"/>
            <p:cNvSpPr/>
            <p:nvPr/>
          </p:nvSpPr>
          <p:spPr>
            <a:xfrm>
              <a:off x="533400" y="33528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1" name="Smiley Face 60"/>
            <p:cNvSpPr/>
            <p:nvPr/>
          </p:nvSpPr>
          <p:spPr>
            <a:xfrm>
              <a:off x="609600" y="34290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62" name="Group 126"/>
          <p:cNvGrpSpPr/>
          <p:nvPr/>
        </p:nvGrpSpPr>
        <p:grpSpPr>
          <a:xfrm>
            <a:off x="516322" y="1943100"/>
            <a:ext cx="742950" cy="800100"/>
            <a:chOff x="152400" y="2819400"/>
            <a:chExt cx="990600" cy="1066800"/>
          </a:xfrm>
        </p:grpSpPr>
        <p:sp>
          <p:nvSpPr>
            <p:cNvPr id="63" name="Oval 62"/>
            <p:cNvSpPr/>
            <p:nvPr/>
          </p:nvSpPr>
          <p:spPr>
            <a:xfrm>
              <a:off x="152400" y="2819400"/>
              <a:ext cx="990600" cy="10668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ysClr val="windowText" lastClr="000000"/>
                  </a:solidFill>
                  <a:latin typeface="Calibri"/>
                </a:rPr>
                <a:t>Pop 1</a:t>
              </a:r>
            </a:p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4" name="Smiley Face 63"/>
            <p:cNvSpPr/>
            <p:nvPr/>
          </p:nvSpPr>
          <p:spPr>
            <a:xfrm>
              <a:off x="381000" y="32004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5" name="Smiley Face 64"/>
            <p:cNvSpPr/>
            <p:nvPr/>
          </p:nvSpPr>
          <p:spPr>
            <a:xfrm>
              <a:off x="457200" y="32766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Smiley Face 65"/>
            <p:cNvSpPr/>
            <p:nvPr/>
          </p:nvSpPr>
          <p:spPr>
            <a:xfrm>
              <a:off x="533400" y="33528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Smiley Face 66"/>
            <p:cNvSpPr/>
            <p:nvPr/>
          </p:nvSpPr>
          <p:spPr>
            <a:xfrm>
              <a:off x="609600" y="3429000"/>
              <a:ext cx="304800" cy="304800"/>
            </a:xfrm>
            <a:prstGeom prst="smileyFac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7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aphicFrame>
        <p:nvGraphicFramePr>
          <p:cNvPr id="68" name="Table 67"/>
          <p:cNvGraphicFramePr>
            <a:graphicFrameLocks noGrp="1"/>
          </p:cNvGraphicFramePr>
          <p:nvPr/>
        </p:nvGraphicFramePr>
        <p:xfrm>
          <a:off x="6507264" y="1235626"/>
          <a:ext cx="1874763" cy="1107524"/>
        </p:xfrm>
        <a:graphic>
          <a:graphicData uri="http://schemas.openxmlformats.org/drawingml/2006/table">
            <a:tbl>
              <a:tblPr/>
              <a:tblGrid>
                <a:gridCol w="34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6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66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6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 err="1">
                          <a:solidFill>
                            <a:srgbClr val="000000"/>
                          </a:solidFill>
                          <a:latin typeface="Calibri"/>
                        </a:rPr>
                        <a:t>Eq</a:t>
                      </a:r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EH</a:t>
                      </a:r>
                    </a:p>
                  </a:txBody>
                  <a:tcPr marL="6439" marR="6439" marT="6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6439" marR="6439" marT="6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 err="1">
                          <a:solidFill>
                            <a:srgbClr val="000000"/>
                          </a:solidFill>
                          <a:latin typeface="Calibri"/>
                        </a:rPr>
                        <a:t>Eq</a:t>
                      </a:r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AD</a:t>
                      </a:r>
                    </a:p>
                  </a:txBody>
                  <a:tcPr marL="6439" marR="6439" marT="6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439" marR="6439" marT="6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C07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957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Pop 1</a:t>
                      </a:r>
                    </a:p>
                  </a:txBody>
                  <a:tcPr marL="6439" marR="6439" marT="6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439" marR="6439" marT="6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439" marR="6439" marT="644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A677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439" marR="6439" marT="644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439" marR="6439" marT="644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Pop 2</a:t>
                      </a:r>
                    </a:p>
                  </a:txBody>
                  <a:tcPr marL="6439" marR="6439" marT="6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439" marR="6439" marT="6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439" marR="6439" marT="6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439" marR="6439" marT="6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A677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439" marR="6439" marT="6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Pop 3</a:t>
                      </a:r>
                    </a:p>
                  </a:txBody>
                  <a:tcPr marL="6439" marR="6439" marT="6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439" marR="6439" marT="6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439" marR="6439" marT="6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439" marR="6439" marT="6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439" marR="6439" marT="6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95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439" marR="6439" marT="6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1847850" y="1240893"/>
            <a:ext cx="1428750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 err="1">
                <a:solidFill>
                  <a:srgbClr val="FF0000"/>
                </a:solidFill>
              </a:rPr>
              <a:t>a</a:t>
            </a:r>
            <a:r>
              <a:rPr lang="en-US" sz="1100" b="1" kern="0" err="1">
                <a:solidFill>
                  <a:srgbClr val="7030A0"/>
                </a:solidFill>
              </a:rPr>
              <a:t>A+</a:t>
            </a:r>
            <a:r>
              <a:rPr lang="en-US" sz="1100" b="1" kern="0" err="1">
                <a:solidFill>
                  <a:srgbClr val="FF0000"/>
                </a:solidFill>
              </a:rPr>
              <a:t>b</a:t>
            </a:r>
            <a:r>
              <a:rPr lang="en-US" sz="1100" b="1" kern="0" err="1">
                <a:solidFill>
                  <a:srgbClr val="7030A0"/>
                </a:solidFill>
              </a:rPr>
              <a:t>B+</a:t>
            </a:r>
            <a:r>
              <a:rPr lang="en-US" sz="1100" b="1" kern="0" err="1">
                <a:solidFill>
                  <a:srgbClr val="FF0000"/>
                </a:solidFill>
              </a:rPr>
              <a:t>c</a:t>
            </a:r>
            <a:r>
              <a:rPr lang="en-US" sz="1100" b="1" kern="0" err="1">
                <a:solidFill>
                  <a:srgbClr val="7030A0"/>
                </a:solidFill>
              </a:rPr>
              <a:t>C+</a:t>
            </a:r>
            <a:r>
              <a:rPr lang="en-US" sz="1100" b="1" kern="0" err="1">
                <a:solidFill>
                  <a:srgbClr val="FF0000"/>
                </a:solidFill>
              </a:rPr>
              <a:t>d</a:t>
            </a:r>
            <a:r>
              <a:rPr lang="en-US" sz="1100" b="1" kern="0" err="1">
                <a:solidFill>
                  <a:srgbClr val="7030A0"/>
                </a:solidFill>
              </a:rPr>
              <a:t>D</a:t>
            </a:r>
            <a:endParaRPr lang="en-US" sz="1100" b="1" kern="0">
              <a:solidFill>
                <a:srgbClr val="7030A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287980" y="2000267"/>
            <a:ext cx="207029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</a:rPr>
              <a:t>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573730" y="2000267"/>
            <a:ext cx="207029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</a:rPr>
              <a:t>F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573730" y="2260703"/>
            <a:ext cx="207029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</a:rPr>
              <a:t>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287980" y="2260703"/>
            <a:ext cx="207029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</a:rPr>
              <a:t>H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847850" y="2079093"/>
            <a:ext cx="1428750" cy="238525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 err="1">
                <a:solidFill>
                  <a:srgbClr val="FF0000"/>
                </a:solidFill>
              </a:rPr>
              <a:t>e</a:t>
            </a:r>
            <a:r>
              <a:rPr lang="en-US" sz="1100" b="1" kern="0" err="1">
                <a:solidFill>
                  <a:srgbClr val="7030A0"/>
                </a:solidFill>
              </a:rPr>
              <a:t>E+</a:t>
            </a:r>
            <a:r>
              <a:rPr lang="en-US" sz="1100" b="1" kern="0" err="1">
                <a:solidFill>
                  <a:srgbClr val="FF0000"/>
                </a:solidFill>
              </a:rPr>
              <a:t>f</a:t>
            </a:r>
            <a:r>
              <a:rPr lang="en-US" sz="1100" b="1" kern="0" err="1">
                <a:solidFill>
                  <a:srgbClr val="7030A0"/>
                </a:solidFill>
              </a:rPr>
              <a:t>F+</a:t>
            </a:r>
            <a:r>
              <a:rPr lang="en-US" sz="1100" b="1" kern="0" err="1">
                <a:solidFill>
                  <a:srgbClr val="FF0000"/>
                </a:solidFill>
              </a:rPr>
              <a:t>g</a:t>
            </a:r>
            <a:r>
              <a:rPr lang="en-US" sz="1100" b="1" kern="0" err="1">
                <a:solidFill>
                  <a:srgbClr val="7030A0"/>
                </a:solidFill>
              </a:rPr>
              <a:t>G+</a:t>
            </a:r>
            <a:r>
              <a:rPr lang="en-US" sz="1100" b="1" kern="0" err="1">
                <a:solidFill>
                  <a:srgbClr val="FF0000"/>
                </a:solidFill>
              </a:rPr>
              <a:t>h</a:t>
            </a:r>
            <a:r>
              <a:rPr lang="en-US" sz="1100" b="1" kern="0" err="1">
                <a:solidFill>
                  <a:srgbClr val="7030A0"/>
                </a:solidFill>
              </a:rPr>
              <a:t>H</a:t>
            </a:r>
            <a:endParaRPr lang="en-US" sz="1100" b="1" kern="0">
              <a:solidFill>
                <a:srgbClr val="7030A0"/>
              </a:solidFill>
            </a:endParaRPr>
          </a:p>
        </p:txBody>
      </p:sp>
      <p:pic>
        <p:nvPicPr>
          <p:cNvPr id="76" name="Picture 3" descr="C:\Users\Work\Desktop\figure_1.png"/>
          <p:cNvPicPr>
            <a:picLocks noChangeAspect="1" noChangeArrowheads="1"/>
          </p:cNvPicPr>
          <p:nvPr/>
        </p:nvPicPr>
        <p:blipFill>
          <a:blip r:embed="rId2" cstate="print"/>
          <a:srcRect l="12500" t="10049" r="12500" b="6205"/>
          <a:stretch>
            <a:fillRect/>
          </a:stretch>
        </p:blipFill>
        <p:spPr bwMode="auto">
          <a:xfrm>
            <a:off x="6530577" y="3048000"/>
            <a:ext cx="1714500" cy="1428750"/>
          </a:xfrm>
          <a:prstGeom prst="rect">
            <a:avLst/>
          </a:prstGeom>
          <a:noFill/>
        </p:spPr>
      </p:pic>
      <p:sp>
        <p:nvSpPr>
          <p:cNvPr id="77" name="Oval Callout 76"/>
          <p:cNvSpPr/>
          <p:nvPr/>
        </p:nvSpPr>
        <p:spPr>
          <a:xfrm>
            <a:off x="4876800" y="4248150"/>
            <a:ext cx="1543050" cy="571500"/>
          </a:xfrm>
          <a:prstGeom prst="wedgeEllipseCallout">
            <a:avLst>
              <a:gd name="adj1" fmla="val 55032"/>
              <a:gd name="adj2" fmla="val -88924"/>
            </a:avLst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68577" tIns="34289" rIns="68577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  <a:latin typeface="Calibri"/>
              </a:rPr>
              <a:t>Continuous Fitness Space</a:t>
            </a:r>
          </a:p>
        </p:txBody>
      </p:sp>
      <p:sp>
        <p:nvSpPr>
          <p:cNvPr id="78" name="Down Arrow 77"/>
          <p:cNvSpPr/>
          <p:nvPr/>
        </p:nvSpPr>
        <p:spPr>
          <a:xfrm>
            <a:off x="7162800" y="2667000"/>
            <a:ext cx="342900" cy="28575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68577" tIns="34289" rIns="68577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69" name="Oval Callout 68"/>
          <p:cNvSpPr/>
          <p:nvPr/>
        </p:nvSpPr>
        <p:spPr>
          <a:xfrm>
            <a:off x="7924800" y="2343150"/>
            <a:ext cx="971550" cy="742950"/>
          </a:xfrm>
          <a:prstGeom prst="wedgeEllipseCallout">
            <a:avLst>
              <a:gd name="adj1" fmla="val -46687"/>
              <a:gd name="adj2" fmla="val -48301"/>
            </a:avLst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68577" tIns="34289" rIns="68577" bIns="34289" rtlCol="0" anchor="ctr"/>
          <a:lstStyle/>
          <a:p>
            <a:pPr algn="ctr" defTabSz="6857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>
                <a:solidFill>
                  <a:srgbClr val="7030A0"/>
                </a:solidFill>
                <a:latin typeface="Calibri"/>
              </a:rPr>
              <a:t>Discrete Fitness Matrix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08367E-6 L -0.03993 0.0191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1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08367E-6 L -0.04757 0.0179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" y="9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25131E-6 L -0.02379 -0.0314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" y="-16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1568E-6 L 0.03125 -0.0314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" y="-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251E-6 L -0.04028 0.0142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7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3532E-7 L -0.05226 0.0148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7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21334E-6 L -0.0283 -0.0342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" y="-17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6252E-7 L 0.0283 -0.0364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" y="-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70" grpId="0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7" grpId="0" animBg="1"/>
      <p:bldP spid="78" grpId="0" animBg="1"/>
      <p:bldP spid="6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Reference Model For Disease Progression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Work</dc:creator>
  <cp:revision>1</cp:revision>
  <dcterms:created xsi:type="dcterms:W3CDTF">2017-01-18T20:20:08Z</dcterms:created>
  <dcterms:modified xsi:type="dcterms:W3CDTF">2020-03-17T03:59:52Z</dcterms:modified>
</cp:coreProperties>
</file>