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8" autoAdjust="0"/>
    <p:restoredTop sz="68614" autoAdjust="0"/>
  </p:normalViewPr>
  <p:slideViewPr>
    <p:cSldViewPr snapToGrid="0">
      <p:cViewPr varScale="1">
        <p:scale>
          <a:sx n="74" d="100"/>
          <a:sy n="74" d="100"/>
        </p:scale>
        <p:origin x="1936" y="168"/>
      </p:cViewPr>
      <p:guideLst/>
    </p:cSldViewPr>
  </p:slideViewPr>
  <p:notesTextViewPr>
    <p:cViewPr>
      <p:scale>
        <a:sx n="1" d="1"/>
        <a:sy n="1" d="1"/>
      </p:scale>
      <p:origin x="0" y="-1968"/>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darinath, Chethan" userId="462d6573-20ea-4e82-8223-9d3196ac4598" providerId="ADAL" clId="{8D654FD5-6EF6-6E4C-9868-3FAEE0C9E09E}"/>
    <pc:docChg chg="undo custSel modSld">
      <pc:chgData name="Pandarinath, Chethan" userId="462d6573-20ea-4e82-8223-9d3196ac4598" providerId="ADAL" clId="{8D654FD5-6EF6-6E4C-9868-3FAEE0C9E09E}" dt="2021-11-12T15:01:49.150" v="2293" actId="113"/>
      <pc:docMkLst>
        <pc:docMk/>
      </pc:docMkLst>
      <pc:sldChg chg="addSp delSp modSp mod modNotesTx">
        <pc:chgData name="Pandarinath, Chethan" userId="462d6573-20ea-4e82-8223-9d3196ac4598" providerId="ADAL" clId="{8D654FD5-6EF6-6E4C-9868-3FAEE0C9E09E}" dt="2021-11-12T15:01:49.150" v="2293" actId="113"/>
        <pc:sldMkLst>
          <pc:docMk/>
          <pc:sldMk cId="261807464" sldId="262"/>
        </pc:sldMkLst>
        <pc:spChg chg="add mod">
          <ac:chgData name="Pandarinath, Chethan" userId="462d6573-20ea-4e82-8223-9d3196ac4598" providerId="ADAL" clId="{8D654FD5-6EF6-6E4C-9868-3FAEE0C9E09E}" dt="2021-11-12T14:53:07.517" v="1806" actId="113"/>
          <ac:spMkLst>
            <pc:docMk/>
            <pc:sldMk cId="261807464" sldId="262"/>
            <ac:spMk id="2" creationId="{2B04A6D0-0899-DB4C-8E29-7C8211E8AEA7}"/>
          </ac:spMkLst>
        </pc:spChg>
        <pc:spChg chg="mod">
          <ac:chgData name="Pandarinath, Chethan" userId="462d6573-20ea-4e82-8223-9d3196ac4598" providerId="ADAL" clId="{8D654FD5-6EF6-6E4C-9868-3FAEE0C9E09E}" dt="2021-11-12T14:52:15.699" v="1783" actId="255"/>
          <ac:spMkLst>
            <pc:docMk/>
            <pc:sldMk cId="261807464" sldId="262"/>
            <ac:spMk id="7" creationId="{EB9B81F7-3220-4822-93BA-9AB368C34FBD}"/>
          </ac:spMkLst>
        </pc:spChg>
        <pc:spChg chg="mod">
          <ac:chgData name="Pandarinath, Chethan" userId="462d6573-20ea-4e82-8223-9d3196ac4598" providerId="ADAL" clId="{8D654FD5-6EF6-6E4C-9868-3FAEE0C9E09E}" dt="2021-11-12T14:24:20.697" v="178" actId="20577"/>
          <ac:spMkLst>
            <pc:docMk/>
            <pc:sldMk cId="261807464" sldId="262"/>
            <ac:spMk id="8" creationId="{E65498B5-74FA-4354-A9FA-523536215906}"/>
          </ac:spMkLst>
        </pc:spChg>
        <pc:spChg chg="mod">
          <ac:chgData name="Pandarinath, Chethan" userId="462d6573-20ea-4e82-8223-9d3196ac4598" providerId="ADAL" clId="{8D654FD5-6EF6-6E4C-9868-3FAEE0C9E09E}" dt="2021-11-12T14:52:30.503" v="1800" actId="20577"/>
          <ac:spMkLst>
            <pc:docMk/>
            <pc:sldMk cId="261807464" sldId="262"/>
            <ac:spMk id="9" creationId="{AC7D79D5-4CE2-47B6-836E-C505384A5CE4}"/>
          </ac:spMkLst>
        </pc:spChg>
        <pc:picChg chg="mod">
          <ac:chgData name="Pandarinath, Chethan" userId="462d6573-20ea-4e82-8223-9d3196ac4598" providerId="ADAL" clId="{8D654FD5-6EF6-6E4C-9868-3FAEE0C9E09E}" dt="2021-11-12T06:02:26.214" v="152" actId="14100"/>
          <ac:picMkLst>
            <pc:docMk/>
            <pc:sldMk cId="261807464" sldId="262"/>
            <ac:picMk id="4" creationId="{12734DF8-83C6-47FE-B4C5-05577529BD88}"/>
          </ac:picMkLst>
        </pc:picChg>
        <pc:picChg chg="add del">
          <ac:chgData name="Pandarinath, Chethan" userId="462d6573-20ea-4e82-8223-9d3196ac4598" providerId="ADAL" clId="{8D654FD5-6EF6-6E4C-9868-3FAEE0C9E09E}" dt="2021-11-12T06:00:37.743" v="122" actId="478"/>
          <ac:picMkLst>
            <pc:docMk/>
            <pc:sldMk cId="261807464" sldId="262"/>
            <ac:picMk id="5" creationId="{EE1AD5D9-D40A-4973-91F9-9E8DDA7DE05F}"/>
          </ac:picMkLst>
        </pc:picChg>
        <pc:picChg chg="add del mod">
          <ac:chgData name="Pandarinath, Chethan" userId="462d6573-20ea-4e82-8223-9d3196ac4598" providerId="ADAL" clId="{8D654FD5-6EF6-6E4C-9868-3FAEE0C9E09E}" dt="2021-11-12T06:00:45.089" v="126"/>
          <ac:picMkLst>
            <pc:docMk/>
            <pc:sldMk cId="261807464" sldId="262"/>
            <ac:picMk id="11" creationId="{6F170369-79B7-FE4D-AEBC-A86E5BD85A1B}"/>
          </ac:picMkLst>
        </pc:picChg>
        <pc:picChg chg="add mod">
          <ac:chgData name="Pandarinath, Chethan" userId="462d6573-20ea-4e82-8223-9d3196ac4598" providerId="ADAL" clId="{8D654FD5-6EF6-6E4C-9868-3FAEE0C9E09E}" dt="2021-11-12T06:00:59.177" v="129" actId="167"/>
          <ac:picMkLst>
            <pc:docMk/>
            <pc:sldMk cId="261807464" sldId="262"/>
            <ac:picMk id="13" creationId="{90F70D00-A56C-DB49-97E0-1BE42F037443}"/>
          </ac:picMkLst>
        </pc:picChg>
        <pc:picChg chg="add mod">
          <ac:chgData name="Pandarinath, Chethan" userId="462d6573-20ea-4e82-8223-9d3196ac4598" providerId="ADAL" clId="{8D654FD5-6EF6-6E4C-9868-3FAEE0C9E09E}" dt="2021-11-12T06:00:59.177" v="129" actId="167"/>
          <ac:picMkLst>
            <pc:docMk/>
            <pc:sldMk cId="261807464" sldId="262"/>
            <ac:picMk id="15" creationId="{06776421-2B13-664C-843B-C50BC91923AB}"/>
          </ac:picMkLst>
        </pc:picChg>
        <pc:picChg chg="add mod">
          <ac:chgData name="Pandarinath, Chethan" userId="462d6573-20ea-4e82-8223-9d3196ac4598" providerId="ADAL" clId="{8D654FD5-6EF6-6E4C-9868-3FAEE0C9E09E}" dt="2021-11-12T06:00:59.177" v="129" actId="167"/>
          <ac:picMkLst>
            <pc:docMk/>
            <pc:sldMk cId="261807464" sldId="262"/>
            <ac:picMk id="16" creationId="{24347CFA-7F0E-A345-A5ED-B595A38BF7E6}"/>
          </ac:picMkLst>
        </pc:picChg>
        <pc:picChg chg="add mod">
          <ac:chgData name="Pandarinath, Chethan" userId="462d6573-20ea-4e82-8223-9d3196ac4598" providerId="ADAL" clId="{8D654FD5-6EF6-6E4C-9868-3FAEE0C9E09E}" dt="2021-11-12T06:00:59.177" v="129" actId="167"/>
          <ac:picMkLst>
            <pc:docMk/>
            <pc:sldMk cId="261807464" sldId="262"/>
            <ac:picMk id="18" creationId="{64E11A42-689C-644C-B245-80ED226375B3}"/>
          </ac:picMkLst>
        </pc:picChg>
        <pc:picChg chg="add mod">
          <ac:chgData name="Pandarinath, Chethan" userId="462d6573-20ea-4e82-8223-9d3196ac4598" providerId="ADAL" clId="{8D654FD5-6EF6-6E4C-9868-3FAEE0C9E09E}" dt="2021-11-12T06:00:59.177" v="129" actId="167"/>
          <ac:picMkLst>
            <pc:docMk/>
            <pc:sldMk cId="261807464" sldId="262"/>
            <ac:picMk id="19" creationId="{4FCAB31A-D34B-6644-A88E-8C4F2C0CAFCC}"/>
          </ac:picMkLst>
        </pc:picChg>
      </pc:sldChg>
    </pc:docChg>
  </pc:docChgLst>
  <pc:docChgLst>
    <pc:chgData name="Peng, Grace (NIH/NIBIB) [E]" userId="819f60ec-e6f7-4ef0-99e4-e3ad225429f6" providerId="ADAL" clId="{7F8CAA2E-FD84-4AF7-9347-01EE188B5BB9}"/>
    <pc:docChg chg="custSel modSld">
      <pc:chgData name="Peng, Grace (NIH/NIBIB) [E]" userId="819f60ec-e6f7-4ef0-99e4-e3ad225429f6" providerId="ADAL" clId="{7F8CAA2E-FD84-4AF7-9347-01EE188B5BB9}" dt="2021-11-03T21:12:47.318" v="30" actId="33524"/>
      <pc:docMkLst>
        <pc:docMk/>
      </pc:docMkLst>
      <pc:sldChg chg="modNotesTx">
        <pc:chgData name="Peng, Grace (NIH/NIBIB) [E]" userId="819f60ec-e6f7-4ef0-99e4-e3ad225429f6" providerId="ADAL" clId="{7F8CAA2E-FD84-4AF7-9347-01EE188B5BB9}" dt="2021-11-03T21:12:47.318" v="30" actId="33524"/>
        <pc:sldMkLst>
          <pc:docMk/>
          <pc:sldMk cId="261807464" sldId="26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0619AD-E595-4A9E-BADB-164EAD3ADC53}" type="datetimeFigureOut">
              <a:rPr lang="en-US" smtClean="0"/>
              <a:t>11/12/21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21247D-5C86-4B18-8B46-2B5FA6E0947E}" type="slidenum">
              <a:rPr lang="en-US" smtClean="0"/>
              <a:t>‹#›</a:t>
            </a:fld>
            <a:endParaRPr lang="en-US"/>
          </a:p>
        </p:txBody>
      </p:sp>
    </p:spTree>
    <p:extLst>
      <p:ext uri="{BB962C8B-B14F-4D97-AF65-F5344CB8AC3E}">
        <p14:creationId xmlns:p14="http://schemas.microsoft.com/office/powerpoint/2010/main" val="89342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Instructions:  </a:t>
            </a:r>
          </a:p>
          <a:p>
            <a:endParaRPr lang="en-US" sz="1200" b="1" kern="1200" dirty="0">
              <a:solidFill>
                <a:schemeClr val="tx1"/>
              </a:solidFill>
              <a:effectLst/>
              <a:latin typeface="+mn-lt"/>
              <a:ea typeface="+mn-ea"/>
              <a:cs typeface="+mn-cs"/>
            </a:endParaRPr>
          </a:p>
          <a:p>
            <a:r>
              <a:rPr lang="en-US" sz="1200" b="1" kern="1200" dirty="0">
                <a:solidFill>
                  <a:srgbClr val="FF0000"/>
                </a:solidFill>
                <a:effectLst/>
                <a:latin typeface="+mn-lt"/>
                <a:ea typeface="+mn-ea"/>
                <a:cs typeface="+mn-cs"/>
              </a:rPr>
              <a:t>Submit 1 slide </a:t>
            </a:r>
          </a:p>
          <a:p>
            <a:r>
              <a:rPr lang="en-US" sz="1200" b="0" kern="1200" dirty="0">
                <a:solidFill>
                  <a:schemeClr val="tx1"/>
                </a:solidFill>
                <a:effectLst/>
                <a:latin typeface="+mn-lt"/>
                <a:ea typeface="+mn-ea"/>
                <a:cs typeface="+mn-cs"/>
              </a:rPr>
              <a:t>Title - headline your </a:t>
            </a:r>
            <a:r>
              <a:rPr lang="en-US" sz="1200" b="1" kern="1200" dirty="0">
                <a:solidFill>
                  <a:schemeClr val="tx1"/>
                </a:solidFill>
                <a:effectLst/>
                <a:latin typeface="+mn-lt"/>
                <a:ea typeface="+mn-ea"/>
                <a:cs typeface="+mn-cs"/>
              </a:rPr>
              <a:t>theory-driven, mechanistic model, etc.</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name the </a:t>
            </a:r>
            <a:r>
              <a:rPr lang="en-US" sz="1200" b="1" kern="1200" dirty="0">
                <a:solidFill>
                  <a:schemeClr val="tx1"/>
                </a:solidFill>
                <a:effectLst/>
                <a:latin typeface="+mn-lt"/>
                <a:ea typeface="+mn-ea"/>
                <a:cs typeface="+mn-cs"/>
              </a:rPr>
              <a:t>specific mathematical, statistical, computational method and variations </a:t>
            </a:r>
            <a:r>
              <a:rPr lang="en-US" sz="1200" kern="1200" dirty="0">
                <a:solidFill>
                  <a:schemeClr val="tx1"/>
                </a:solidFill>
                <a:effectLst/>
                <a:latin typeface="+mn-lt"/>
                <a:ea typeface="+mn-ea"/>
                <a:cs typeface="+mn-cs"/>
              </a:rPr>
              <a:t>thereof</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b="0" u="sng" kern="1200" dirty="0">
                <a:solidFill>
                  <a:schemeClr val="tx1"/>
                </a:solidFill>
                <a:effectLst/>
                <a:latin typeface="+mn-lt"/>
                <a:ea typeface="+mn-ea"/>
                <a:cs typeface="+mn-cs"/>
              </a:rPr>
              <a:t>To include in </a:t>
            </a:r>
            <a:r>
              <a:rPr lang="en-US" sz="1200" b="1" u="sng" kern="1200" dirty="0">
                <a:solidFill>
                  <a:schemeClr val="tx1"/>
                </a:solidFill>
                <a:effectLst/>
                <a:latin typeface="+mn-lt"/>
                <a:ea typeface="+mn-ea"/>
                <a:cs typeface="+mn-cs"/>
              </a:rPr>
              <a:t>NOTES</a:t>
            </a:r>
            <a:r>
              <a:rPr lang="en-US" sz="1200" u="sng" kern="1200" dirty="0">
                <a:solidFill>
                  <a:schemeClr val="tx1"/>
                </a:solidFill>
                <a:effectLst/>
                <a:latin typeface="+mn-lt"/>
                <a:ea typeface="+mn-ea"/>
                <a:cs typeface="+mn-cs"/>
              </a:rPr>
              <a:t> section</a:t>
            </a:r>
          </a:p>
          <a:p>
            <a:pPr marL="171450" indent="-171450">
              <a:buFont typeface="Wingdings" panose="05000000000000000000" pitchFamily="2" charset="2"/>
              <a:buChar char="Ø"/>
            </a:pPr>
            <a:r>
              <a:rPr lang="en-US" sz="1200" kern="1200" dirty="0">
                <a:solidFill>
                  <a:schemeClr val="tx1"/>
                </a:solidFill>
                <a:effectLst/>
                <a:latin typeface="+mn-lt"/>
                <a:ea typeface="+mn-ea"/>
                <a:cs typeface="+mn-cs"/>
              </a:rPr>
              <a:t>define/explain it enough for a non-scientific person to explain to the general public (2-3 sentences)</a:t>
            </a:r>
          </a:p>
          <a:p>
            <a:pPr marL="171450" indent="-171450">
              <a:buFont typeface="Wingdings" panose="05000000000000000000" pitchFamily="2" charset="2"/>
              <a:buChar char="Ø"/>
            </a:pPr>
            <a:endParaRPr lang="en-US" sz="1200" kern="1200" dirty="0">
              <a:solidFill>
                <a:schemeClr val="tx1"/>
              </a:solidFill>
              <a:effectLst/>
              <a:latin typeface="+mn-lt"/>
              <a:ea typeface="+mn-ea"/>
              <a:cs typeface="+mn-cs"/>
            </a:endParaRPr>
          </a:p>
          <a:p>
            <a:pPr marL="171450" indent="-171450">
              <a:buFont typeface="Wingdings" panose="05000000000000000000" pitchFamily="2" charset="2"/>
              <a:buChar char="Ø"/>
            </a:pPr>
            <a:r>
              <a:rPr lang="en-US" sz="1200" b="1" kern="1200" dirty="0">
                <a:solidFill>
                  <a:schemeClr val="tx1"/>
                </a:solidFill>
                <a:effectLst/>
                <a:latin typeface="+mn-lt"/>
                <a:ea typeface="+mn-ea"/>
                <a:cs typeface="+mn-cs"/>
              </a:rPr>
              <a:t>Over the past several decades, the ability to record from large populations of neurons has increased exponentially, promising new avenues for understanding the brain. These data have the promise to provide a qualitatively different view of activity within and across brain areas than was previously possible, but the effort will require the development of advanced analytical tools. We will develop the Dynamical Systems ID toolkit (DSID) to analyze complex and high-dimensional datasets from a variety of brain areas and behaviors without requiring great expertise or infrastructure setup. We will work to disseminate them throughout the appropriate research communities where we expect they will be further developed with application to an even broader range of brain areas and behaviors.</a:t>
            </a:r>
          </a:p>
          <a:p>
            <a:pPr marL="171450" indent="-171450">
              <a:buFont typeface="Wingdings" panose="05000000000000000000" pitchFamily="2" charset="2"/>
              <a:buChar char="Ø"/>
            </a:pPr>
            <a:endParaRPr lang="en-US" sz="1200" kern="1200" dirty="0">
              <a:solidFill>
                <a:schemeClr val="tx1"/>
              </a:solidFill>
              <a:effectLst/>
              <a:latin typeface="+mn-lt"/>
              <a:ea typeface="+mn-ea"/>
              <a:cs typeface="+mn-cs"/>
            </a:endParaRPr>
          </a:p>
          <a:p>
            <a:pPr marL="171450" indent="-171450">
              <a:buFont typeface="Wingdings" panose="05000000000000000000" pitchFamily="2" charset="2"/>
              <a:buChar char="Ø"/>
            </a:pPr>
            <a:r>
              <a:rPr lang="en-US" sz="1200" b="0" kern="1200" dirty="0">
                <a:solidFill>
                  <a:schemeClr val="tx1"/>
                </a:solidFill>
                <a:effectLst/>
                <a:latin typeface="+mn-lt"/>
                <a:ea typeface="+mn-ea"/>
                <a:cs typeface="+mn-cs"/>
              </a:rPr>
              <a:t>List </a:t>
            </a:r>
            <a:r>
              <a:rPr lang="en-US" sz="1200" b="1" kern="1200" dirty="0">
                <a:solidFill>
                  <a:schemeClr val="tx1"/>
                </a:solidFill>
                <a:effectLst/>
                <a:latin typeface="+mn-lt"/>
                <a:ea typeface="+mn-ea"/>
                <a:cs typeface="+mn-cs"/>
              </a:rPr>
              <a:t>future challenges </a:t>
            </a:r>
            <a:r>
              <a:rPr lang="en-US" sz="1200" b="0" kern="1200" dirty="0">
                <a:solidFill>
                  <a:schemeClr val="tx1"/>
                </a:solidFill>
                <a:effectLst/>
                <a:latin typeface="+mn-lt"/>
                <a:ea typeface="+mn-ea"/>
                <a:cs typeface="+mn-cs"/>
              </a:rPr>
              <a:t>or next steps after your project is done (1 sentence)</a:t>
            </a:r>
          </a:p>
          <a:p>
            <a:pPr marL="171450" indent="-171450">
              <a:buFont typeface="Wingdings" panose="05000000000000000000" pitchFamily="2" charset="2"/>
              <a:buChar char="Ø"/>
            </a:pPr>
            <a:r>
              <a:rPr lang="en-US" sz="1200" b="1" kern="1200" dirty="0">
                <a:solidFill>
                  <a:schemeClr val="tx1"/>
                </a:solidFill>
                <a:effectLst/>
                <a:latin typeface="+mn-lt"/>
                <a:ea typeface="+mn-ea"/>
                <a:cs typeface="+mn-cs"/>
              </a:rPr>
              <a:t>Integrating a variety of tools to help improve interpretability of dynamical systems</a:t>
            </a:r>
          </a:p>
          <a:p>
            <a:pPr marL="171450" indent="-171450">
              <a:buFont typeface="Wingdings" panose="05000000000000000000" pitchFamily="2" charset="2"/>
              <a:buChar char="Ø"/>
            </a:pPr>
            <a:endParaRPr lang="en-US" sz="1200" b="0" kern="1200" dirty="0">
              <a:solidFill>
                <a:schemeClr val="tx1"/>
              </a:solidFill>
              <a:effectLst/>
              <a:latin typeface="+mn-lt"/>
              <a:ea typeface="+mn-ea"/>
              <a:cs typeface="+mn-cs"/>
            </a:endParaRPr>
          </a:p>
          <a:p>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sng" kern="1200" dirty="0">
                <a:solidFill>
                  <a:schemeClr val="tx1"/>
                </a:solidFill>
                <a:effectLst/>
                <a:latin typeface="+mn-lt"/>
                <a:ea typeface="+mn-ea"/>
                <a:cs typeface="+mn-cs"/>
              </a:rPr>
              <a:t>Further details for</a:t>
            </a:r>
            <a:r>
              <a:rPr lang="en-US" sz="1200" b="1" u="sng" kern="1200" dirty="0">
                <a:solidFill>
                  <a:schemeClr val="tx1"/>
                </a:solidFill>
                <a:effectLst/>
                <a:latin typeface="+mn-lt"/>
                <a:ea typeface="+mn-ea"/>
                <a:cs typeface="+mn-cs"/>
              </a:rPr>
              <a:t> Notes </a:t>
            </a:r>
            <a:r>
              <a:rPr lang="en-US" sz="1200" b="0" u="sng" kern="1200" dirty="0">
                <a:solidFill>
                  <a:schemeClr val="tx1"/>
                </a:solidFill>
                <a:effectLst/>
                <a:latin typeface="+mn-lt"/>
                <a:ea typeface="+mn-ea"/>
                <a:cs typeface="+mn-cs"/>
              </a:rPr>
              <a:t>section</a:t>
            </a:r>
            <a:r>
              <a:rPr lang="en-US" sz="1200" b="1" u="sng"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 For the BRAIN community </a:t>
            </a:r>
            <a:r>
              <a:rPr lang="en-US" sz="1200" kern="1200" dirty="0">
                <a:solidFill>
                  <a:schemeClr val="tx1"/>
                </a:solidFill>
                <a:effectLst/>
                <a:latin typeface="+mn-lt"/>
                <a:ea typeface="+mn-ea"/>
                <a:cs typeface="+mn-cs"/>
              </a:rPr>
              <a:t>(2 sentences)</a:t>
            </a:r>
            <a:r>
              <a:rPr lang="en-US" sz="1200" b="1"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explain the </a:t>
            </a:r>
            <a:r>
              <a:rPr lang="en-US" sz="1200" u="sng" kern="1200" dirty="0">
                <a:solidFill>
                  <a:schemeClr val="tx1"/>
                </a:solidFill>
                <a:effectLst/>
                <a:latin typeface="+mn-lt"/>
                <a:ea typeface="+mn-ea"/>
                <a:cs typeface="+mn-cs"/>
              </a:rPr>
              <a:t>theory</a:t>
            </a:r>
            <a:r>
              <a:rPr lang="en-US" sz="1200" kern="1200" dirty="0">
                <a:solidFill>
                  <a:schemeClr val="tx1"/>
                </a:solidFill>
                <a:effectLst/>
                <a:latin typeface="+mn-lt"/>
                <a:ea typeface="+mn-ea"/>
                <a:cs typeface="+mn-cs"/>
              </a:rPr>
              <a:t> behind the math/stats and how it will be used to understand how the brain works; explain the level of </a:t>
            </a:r>
            <a:r>
              <a:rPr lang="en-US" sz="1200" u="sng" kern="1200" dirty="0">
                <a:solidFill>
                  <a:schemeClr val="tx1"/>
                </a:solidFill>
                <a:effectLst/>
                <a:latin typeface="+mn-lt"/>
                <a:ea typeface="+mn-ea"/>
                <a:cs typeface="+mn-cs"/>
              </a:rPr>
              <a:t>data dependency </a:t>
            </a:r>
            <a:r>
              <a:rPr lang="en-US" sz="1200" kern="1200" dirty="0">
                <a:solidFill>
                  <a:schemeClr val="tx1"/>
                </a:solidFill>
                <a:effectLst/>
                <a:latin typeface="+mn-lt"/>
                <a:ea typeface="+mn-ea"/>
                <a:cs typeface="+mn-cs"/>
              </a:rPr>
              <a:t>on your model (e.g.:  (a) completely abstract toy model, (b) a coarse-grained model based on a high-level view of previous data, (c) a model based directly on one kind of data (e.g., neural recordings) or (d) a model synthesizing multiple data types (e.g., at multiple spatial scales).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We use sequential variational autoencoders to train recurrent neural networks that mimic the dynamics observed by recorded neuronal populations. We will integrate variational information bottlenecks to link multi-region RNNs and determine information flow between areas.</a:t>
            </a:r>
          </a:p>
          <a:p>
            <a:endParaRPr lang="en-US" sz="1200" kern="1200" dirty="0">
              <a:solidFill>
                <a:schemeClr val="tx1"/>
              </a:solidFill>
              <a:effectLst/>
              <a:latin typeface="+mn-lt"/>
              <a:ea typeface="+mn-ea"/>
              <a:cs typeface="+mn-cs"/>
            </a:endParaRPr>
          </a:p>
          <a:p>
            <a:r>
              <a:rPr lang="en-US" dirty="0"/>
              <a:t>PI name, email:  </a:t>
            </a:r>
            <a:r>
              <a:rPr lang="en-US" b="1" dirty="0"/>
              <a:t>Chethan Pandarinath, </a:t>
            </a:r>
            <a:r>
              <a:rPr lang="en-US" b="1" dirty="0" err="1"/>
              <a:t>cpandar@emory.edu</a:t>
            </a:r>
            <a:endParaRPr lang="en-US" b="1" dirty="0"/>
          </a:p>
        </p:txBody>
      </p:sp>
      <p:sp>
        <p:nvSpPr>
          <p:cNvPr id="4" name="Slide Number Placeholder 3"/>
          <p:cNvSpPr>
            <a:spLocks noGrp="1"/>
          </p:cNvSpPr>
          <p:nvPr>
            <p:ph type="sldNum" sz="quarter" idx="5"/>
          </p:nvPr>
        </p:nvSpPr>
        <p:spPr/>
        <p:txBody>
          <a:bodyPr/>
          <a:lstStyle/>
          <a:p>
            <a:fld id="{5121247D-5C86-4B18-8B46-2B5FA6E0947E}" type="slidenum">
              <a:rPr lang="en-US" smtClean="0"/>
              <a:t>1</a:t>
            </a:fld>
            <a:endParaRPr lang="en-US"/>
          </a:p>
        </p:txBody>
      </p:sp>
    </p:spTree>
    <p:extLst>
      <p:ext uri="{BB962C8B-B14F-4D97-AF65-F5344CB8AC3E}">
        <p14:creationId xmlns:p14="http://schemas.microsoft.com/office/powerpoint/2010/main" val="18815177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67717-1496-4177-8D92-7C8E2D43CB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34447B-AE9B-46D7-B7EC-5E4BD78B03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B040B6-3A84-4205-9B41-82F13DCF2734}"/>
              </a:ext>
            </a:extLst>
          </p:cNvPr>
          <p:cNvSpPr>
            <a:spLocks noGrp="1"/>
          </p:cNvSpPr>
          <p:nvPr>
            <p:ph type="dt" sz="half" idx="10"/>
          </p:nvPr>
        </p:nvSpPr>
        <p:spPr/>
        <p:txBody>
          <a:bodyPr/>
          <a:lstStyle/>
          <a:p>
            <a:fld id="{1DBA29A7-C6A7-4516-A0B8-880E757F7B93}" type="datetimeFigureOut">
              <a:rPr lang="en-US" smtClean="0"/>
              <a:t>11/12/21</a:t>
            </a:fld>
            <a:endParaRPr lang="en-US"/>
          </a:p>
        </p:txBody>
      </p:sp>
      <p:sp>
        <p:nvSpPr>
          <p:cNvPr id="5" name="Footer Placeholder 4">
            <a:extLst>
              <a:ext uri="{FF2B5EF4-FFF2-40B4-BE49-F238E27FC236}">
                <a16:creationId xmlns:a16="http://schemas.microsoft.com/office/drawing/2014/main" id="{18AB7890-0B25-4709-8D8B-7230D48C63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F963BC-921C-4FE1-852B-803174071EA7}"/>
              </a:ext>
            </a:extLst>
          </p:cNvPr>
          <p:cNvSpPr>
            <a:spLocks noGrp="1"/>
          </p:cNvSpPr>
          <p:nvPr>
            <p:ph type="sldNum" sz="quarter" idx="12"/>
          </p:nvPr>
        </p:nvSpPr>
        <p:spPr/>
        <p:txBody>
          <a:bodyPr/>
          <a:lstStyle/>
          <a:p>
            <a:fld id="{E983F42C-7870-467E-B605-F7226AA5127C}" type="slidenum">
              <a:rPr lang="en-US" smtClean="0"/>
              <a:t>‹#›</a:t>
            </a:fld>
            <a:endParaRPr lang="en-US"/>
          </a:p>
        </p:txBody>
      </p:sp>
      <p:pic>
        <p:nvPicPr>
          <p:cNvPr id="11" name="Picture 10">
            <a:extLst>
              <a:ext uri="{FF2B5EF4-FFF2-40B4-BE49-F238E27FC236}">
                <a16:creationId xmlns:a16="http://schemas.microsoft.com/office/drawing/2014/main" id="{5A89B9E2-3767-4ABA-96B6-057440306338}"/>
              </a:ext>
            </a:extLst>
          </p:cNvPr>
          <p:cNvPicPr>
            <a:picLocks noChangeAspect="1"/>
          </p:cNvPicPr>
          <p:nvPr userDrawn="1"/>
        </p:nvPicPr>
        <p:blipFill rotWithShape="1">
          <a:blip r:embed="rId2"/>
          <a:srcRect l="31939" t="70782" r="40981"/>
          <a:stretch/>
        </p:blipFill>
        <p:spPr>
          <a:xfrm>
            <a:off x="231423" y="120474"/>
            <a:ext cx="3084690" cy="2003778"/>
          </a:xfrm>
          <a:prstGeom prst="rect">
            <a:avLst/>
          </a:prstGeom>
        </p:spPr>
      </p:pic>
      <p:pic>
        <p:nvPicPr>
          <p:cNvPr id="12" name="Picture 11">
            <a:extLst>
              <a:ext uri="{FF2B5EF4-FFF2-40B4-BE49-F238E27FC236}">
                <a16:creationId xmlns:a16="http://schemas.microsoft.com/office/drawing/2014/main" id="{DDD0C1AA-18F7-4B6D-948D-9BBA3D86C7C3}"/>
              </a:ext>
            </a:extLst>
          </p:cNvPr>
          <p:cNvPicPr>
            <a:picLocks noChangeAspect="1"/>
          </p:cNvPicPr>
          <p:nvPr userDrawn="1"/>
        </p:nvPicPr>
        <p:blipFill rotWithShape="1">
          <a:blip r:embed="rId3"/>
          <a:srcRect l="42469" t="8439" r="46828" b="83660"/>
          <a:stretch/>
        </p:blipFill>
        <p:spPr>
          <a:xfrm>
            <a:off x="3764843" y="640644"/>
            <a:ext cx="1219201" cy="541867"/>
          </a:xfrm>
          <a:prstGeom prst="rect">
            <a:avLst/>
          </a:prstGeom>
        </p:spPr>
      </p:pic>
      <p:pic>
        <p:nvPicPr>
          <p:cNvPr id="13" name="Picture 12">
            <a:extLst>
              <a:ext uri="{FF2B5EF4-FFF2-40B4-BE49-F238E27FC236}">
                <a16:creationId xmlns:a16="http://schemas.microsoft.com/office/drawing/2014/main" id="{82140BB4-AAAC-49DA-A944-72CEDA75FB1C}"/>
              </a:ext>
            </a:extLst>
          </p:cNvPr>
          <p:cNvPicPr>
            <a:picLocks noChangeAspect="1"/>
          </p:cNvPicPr>
          <p:nvPr userDrawn="1"/>
        </p:nvPicPr>
        <p:blipFill rotWithShape="1">
          <a:blip r:embed="rId3"/>
          <a:srcRect l="42469" t="8439" r="46828" b="83660"/>
          <a:stretch/>
        </p:blipFill>
        <p:spPr>
          <a:xfrm>
            <a:off x="5492043" y="640644"/>
            <a:ext cx="1219201" cy="541867"/>
          </a:xfrm>
          <a:prstGeom prst="rect">
            <a:avLst/>
          </a:prstGeom>
        </p:spPr>
      </p:pic>
      <p:pic>
        <p:nvPicPr>
          <p:cNvPr id="14" name="Picture 13">
            <a:extLst>
              <a:ext uri="{FF2B5EF4-FFF2-40B4-BE49-F238E27FC236}">
                <a16:creationId xmlns:a16="http://schemas.microsoft.com/office/drawing/2014/main" id="{FFD526E7-D5E9-4584-A70B-CA57609675A0}"/>
              </a:ext>
            </a:extLst>
          </p:cNvPr>
          <p:cNvPicPr>
            <a:picLocks noChangeAspect="1"/>
          </p:cNvPicPr>
          <p:nvPr userDrawn="1"/>
        </p:nvPicPr>
        <p:blipFill rotWithShape="1">
          <a:blip r:embed="rId3"/>
          <a:srcRect l="42469" t="8439" r="46828" b="83660"/>
          <a:stretch/>
        </p:blipFill>
        <p:spPr>
          <a:xfrm>
            <a:off x="5796843" y="640644"/>
            <a:ext cx="1219201" cy="541867"/>
          </a:xfrm>
          <a:prstGeom prst="rect">
            <a:avLst/>
          </a:prstGeom>
        </p:spPr>
      </p:pic>
      <p:pic>
        <p:nvPicPr>
          <p:cNvPr id="15" name="Picture 14">
            <a:extLst>
              <a:ext uri="{FF2B5EF4-FFF2-40B4-BE49-F238E27FC236}">
                <a16:creationId xmlns:a16="http://schemas.microsoft.com/office/drawing/2014/main" id="{AB82D969-B668-45A6-B5A4-598D2ED102A0}"/>
              </a:ext>
            </a:extLst>
          </p:cNvPr>
          <p:cNvPicPr>
            <a:picLocks noChangeAspect="1"/>
          </p:cNvPicPr>
          <p:nvPr userDrawn="1"/>
        </p:nvPicPr>
        <p:blipFill rotWithShape="1">
          <a:blip r:embed="rId3"/>
          <a:srcRect l="42469" t="8439" r="46828" b="83660"/>
          <a:stretch/>
        </p:blipFill>
        <p:spPr>
          <a:xfrm>
            <a:off x="7281332" y="640644"/>
            <a:ext cx="1219201" cy="541867"/>
          </a:xfrm>
          <a:prstGeom prst="rect">
            <a:avLst/>
          </a:prstGeom>
        </p:spPr>
      </p:pic>
      <p:pic>
        <p:nvPicPr>
          <p:cNvPr id="16" name="Picture 15">
            <a:extLst>
              <a:ext uri="{FF2B5EF4-FFF2-40B4-BE49-F238E27FC236}">
                <a16:creationId xmlns:a16="http://schemas.microsoft.com/office/drawing/2014/main" id="{F4B52DCA-4E23-4339-B6B5-0A8DCCD1975F}"/>
              </a:ext>
            </a:extLst>
          </p:cNvPr>
          <p:cNvPicPr>
            <a:picLocks noChangeAspect="1"/>
          </p:cNvPicPr>
          <p:nvPr userDrawn="1"/>
        </p:nvPicPr>
        <p:blipFill rotWithShape="1">
          <a:blip r:embed="rId3"/>
          <a:srcRect l="42469" t="8439" r="46828" b="83660"/>
          <a:stretch/>
        </p:blipFill>
        <p:spPr>
          <a:xfrm>
            <a:off x="8500533" y="640644"/>
            <a:ext cx="1219201" cy="541867"/>
          </a:xfrm>
          <a:prstGeom prst="rect">
            <a:avLst/>
          </a:prstGeom>
        </p:spPr>
      </p:pic>
      <p:pic>
        <p:nvPicPr>
          <p:cNvPr id="17" name="Picture 16">
            <a:extLst>
              <a:ext uri="{FF2B5EF4-FFF2-40B4-BE49-F238E27FC236}">
                <a16:creationId xmlns:a16="http://schemas.microsoft.com/office/drawing/2014/main" id="{C6CE021F-922F-413E-9275-C5C5A26D676A}"/>
              </a:ext>
            </a:extLst>
          </p:cNvPr>
          <p:cNvPicPr>
            <a:picLocks noChangeAspect="1"/>
          </p:cNvPicPr>
          <p:nvPr userDrawn="1"/>
        </p:nvPicPr>
        <p:blipFill rotWithShape="1">
          <a:blip r:embed="rId3"/>
          <a:srcRect l="42469" t="8439" r="46828" b="83660"/>
          <a:stretch/>
        </p:blipFill>
        <p:spPr>
          <a:xfrm>
            <a:off x="10120490" y="640644"/>
            <a:ext cx="1219201" cy="541867"/>
          </a:xfrm>
          <a:prstGeom prst="rect">
            <a:avLst/>
          </a:prstGeom>
        </p:spPr>
      </p:pic>
    </p:spTree>
    <p:extLst>
      <p:ext uri="{BB962C8B-B14F-4D97-AF65-F5344CB8AC3E}">
        <p14:creationId xmlns:p14="http://schemas.microsoft.com/office/powerpoint/2010/main" val="264833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67E65-26BB-44E4-B505-FD5FF951B8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A2B483-7C58-4A56-A06A-901FF13076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7F5879-E68E-4C30-8EB5-0D8E925B291D}"/>
              </a:ext>
            </a:extLst>
          </p:cNvPr>
          <p:cNvSpPr>
            <a:spLocks noGrp="1"/>
          </p:cNvSpPr>
          <p:nvPr>
            <p:ph type="dt" sz="half" idx="10"/>
          </p:nvPr>
        </p:nvSpPr>
        <p:spPr/>
        <p:txBody>
          <a:bodyPr/>
          <a:lstStyle/>
          <a:p>
            <a:fld id="{1DBA29A7-C6A7-4516-A0B8-880E757F7B93}" type="datetimeFigureOut">
              <a:rPr lang="en-US" smtClean="0"/>
              <a:t>11/12/21</a:t>
            </a:fld>
            <a:endParaRPr lang="en-US"/>
          </a:p>
        </p:txBody>
      </p:sp>
      <p:sp>
        <p:nvSpPr>
          <p:cNvPr id="5" name="Footer Placeholder 4">
            <a:extLst>
              <a:ext uri="{FF2B5EF4-FFF2-40B4-BE49-F238E27FC236}">
                <a16:creationId xmlns:a16="http://schemas.microsoft.com/office/drawing/2014/main" id="{B93E4EAA-8018-4EA9-BEB5-7AA707E645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8F626-D5AA-4BFD-8CAA-8D7EB7E7182B}"/>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81855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5269C6-82F5-43DB-A279-C6776671E0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42516D-1187-4E87-BCCF-2135E13A92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FF842-EE17-4E32-8BC0-49E4F6F2BF57}"/>
              </a:ext>
            </a:extLst>
          </p:cNvPr>
          <p:cNvSpPr>
            <a:spLocks noGrp="1"/>
          </p:cNvSpPr>
          <p:nvPr>
            <p:ph type="dt" sz="half" idx="10"/>
          </p:nvPr>
        </p:nvSpPr>
        <p:spPr/>
        <p:txBody>
          <a:bodyPr/>
          <a:lstStyle/>
          <a:p>
            <a:fld id="{1DBA29A7-C6A7-4516-A0B8-880E757F7B93}" type="datetimeFigureOut">
              <a:rPr lang="en-US" smtClean="0"/>
              <a:t>11/12/21</a:t>
            </a:fld>
            <a:endParaRPr lang="en-US"/>
          </a:p>
        </p:txBody>
      </p:sp>
      <p:sp>
        <p:nvSpPr>
          <p:cNvPr id="5" name="Footer Placeholder 4">
            <a:extLst>
              <a:ext uri="{FF2B5EF4-FFF2-40B4-BE49-F238E27FC236}">
                <a16:creationId xmlns:a16="http://schemas.microsoft.com/office/drawing/2014/main" id="{60825791-924E-484D-BF3B-970DC186C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61907A-C84D-4E51-8727-0E26CF62666C}"/>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5907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B6A7E-337E-4A5F-BC16-9693585479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08B992-9332-4A7A-BDAA-2007297D28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6C89D-FEF8-4AAE-A0BE-8E2ACD42DF1F}"/>
              </a:ext>
            </a:extLst>
          </p:cNvPr>
          <p:cNvSpPr>
            <a:spLocks noGrp="1"/>
          </p:cNvSpPr>
          <p:nvPr>
            <p:ph type="dt" sz="half" idx="10"/>
          </p:nvPr>
        </p:nvSpPr>
        <p:spPr/>
        <p:txBody>
          <a:bodyPr/>
          <a:lstStyle/>
          <a:p>
            <a:fld id="{1DBA29A7-C6A7-4516-A0B8-880E757F7B93}" type="datetimeFigureOut">
              <a:rPr lang="en-US" smtClean="0"/>
              <a:t>11/12/21</a:t>
            </a:fld>
            <a:endParaRPr lang="en-US"/>
          </a:p>
        </p:txBody>
      </p:sp>
      <p:sp>
        <p:nvSpPr>
          <p:cNvPr id="5" name="Footer Placeholder 4">
            <a:extLst>
              <a:ext uri="{FF2B5EF4-FFF2-40B4-BE49-F238E27FC236}">
                <a16:creationId xmlns:a16="http://schemas.microsoft.com/office/drawing/2014/main" id="{2F26291B-3AA0-4B23-8B81-21BA0A3CC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6E438-9102-42BC-BB2A-316343AA99B9}"/>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5441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AF28-B45F-47E9-8DA3-EE34F7E81E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8CB2D7-0796-4A54-9643-5E20C181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EA771C-91D6-4262-B7AA-DB5481BD61C3}"/>
              </a:ext>
            </a:extLst>
          </p:cNvPr>
          <p:cNvSpPr>
            <a:spLocks noGrp="1"/>
          </p:cNvSpPr>
          <p:nvPr>
            <p:ph type="dt" sz="half" idx="10"/>
          </p:nvPr>
        </p:nvSpPr>
        <p:spPr/>
        <p:txBody>
          <a:bodyPr/>
          <a:lstStyle/>
          <a:p>
            <a:fld id="{1DBA29A7-C6A7-4516-A0B8-880E757F7B93}" type="datetimeFigureOut">
              <a:rPr lang="en-US" smtClean="0"/>
              <a:t>11/12/21</a:t>
            </a:fld>
            <a:endParaRPr lang="en-US"/>
          </a:p>
        </p:txBody>
      </p:sp>
      <p:sp>
        <p:nvSpPr>
          <p:cNvPr id="5" name="Footer Placeholder 4">
            <a:extLst>
              <a:ext uri="{FF2B5EF4-FFF2-40B4-BE49-F238E27FC236}">
                <a16:creationId xmlns:a16="http://schemas.microsoft.com/office/drawing/2014/main" id="{268517C1-21C2-464B-8BDD-53B58F54A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B2D988-D3B3-4C45-80DE-AD49AAE9008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1141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8E9BF-2CFA-4942-9E60-7600510F5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38DC7B-F726-45E8-B556-A59C74E98B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86D837-1A2C-477B-8A35-16D0B6864BD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E2C762-2EF9-4381-844A-B061A5BE082D}"/>
              </a:ext>
            </a:extLst>
          </p:cNvPr>
          <p:cNvSpPr>
            <a:spLocks noGrp="1"/>
          </p:cNvSpPr>
          <p:nvPr>
            <p:ph type="dt" sz="half" idx="10"/>
          </p:nvPr>
        </p:nvSpPr>
        <p:spPr/>
        <p:txBody>
          <a:bodyPr/>
          <a:lstStyle/>
          <a:p>
            <a:fld id="{1DBA29A7-C6A7-4516-A0B8-880E757F7B93}" type="datetimeFigureOut">
              <a:rPr lang="en-US" smtClean="0"/>
              <a:t>11/12/21</a:t>
            </a:fld>
            <a:endParaRPr lang="en-US"/>
          </a:p>
        </p:txBody>
      </p:sp>
      <p:sp>
        <p:nvSpPr>
          <p:cNvPr id="6" name="Footer Placeholder 5">
            <a:extLst>
              <a:ext uri="{FF2B5EF4-FFF2-40B4-BE49-F238E27FC236}">
                <a16:creationId xmlns:a16="http://schemas.microsoft.com/office/drawing/2014/main" id="{0A512821-CF68-4735-8EE5-D711D9C528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5D2B63-FB4D-4E4B-A6B2-DDDD0091FFED}"/>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98239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B0D36-A41F-46CA-A04C-44A0EA6900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A6D811-70B5-4E8C-8BEA-D717A7F23F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D5499A0-3A54-4D66-A6F2-C176FAE659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6DBCC9-F5E2-4467-85C1-B2B0FE6A9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A990A3-928C-4C2C-A5BD-D061C5356E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D6B405-E672-484D-AD34-1155CFAA2E30}"/>
              </a:ext>
            </a:extLst>
          </p:cNvPr>
          <p:cNvSpPr>
            <a:spLocks noGrp="1"/>
          </p:cNvSpPr>
          <p:nvPr>
            <p:ph type="dt" sz="half" idx="10"/>
          </p:nvPr>
        </p:nvSpPr>
        <p:spPr/>
        <p:txBody>
          <a:bodyPr/>
          <a:lstStyle/>
          <a:p>
            <a:fld id="{1DBA29A7-C6A7-4516-A0B8-880E757F7B93}" type="datetimeFigureOut">
              <a:rPr lang="en-US" smtClean="0"/>
              <a:t>11/12/21</a:t>
            </a:fld>
            <a:endParaRPr lang="en-US"/>
          </a:p>
        </p:txBody>
      </p:sp>
      <p:sp>
        <p:nvSpPr>
          <p:cNvPr id="8" name="Footer Placeholder 7">
            <a:extLst>
              <a:ext uri="{FF2B5EF4-FFF2-40B4-BE49-F238E27FC236}">
                <a16:creationId xmlns:a16="http://schemas.microsoft.com/office/drawing/2014/main" id="{BA0492C4-DF97-4990-8C3C-96FC4EA6FC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5955FF-3F64-47A3-A9F0-EFFACD9A9FCE}"/>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15065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D0CEC-CB3C-4481-865D-1E0F4AD186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6A0C66-FB7C-4FE0-956C-EB5ABC43BA1F}"/>
              </a:ext>
            </a:extLst>
          </p:cNvPr>
          <p:cNvSpPr>
            <a:spLocks noGrp="1"/>
          </p:cNvSpPr>
          <p:nvPr>
            <p:ph type="dt" sz="half" idx="10"/>
          </p:nvPr>
        </p:nvSpPr>
        <p:spPr/>
        <p:txBody>
          <a:bodyPr/>
          <a:lstStyle/>
          <a:p>
            <a:fld id="{1DBA29A7-C6A7-4516-A0B8-880E757F7B93}" type="datetimeFigureOut">
              <a:rPr lang="en-US" smtClean="0"/>
              <a:t>11/12/21</a:t>
            </a:fld>
            <a:endParaRPr lang="en-US"/>
          </a:p>
        </p:txBody>
      </p:sp>
      <p:sp>
        <p:nvSpPr>
          <p:cNvPr id="4" name="Footer Placeholder 3">
            <a:extLst>
              <a:ext uri="{FF2B5EF4-FFF2-40B4-BE49-F238E27FC236}">
                <a16:creationId xmlns:a16="http://schemas.microsoft.com/office/drawing/2014/main" id="{6E4DBC70-FABD-434B-8C13-44FB078451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142861-B31C-414D-B618-A5D1BB869697}"/>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0455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9C44DA-8976-41AF-86E2-D8A7C712585C}"/>
              </a:ext>
            </a:extLst>
          </p:cNvPr>
          <p:cNvSpPr>
            <a:spLocks noGrp="1"/>
          </p:cNvSpPr>
          <p:nvPr>
            <p:ph type="dt" sz="half" idx="10"/>
          </p:nvPr>
        </p:nvSpPr>
        <p:spPr/>
        <p:txBody>
          <a:bodyPr/>
          <a:lstStyle/>
          <a:p>
            <a:fld id="{1DBA29A7-C6A7-4516-A0B8-880E757F7B93}" type="datetimeFigureOut">
              <a:rPr lang="en-US" smtClean="0"/>
              <a:t>11/12/21</a:t>
            </a:fld>
            <a:endParaRPr lang="en-US"/>
          </a:p>
        </p:txBody>
      </p:sp>
      <p:sp>
        <p:nvSpPr>
          <p:cNvPr id="3" name="Footer Placeholder 2">
            <a:extLst>
              <a:ext uri="{FF2B5EF4-FFF2-40B4-BE49-F238E27FC236}">
                <a16:creationId xmlns:a16="http://schemas.microsoft.com/office/drawing/2014/main" id="{70C0EB54-F514-4055-860A-940C9B47FB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1BF97B-71E2-45D5-A581-43A6DC9B2B33}"/>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458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9521-45E5-4D3A-89D1-CDFFC4A9B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94B8FB-F03C-472E-8565-01AF64860E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FA92F0-B5E3-4503-9912-28F0981637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F92D92-9109-45AD-A53E-A89F2E753C8A}"/>
              </a:ext>
            </a:extLst>
          </p:cNvPr>
          <p:cNvSpPr>
            <a:spLocks noGrp="1"/>
          </p:cNvSpPr>
          <p:nvPr>
            <p:ph type="dt" sz="half" idx="10"/>
          </p:nvPr>
        </p:nvSpPr>
        <p:spPr/>
        <p:txBody>
          <a:bodyPr/>
          <a:lstStyle/>
          <a:p>
            <a:fld id="{1DBA29A7-C6A7-4516-A0B8-880E757F7B93}" type="datetimeFigureOut">
              <a:rPr lang="en-US" smtClean="0"/>
              <a:t>11/12/21</a:t>
            </a:fld>
            <a:endParaRPr lang="en-US"/>
          </a:p>
        </p:txBody>
      </p:sp>
      <p:sp>
        <p:nvSpPr>
          <p:cNvPr id="6" name="Footer Placeholder 5">
            <a:extLst>
              <a:ext uri="{FF2B5EF4-FFF2-40B4-BE49-F238E27FC236}">
                <a16:creationId xmlns:a16="http://schemas.microsoft.com/office/drawing/2014/main" id="{76607DA3-F2E0-46E8-BCF0-82E7DBC39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201A6-7FE1-4C38-ADC3-19F7D4D583A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793128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59DC5-85DA-47FD-8B9C-C609F37DC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ADC986-1787-448B-A48C-5E62ED213D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D0B9D2-1E95-4A27-93D7-C96B99E4AC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FD146D-FD61-48E8-9007-422088CB9F85}"/>
              </a:ext>
            </a:extLst>
          </p:cNvPr>
          <p:cNvSpPr>
            <a:spLocks noGrp="1"/>
          </p:cNvSpPr>
          <p:nvPr>
            <p:ph type="dt" sz="half" idx="10"/>
          </p:nvPr>
        </p:nvSpPr>
        <p:spPr/>
        <p:txBody>
          <a:bodyPr/>
          <a:lstStyle/>
          <a:p>
            <a:fld id="{1DBA29A7-C6A7-4516-A0B8-880E757F7B93}" type="datetimeFigureOut">
              <a:rPr lang="en-US" smtClean="0"/>
              <a:t>11/12/21</a:t>
            </a:fld>
            <a:endParaRPr lang="en-US"/>
          </a:p>
        </p:txBody>
      </p:sp>
      <p:sp>
        <p:nvSpPr>
          <p:cNvPr id="6" name="Footer Placeholder 5">
            <a:extLst>
              <a:ext uri="{FF2B5EF4-FFF2-40B4-BE49-F238E27FC236}">
                <a16:creationId xmlns:a16="http://schemas.microsoft.com/office/drawing/2014/main" id="{980BA4FD-7853-4957-B967-10E7BBF799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62EC38-8859-4802-BDEF-67AC724A68F2}"/>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36603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6BB593-AD17-4F89-9EC2-8BCDD6706B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236CA9-F31E-416C-9514-EDE35F3EA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D1F35B-4B18-44E0-ACEC-7F38C43D60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A29A7-C6A7-4516-A0B8-880E757F7B93}" type="datetimeFigureOut">
              <a:rPr lang="en-US" smtClean="0"/>
              <a:t>11/12/21</a:t>
            </a:fld>
            <a:endParaRPr lang="en-US"/>
          </a:p>
        </p:txBody>
      </p:sp>
      <p:sp>
        <p:nvSpPr>
          <p:cNvPr id="5" name="Footer Placeholder 4">
            <a:extLst>
              <a:ext uri="{FF2B5EF4-FFF2-40B4-BE49-F238E27FC236}">
                <a16:creationId xmlns:a16="http://schemas.microsoft.com/office/drawing/2014/main" id="{3F081CE3-17E5-4DA4-A9AD-EA6967A2E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DE6DBE-007D-4B21-A0C6-284BC38889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3F42C-7870-467E-B605-F7226AA5127C}" type="slidenum">
              <a:rPr lang="en-US" smtClean="0"/>
              <a:t>‹#›</a:t>
            </a:fld>
            <a:endParaRPr lang="en-US"/>
          </a:p>
        </p:txBody>
      </p:sp>
    </p:spTree>
    <p:extLst>
      <p:ext uri="{BB962C8B-B14F-4D97-AF65-F5344CB8AC3E}">
        <p14:creationId xmlns:p14="http://schemas.microsoft.com/office/powerpoint/2010/main" val="1374237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90F70D00-A56C-DB49-97E0-1BE42F037443}"/>
              </a:ext>
            </a:extLst>
          </p:cNvPr>
          <p:cNvPicPr>
            <a:picLocks noChangeAspect="1"/>
          </p:cNvPicPr>
          <p:nvPr/>
        </p:nvPicPr>
        <p:blipFill rotWithShape="1">
          <a:blip r:embed="rId3"/>
          <a:srcRect l="42469" t="8439" r="46828" b="83660"/>
          <a:stretch/>
        </p:blipFill>
        <p:spPr>
          <a:xfrm>
            <a:off x="6095995" y="-1"/>
            <a:ext cx="1219201" cy="541867"/>
          </a:xfrm>
          <a:prstGeom prst="rect">
            <a:avLst/>
          </a:prstGeom>
        </p:spPr>
      </p:pic>
      <p:pic>
        <p:nvPicPr>
          <p:cNvPr id="15" name="Picture 14">
            <a:extLst>
              <a:ext uri="{FF2B5EF4-FFF2-40B4-BE49-F238E27FC236}">
                <a16:creationId xmlns:a16="http://schemas.microsoft.com/office/drawing/2014/main" id="{06776421-2B13-664C-843B-C50BC91923AB}"/>
              </a:ext>
            </a:extLst>
          </p:cNvPr>
          <p:cNvPicPr>
            <a:picLocks noChangeAspect="1"/>
          </p:cNvPicPr>
          <p:nvPr/>
        </p:nvPicPr>
        <p:blipFill rotWithShape="1">
          <a:blip r:embed="rId3"/>
          <a:srcRect l="42469" t="8439" r="46828" b="83660"/>
          <a:stretch/>
        </p:blipFill>
        <p:spPr>
          <a:xfrm>
            <a:off x="7315196" y="2"/>
            <a:ext cx="1219201" cy="541867"/>
          </a:xfrm>
          <a:prstGeom prst="rect">
            <a:avLst/>
          </a:prstGeom>
        </p:spPr>
      </p:pic>
      <p:pic>
        <p:nvPicPr>
          <p:cNvPr id="16" name="Picture 15">
            <a:extLst>
              <a:ext uri="{FF2B5EF4-FFF2-40B4-BE49-F238E27FC236}">
                <a16:creationId xmlns:a16="http://schemas.microsoft.com/office/drawing/2014/main" id="{24347CFA-7F0E-A345-A5ED-B595A38BF7E6}"/>
              </a:ext>
            </a:extLst>
          </p:cNvPr>
          <p:cNvPicPr>
            <a:picLocks noChangeAspect="1"/>
          </p:cNvPicPr>
          <p:nvPr/>
        </p:nvPicPr>
        <p:blipFill rotWithShape="1">
          <a:blip r:embed="rId3"/>
          <a:srcRect l="42469" t="8439" r="46828" b="83660"/>
          <a:stretch/>
        </p:blipFill>
        <p:spPr>
          <a:xfrm>
            <a:off x="8534397" y="1"/>
            <a:ext cx="1219201" cy="541867"/>
          </a:xfrm>
          <a:prstGeom prst="rect">
            <a:avLst/>
          </a:prstGeom>
        </p:spPr>
      </p:pic>
      <p:pic>
        <p:nvPicPr>
          <p:cNvPr id="18" name="Picture 17">
            <a:extLst>
              <a:ext uri="{FF2B5EF4-FFF2-40B4-BE49-F238E27FC236}">
                <a16:creationId xmlns:a16="http://schemas.microsoft.com/office/drawing/2014/main" id="{64E11A42-689C-644C-B245-80ED226375B3}"/>
              </a:ext>
            </a:extLst>
          </p:cNvPr>
          <p:cNvPicPr>
            <a:picLocks noChangeAspect="1"/>
          </p:cNvPicPr>
          <p:nvPr/>
        </p:nvPicPr>
        <p:blipFill rotWithShape="1">
          <a:blip r:embed="rId3"/>
          <a:srcRect l="42469" t="8439" r="46828" b="83660"/>
          <a:stretch/>
        </p:blipFill>
        <p:spPr>
          <a:xfrm>
            <a:off x="9753598" y="0"/>
            <a:ext cx="1219201" cy="541867"/>
          </a:xfrm>
          <a:prstGeom prst="rect">
            <a:avLst/>
          </a:prstGeom>
        </p:spPr>
      </p:pic>
      <p:pic>
        <p:nvPicPr>
          <p:cNvPr id="19" name="Picture 18">
            <a:extLst>
              <a:ext uri="{FF2B5EF4-FFF2-40B4-BE49-F238E27FC236}">
                <a16:creationId xmlns:a16="http://schemas.microsoft.com/office/drawing/2014/main" id="{4FCAB31A-D34B-6644-A88E-8C4F2C0CAFCC}"/>
              </a:ext>
            </a:extLst>
          </p:cNvPr>
          <p:cNvPicPr>
            <a:picLocks noChangeAspect="1"/>
          </p:cNvPicPr>
          <p:nvPr/>
        </p:nvPicPr>
        <p:blipFill rotWithShape="1">
          <a:blip r:embed="rId3"/>
          <a:srcRect l="42469" t="8439" r="46828" b="83660"/>
          <a:stretch/>
        </p:blipFill>
        <p:spPr>
          <a:xfrm>
            <a:off x="10972799" y="-4843"/>
            <a:ext cx="1219201" cy="541867"/>
          </a:xfrm>
          <a:prstGeom prst="rect">
            <a:avLst/>
          </a:prstGeom>
        </p:spPr>
      </p:pic>
      <p:pic>
        <p:nvPicPr>
          <p:cNvPr id="4" name="Picture 3">
            <a:extLst>
              <a:ext uri="{FF2B5EF4-FFF2-40B4-BE49-F238E27FC236}">
                <a16:creationId xmlns:a16="http://schemas.microsoft.com/office/drawing/2014/main" id="{12734DF8-83C6-47FE-B4C5-05577529BD88}"/>
              </a:ext>
            </a:extLst>
          </p:cNvPr>
          <p:cNvPicPr>
            <a:picLocks noChangeAspect="1"/>
          </p:cNvPicPr>
          <p:nvPr/>
        </p:nvPicPr>
        <p:blipFill rotWithShape="1">
          <a:blip r:embed="rId4"/>
          <a:srcRect l="33280" t="70782" r="40981" b="6720"/>
          <a:stretch/>
        </p:blipFill>
        <p:spPr>
          <a:xfrm>
            <a:off x="9260114" y="4587365"/>
            <a:ext cx="2931886" cy="2270636"/>
          </a:xfrm>
          <a:prstGeom prst="rect">
            <a:avLst/>
          </a:prstGeom>
        </p:spPr>
      </p:pic>
      <p:pic>
        <p:nvPicPr>
          <p:cNvPr id="5" name="Picture 4">
            <a:extLst>
              <a:ext uri="{FF2B5EF4-FFF2-40B4-BE49-F238E27FC236}">
                <a16:creationId xmlns:a16="http://schemas.microsoft.com/office/drawing/2014/main" id="{EE1AD5D9-D40A-4973-91F9-9E8DDA7DE05F}"/>
              </a:ext>
            </a:extLst>
          </p:cNvPr>
          <p:cNvPicPr>
            <a:picLocks noChangeAspect="1"/>
          </p:cNvPicPr>
          <p:nvPr/>
        </p:nvPicPr>
        <p:blipFill rotWithShape="1">
          <a:blip r:embed="rId3"/>
          <a:srcRect l="42469" t="8439" r="46828" b="83660"/>
          <a:stretch/>
        </p:blipFill>
        <p:spPr>
          <a:xfrm>
            <a:off x="20157" y="-4"/>
            <a:ext cx="1219201" cy="541867"/>
          </a:xfrm>
          <a:prstGeom prst="rect">
            <a:avLst/>
          </a:prstGeom>
        </p:spPr>
      </p:pic>
      <p:pic>
        <p:nvPicPr>
          <p:cNvPr id="6" name="Picture 5">
            <a:extLst>
              <a:ext uri="{FF2B5EF4-FFF2-40B4-BE49-F238E27FC236}">
                <a16:creationId xmlns:a16="http://schemas.microsoft.com/office/drawing/2014/main" id="{78823FB5-D3C0-4506-91E8-8CC5C8B880D1}"/>
              </a:ext>
            </a:extLst>
          </p:cNvPr>
          <p:cNvPicPr>
            <a:picLocks noChangeAspect="1"/>
          </p:cNvPicPr>
          <p:nvPr/>
        </p:nvPicPr>
        <p:blipFill rotWithShape="1">
          <a:blip r:embed="rId3"/>
          <a:srcRect l="42469" t="8439" r="46828" b="83660"/>
          <a:stretch/>
        </p:blipFill>
        <p:spPr>
          <a:xfrm>
            <a:off x="1239358" y="-1"/>
            <a:ext cx="1219201" cy="541867"/>
          </a:xfrm>
          <a:prstGeom prst="rect">
            <a:avLst/>
          </a:prstGeom>
        </p:spPr>
      </p:pic>
      <p:pic>
        <p:nvPicPr>
          <p:cNvPr id="12" name="Picture 11">
            <a:extLst>
              <a:ext uri="{FF2B5EF4-FFF2-40B4-BE49-F238E27FC236}">
                <a16:creationId xmlns:a16="http://schemas.microsoft.com/office/drawing/2014/main" id="{B5F455D8-BD91-41CB-BD52-58DEC78E9E2C}"/>
              </a:ext>
            </a:extLst>
          </p:cNvPr>
          <p:cNvPicPr>
            <a:picLocks noChangeAspect="1"/>
          </p:cNvPicPr>
          <p:nvPr/>
        </p:nvPicPr>
        <p:blipFill rotWithShape="1">
          <a:blip r:embed="rId3"/>
          <a:srcRect l="42469" t="8439" r="46828" b="83660"/>
          <a:stretch/>
        </p:blipFill>
        <p:spPr>
          <a:xfrm>
            <a:off x="2458559" y="-2"/>
            <a:ext cx="1219201" cy="541867"/>
          </a:xfrm>
          <a:prstGeom prst="rect">
            <a:avLst/>
          </a:prstGeom>
        </p:spPr>
      </p:pic>
      <p:pic>
        <p:nvPicPr>
          <p:cNvPr id="14" name="Picture 13">
            <a:extLst>
              <a:ext uri="{FF2B5EF4-FFF2-40B4-BE49-F238E27FC236}">
                <a16:creationId xmlns:a16="http://schemas.microsoft.com/office/drawing/2014/main" id="{9EA66F87-12BC-41AB-A68B-64B6B4F61193}"/>
              </a:ext>
            </a:extLst>
          </p:cNvPr>
          <p:cNvPicPr>
            <a:picLocks noChangeAspect="1"/>
          </p:cNvPicPr>
          <p:nvPr/>
        </p:nvPicPr>
        <p:blipFill rotWithShape="1">
          <a:blip r:embed="rId3"/>
          <a:srcRect l="42469" t="8439" r="46828" b="83660"/>
          <a:stretch/>
        </p:blipFill>
        <p:spPr>
          <a:xfrm>
            <a:off x="3677760" y="-3"/>
            <a:ext cx="1219201" cy="541867"/>
          </a:xfrm>
          <a:prstGeom prst="rect">
            <a:avLst/>
          </a:prstGeom>
        </p:spPr>
      </p:pic>
      <p:pic>
        <p:nvPicPr>
          <p:cNvPr id="17" name="Picture 16">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4896961" y="-4846"/>
            <a:ext cx="1219201" cy="541867"/>
          </a:xfrm>
          <a:prstGeom prst="rect">
            <a:avLst/>
          </a:prstGeom>
        </p:spPr>
      </p:pic>
      <p:sp>
        <p:nvSpPr>
          <p:cNvPr id="7" name="TextBox 6">
            <a:extLst>
              <a:ext uri="{FF2B5EF4-FFF2-40B4-BE49-F238E27FC236}">
                <a16:creationId xmlns:a16="http://schemas.microsoft.com/office/drawing/2014/main" id="{EB9B81F7-3220-4822-93BA-9AB368C34FBD}"/>
              </a:ext>
            </a:extLst>
          </p:cNvPr>
          <p:cNvSpPr txBox="1"/>
          <p:nvPr/>
        </p:nvSpPr>
        <p:spPr>
          <a:xfrm>
            <a:off x="20157" y="0"/>
            <a:ext cx="12151686" cy="446276"/>
          </a:xfrm>
          <a:prstGeom prst="rect">
            <a:avLst/>
          </a:prstGeom>
          <a:noFill/>
        </p:spPr>
        <p:txBody>
          <a:bodyPr wrap="square" rtlCol="0">
            <a:spAutoFit/>
          </a:bodyPr>
          <a:lstStyle/>
          <a:p>
            <a:r>
              <a:rPr lang="en-US" sz="2300" b="1" dirty="0">
                <a:solidFill>
                  <a:srgbClr val="002060"/>
                </a:solidFill>
              </a:rPr>
              <a:t>Robust modeling of within- and across-area population dynamics using recurrent neural networks</a:t>
            </a:r>
          </a:p>
        </p:txBody>
      </p:sp>
      <p:sp>
        <p:nvSpPr>
          <p:cNvPr id="8" name="TextBox 7">
            <a:extLst>
              <a:ext uri="{FF2B5EF4-FFF2-40B4-BE49-F238E27FC236}">
                <a16:creationId xmlns:a16="http://schemas.microsoft.com/office/drawing/2014/main" id="{E65498B5-74FA-4354-A9FA-523536215906}"/>
              </a:ext>
            </a:extLst>
          </p:cNvPr>
          <p:cNvSpPr txBox="1"/>
          <p:nvPr/>
        </p:nvSpPr>
        <p:spPr>
          <a:xfrm>
            <a:off x="9294620" y="4621871"/>
            <a:ext cx="2931886" cy="2246769"/>
          </a:xfrm>
          <a:prstGeom prst="rect">
            <a:avLst/>
          </a:prstGeom>
          <a:noFill/>
        </p:spPr>
        <p:txBody>
          <a:bodyPr wrap="square" rtlCol="0">
            <a:spAutoFit/>
          </a:bodyPr>
          <a:lstStyle/>
          <a:p>
            <a:r>
              <a:rPr lang="en-US" sz="2000" dirty="0">
                <a:solidFill>
                  <a:schemeClr val="bg1"/>
                </a:solidFill>
              </a:rPr>
              <a:t>MPIs: </a:t>
            </a:r>
          </a:p>
          <a:p>
            <a:r>
              <a:rPr lang="en-US" sz="2000" dirty="0">
                <a:solidFill>
                  <a:schemeClr val="bg1"/>
                </a:solidFill>
              </a:rPr>
              <a:t>Pandarinath (contact), Emory/GA Tech, </a:t>
            </a:r>
          </a:p>
          <a:p>
            <a:r>
              <a:rPr lang="en-US" sz="2000" dirty="0">
                <a:solidFill>
                  <a:schemeClr val="bg1"/>
                </a:solidFill>
              </a:rPr>
              <a:t>Miller (Northwestern)</a:t>
            </a:r>
          </a:p>
          <a:p>
            <a:endParaRPr lang="en-US" sz="2000" dirty="0">
              <a:solidFill>
                <a:schemeClr val="bg1"/>
              </a:solidFill>
            </a:endParaRPr>
          </a:p>
          <a:p>
            <a:r>
              <a:rPr lang="en-US" sz="2000" dirty="0">
                <a:solidFill>
                  <a:schemeClr val="bg1"/>
                </a:solidFill>
              </a:rPr>
              <a:t>Support:  NIH-NIDA/BRAIN </a:t>
            </a:r>
            <a:r>
              <a:rPr lang="en-US" sz="2000" b="1" dirty="0">
                <a:solidFill>
                  <a:schemeClr val="bg1"/>
                </a:solidFill>
              </a:rPr>
              <a:t>1RF1DA055667</a:t>
            </a:r>
            <a:r>
              <a:rPr lang="en-US" sz="2000" dirty="0">
                <a:solidFill>
                  <a:schemeClr val="bg1"/>
                </a:solidFill>
              </a:rPr>
              <a:t>}</a:t>
            </a:r>
          </a:p>
        </p:txBody>
      </p:sp>
      <p:sp>
        <p:nvSpPr>
          <p:cNvPr id="9" name="TextBox 8">
            <a:extLst>
              <a:ext uri="{FF2B5EF4-FFF2-40B4-BE49-F238E27FC236}">
                <a16:creationId xmlns:a16="http://schemas.microsoft.com/office/drawing/2014/main" id="{AC7D79D5-4CE2-47B6-836E-C505384A5CE4}"/>
              </a:ext>
            </a:extLst>
          </p:cNvPr>
          <p:cNvSpPr txBox="1"/>
          <p:nvPr/>
        </p:nvSpPr>
        <p:spPr>
          <a:xfrm>
            <a:off x="0" y="591616"/>
            <a:ext cx="12192000" cy="3170099"/>
          </a:xfrm>
          <a:prstGeom prst="rect">
            <a:avLst/>
          </a:prstGeom>
          <a:noFill/>
        </p:spPr>
        <p:txBody>
          <a:bodyPr wrap="square" rtlCol="0">
            <a:spAutoFit/>
          </a:bodyPr>
          <a:lstStyle/>
          <a:p>
            <a:r>
              <a:rPr lang="en-US" sz="2000" b="1" dirty="0"/>
              <a:t>What will be delivered? </a:t>
            </a:r>
            <a:endParaRPr lang="en-US" sz="2000" dirty="0"/>
          </a:p>
          <a:p>
            <a:r>
              <a:rPr lang="en-US" sz="2000" dirty="0">
                <a:solidFill>
                  <a:schemeClr val="accent1">
                    <a:lumMod val="75000"/>
                  </a:schemeClr>
                </a:solidFill>
              </a:rPr>
              <a:t>1. </a:t>
            </a:r>
            <a:r>
              <a:rPr lang="en-US" sz="2000" b="1" dirty="0">
                <a:solidFill>
                  <a:schemeClr val="accent1">
                    <a:lumMod val="75000"/>
                  </a:schemeClr>
                </a:solidFill>
              </a:rPr>
              <a:t>Dynamical Systems ID (DSID) toolkit </a:t>
            </a:r>
            <a:r>
              <a:rPr lang="en-US" sz="2000" dirty="0">
                <a:solidFill>
                  <a:schemeClr val="accent1">
                    <a:lumMod val="75000"/>
                  </a:schemeClr>
                </a:solidFill>
              </a:rPr>
              <a:t>– a robust and flexible toolkit to train recurrent neural network models of neural dynamics from population recordings from single brain region. We will test the effectiveness of the toolkit through application to data from a variety of brain regions (motor, sensory, cognitive) and behaviors (low-D/stereotyped &lt;-&gt; high-D with high variability).</a:t>
            </a:r>
          </a:p>
          <a:p>
            <a:endParaRPr lang="en-US" sz="500" dirty="0">
              <a:solidFill>
                <a:schemeClr val="accent1">
                  <a:lumMod val="75000"/>
                </a:schemeClr>
              </a:solidFill>
            </a:endParaRPr>
          </a:p>
          <a:p>
            <a:r>
              <a:rPr lang="en-US" sz="2000" dirty="0">
                <a:solidFill>
                  <a:schemeClr val="accent1">
                    <a:lumMod val="75000"/>
                  </a:schemeClr>
                </a:solidFill>
              </a:rPr>
              <a:t>2. Characterize </a:t>
            </a:r>
            <a:r>
              <a:rPr lang="en-US" sz="2000" b="1" dirty="0">
                <a:solidFill>
                  <a:schemeClr val="accent1">
                    <a:lumMod val="75000"/>
                  </a:schemeClr>
                </a:solidFill>
              </a:rPr>
              <a:t>interactions between brain regions</a:t>
            </a:r>
            <a:r>
              <a:rPr lang="en-US" sz="2000" dirty="0">
                <a:solidFill>
                  <a:schemeClr val="accent1">
                    <a:lumMod val="75000"/>
                  </a:schemeClr>
                </a:solidFill>
              </a:rPr>
              <a:t> in data with simultaneous recordings from multiple areas. Will test using data from motor cortex &amp; muscles, and premotor/motor cortex during learning paradigms.</a:t>
            </a:r>
          </a:p>
          <a:p>
            <a:endParaRPr lang="en-US" sz="1500" dirty="0">
              <a:solidFill>
                <a:schemeClr val="accent1">
                  <a:lumMod val="75000"/>
                </a:schemeClr>
              </a:solidFill>
            </a:endParaRPr>
          </a:p>
          <a:p>
            <a:r>
              <a:rPr lang="en-US" sz="2000" b="1" dirty="0"/>
              <a:t>What is new inside? </a:t>
            </a:r>
            <a:r>
              <a:rPr lang="en-US" sz="2000" b="1" dirty="0">
                <a:solidFill>
                  <a:schemeClr val="accent1">
                    <a:lumMod val="75000"/>
                  </a:schemeClr>
                </a:solidFill>
              </a:rPr>
              <a:t>Large-scale, automated hyperparameter optimization of deep learning models (RNNs)</a:t>
            </a:r>
            <a:r>
              <a:rPr lang="en-US" sz="2000" dirty="0">
                <a:solidFill>
                  <a:schemeClr val="accent1">
                    <a:lumMod val="75000"/>
                  </a:schemeClr>
                </a:solidFill>
              </a:rPr>
              <a:t>. Users will not need sophisticated ML experience to to use the tools effectively.</a:t>
            </a:r>
          </a:p>
        </p:txBody>
      </p:sp>
      <p:sp>
        <p:nvSpPr>
          <p:cNvPr id="2" name="Rectangle 1">
            <a:extLst>
              <a:ext uri="{FF2B5EF4-FFF2-40B4-BE49-F238E27FC236}">
                <a16:creationId xmlns:a16="http://schemas.microsoft.com/office/drawing/2014/main" id="{2B04A6D0-0899-DB4C-8E29-7C8211E8AEA7}"/>
              </a:ext>
            </a:extLst>
          </p:cNvPr>
          <p:cNvSpPr/>
          <p:nvPr/>
        </p:nvSpPr>
        <p:spPr>
          <a:xfrm>
            <a:off x="0" y="3907055"/>
            <a:ext cx="9126747" cy="2708434"/>
          </a:xfrm>
          <a:prstGeom prst="rect">
            <a:avLst/>
          </a:prstGeom>
        </p:spPr>
        <p:txBody>
          <a:bodyPr wrap="square">
            <a:spAutoFit/>
          </a:bodyPr>
          <a:lstStyle/>
          <a:p>
            <a:r>
              <a:rPr lang="en-US" sz="2000" b="1" dirty="0"/>
              <a:t>How will this change current practice? </a:t>
            </a:r>
            <a:r>
              <a:rPr lang="en-US" sz="2000" dirty="0"/>
              <a:t> </a:t>
            </a:r>
            <a:r>
              <a:rPr lang="en-US" sz="2000" dirty="0">
                <a:solidFill>
                  <a:schemeClr val="accent1">
                    <a:lumMod val="75000"/>
                  </a:schemeClr>
                </a:solidFill>
              </a:rPr>
              <a:t>Lower the barrier to entry for researchers that want to apply state-of-the-art deep learning and dynamical systems methods toward analyzing their data. Also, set a standard that tools should have broad applicability and not require substantial infrastructure to run.</a:t>
            </a:r>
          </a:p>
          <a:p>
            <a:endParaRPr lang="en-US" sz="2000" b="1" dirty="0"/>
          </a:p>
          <a:p>
            <a:r>
              <a:rPr lang="en-US" sz="2000" b="1" dirty="0"/>
              <a:t>End Users. </a:t>
            </a:r>
            <a:r>
              <a:rPr lang="en-US" sz="2000" dirty="0">
                <a:solidFill>
                  <a:schemeClr val="accent1">
                    <a:lumMod val="75000"/>
                  </a:schemeClr>
                </a:solidFill>
              </a:rPr>
              <a:t>Systems neuroscientists who wish to apply DL and dynamical systems methods to analyzing their data.</a:t>
            </a:r>
          </a:p>
          <a:p>
            <a:endParaRPr lang="en-US" sz="500" dirty="0">
              <a:solidFill>
                <a:schemeClr val="accent1">
                  <a:lumMod val="75000"/>
                </a:schemeClr>
              </a:solidFill>
            </a:endParaRPr>
          </a:p>
          <a:p>
            <a:r>
              <a:rPr lang="en-US" sz="2000" dirty="0">
                <a:solidFill>
                  <a:schemeClr val="accent1">
                    <a:lumMod val="75000"/>
                  </a:schemeClr>
                </a:solidFill>
              </a:rPr>
              <a:t>Code package will </a:t>
            </a:r>
            <a:r>
              <a:rPr lang="en-US" sz="2000" b="1" dirty="0">
                <a:solidFill>
                  <a:schemeClr val="accent1">
                    <a:lumMod val="75000"/>
                  </a:schemeClr>
                </a:solidFill>
              </a:rPr>
              <a:t>run on the cloud, with drag-and-drop application</a:t>
            </a:r>
            <a:r>
              <a:rPr lang="en-US" sz="2000" dirty="0">
                <a:solidFill>
                  <a:schemeClr val="accent1">
                    <a:lumMod val="75000"/>
                  </a:schemeClr>
                </a:solidFill>
              </a:rPr>
              <a:t> to new datasets.</a:t>
            </a:r>
            <a:endParaRPr lang="en-US" sz="2000" b="1" dirty="0">
              <a:solidFill>
                <a:schemeClr val="accent1">
                  <a:lumMod val="75000"/>
                </a:schemeClr>
              </a:solidFill>
            </a:endParaRPr>
          </a:p>
        </p:txBody>
      </p:sp>
    </p:spTree>
    <p:extLst>
      <p:ext uri="{BB962C8B-B14F-4D97-AF65-F5344CB8AC3E}">
        <p14:creationId xmlns:p14="http://schemas.microsoft.com/office/powerpoint/2010/main" val="261807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TotalTime>
  <Words>626</Words>
  <Application>Microsoft Macintosh PowerPoint</Application>
  <PresentationFormat>Widescreen</PresentationFormat>
  <Paragraphs>39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Peng, Grace (NIH/NIBIB) [E]</dc:creator>
  <cp:lastModifiedBy>Pandarinath, Chethan</cp:lastModifiedBy>
  <cp:revision>19</cp:revision>
  <dcterms:created xsi:type="dcterms:W3CDTF">2019-02-06T14:40:55Z</dcterms:created>
  <dcterms:modified xsi:type="dcterms:W3CDTF">2021-11-12T15:01:51Z</dcterms:modified>
</cp:coreProperties>
</file>