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575" autoAdjust="0"/>
  </p:normalViewPr>
  <p:slideViewPr>
    <p:cSldViewPr snapToGrid="0">
      <p:cViewPr varScale="1">
        <p:scale>
          <a:sx n="107" d="100"/>
          <a:sy n="107" d="100"/>
        </p:scale>
        <p:origin x="21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g, Grace (NIH/NIBIB) [E]" userId="819f60ec-e6f7-4ef0-99e4-e3ad225429f6" providerId="ADAL" clId="{7F8CAA2E-FD84-4AF7-9347-01EE188B5BB9}"/>
    <pc:docChg chg="custSel modSld">
      <pc:chgData name="Peng, Grace (NIH/NIBIB) [E]" userId="819f60ec-e6f7-4ef0-99e4-e3ad225429f6" providerId="ADAL" clId="{7F8CAA2E-FD84-4AF7-9347-01EE188B5BB9}" dt="2021-11-03T21:12:47.318" v="30" actId="33524"/>
      <pc:docMkLst>
        <pc:docMk/>
      </pc:docMkLst>
      <pc:sldChg chg="modNotesTx">
        <pc:chgData name="Peng, Grace (NIH/NIBIB) [E]" userId="819f60ec-e6f7-4ef0-99e4-e3ad225429f6" providerId="ADAL" clId="{7F8CAA2E-FD84-4AF7-9347-01EE188B5BB9}" dt="2021-11-03T21:12:47.318" v="30" actId="33524"/>
        <pc:sldMkLst>
          <pc:docMk/>
          <pc:sldMk cId="261807464"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tabLst>
                <a:tab pos="450215" algn="l"/>
              </a:tabLst>
            </a:pPr>
            <a:r>
              <a:rPr lang="en-US" sz="1800" b="1" kern="0" dirty="0">
                <a:solidFill>
                  <a:schemeClr val="tx1"/>
                </a:solidFill>
                <a:effectLst/>
                <a:latin typeface="Arial" panose="020B0604020202020204" pitchFamily="34" charset="0"/>
                <a:ea typeface="MS Gothic" panose="020B0609070205080204" pitchFamily="49" charset="-128"/>
                <a:cs typeface="Arial" panose="020B0604020202020204" pitchFamily="34" charset="0"/>
              </a:rPr>
              <a:t>PROJECT ABSTRACT</a:t>
            </a:r>
          </a:p>
          <a:p>
            <a:pPr marL="0" marR="0" algn="just">
              <a:spcBef>
                <a:spcPts val="300"/>
              </a:spcBef>
              <a:spcAft>
                <a:spcPts val="300"/>
              </a:spcAft>
              <a:tabLst>
                <a:tab pos="450215" algn="l"/>
              </a:tabLst>
            </a:pPr>
            <a:r>
              <a:rPr lang="en-US" sz="1800" dirty="0">
                <a:solidFill>
                  <a:schemeClr val="tx1"/>
                </a:solidFill>
                <a:effectLst/>
                <a:latin typeface="Arial" panose="020B0604020202020204" pitchFamily="34" charset="0"/>
                <a:ea typeface="WenQuanYi Micro Hei"/>
                <a:cs typeface="Arial" panose="020B0604020202020204" pitchFamily="34" charset="0"/>
              </a:rPr>
              <a:t>Large-scale realistic model of neuronal network is a powerful tool for studying neural dynamics and cognitive functions.  It integrates multi-scale neurobiological mechanisms/processes identified through diverse hypotheses and experimental data into a single platform.  However, due to its high complexity and lack of neuron-to-neuron correspondence to experimental data, it is difficult to constrain, validate and optimize such a model using large-scale neural activities recorded from behaving animals, which are most relevant to cognitive processes.  We propose to develop a novel modeling paradigm inspired by the generative adversarial network (GAN) to synergistically combine both mechanistic and input-output (machine learning) modeling techniques to build large-scale realistic models that are functionally indistinguishable from actual neuronal networks.  We will apply this paradigm to the modeling of the hippocampus to reveal how spatial information is encoded and re-encoded in the hippocampal neuronal networks during navigation.  Specifically, full-scale mechanistic model of the hippocampus will be constructed as the </a:t>
            </a:r>
            <a:r>
              <a:rPr lang="en-US" sz="1800" i="1" dirty="0">
                <a:solidFill>
                  <a:schemeClr val="tx1"/>
                </a:solidFill>
                <a:effectLst/>
                <a:latin typeface="Arial" panose="020B0604020202020204" pitchFamily="34" charset="0"/>
                <a:ea typeface="WenQuanYi Micro Hei"/>
                <a:cs typeface="Arial" panose="020B0604020202020204" pitchFamily="34" charset="0"/>
              </a:rPr>
              <a:t>generative model</a:t>
            </a:r>
            <a:r>
              <a:rPr lang="en-US" sz="1800" dirty="0">
                <a:solidFill>
                  <a:schemeClr val="tx1"/>
                </a:solidFill>
                <a:effectLst/>
                <a:latin typeface="Arial" panose="020B0604020202020204" pitchFamily="34" charset="0"/>
                <a:ea typeface="WenQuanYi Micro Hei"/>
                <a:cs typeface="Arial" panose="020B0604020202020204" pitchFamily="34" charset="0"/>
              </a:rPr>
              <a:t> to simulate how hippocampal circuits generate ensemble spiking activities in response to 2D trajectories during navigation.  Large-scale population-level input-output models will be developed to statistically characterize input-output properties of the real hippocampus and the hippocampal mechanistic model.  The input-output models of the mechanistic model will be evaluated by a discriminator against the ground truth input-output models of the real hippocampus.  This forms the </a:t>
            </a:r>
            <a:r>
              <a:rPr lang="en-US" sz="1800" i="1" dirty="0">
                <a:solidFill>
                  <a:schemeClr val="tx1"/>
                </a:solidFill>
                <a:effectLst/>
                <a:latin typeface="Arial" panose="020B0604020202020204" pitchFamily="34" charset="0"/>
                <a:ea typeface="WenQuanYi Micro Hei"/>
                <a:cs typeface="Arial" panose="020B0604020202020204" pitchFamily="34" charset="0"/>
              </a:rPr>
              <a:t>discriminative model</a:t>
            </a:r>
            <a:r>
              <a:rPr lang="en-US" sz="1800" dirty="0">
                <a:solidFill>
                  <a:schemeClr val="tx1"/>
                </a:solidFill>
                <a:effectLst/>
                <a:latin typeface="Arial" panose="020B0604020202020204" pitchFamily="34" charset="0"/>
                <a:ea typeface="WenQuanYi Micro Hei"/>
                <a:cs typeface="Arial" panose="020B0604020202020204" pitchFamily="34" charset="0"/>
              </a:rPr>
              <a:t> that (1) identifies discrepancies between the mechanistic model and the real hippocampus, and (2) guides the optimization/modification of neuron model and connectivity parameters of the generative model.  This procedure will be performed iteratively until the discriminator fails to distinguish the generative (mechanistic) model from the real hippocampus.  In addition, the modifications to the mechanistic model generated by this paradigm will provide falsifiable predictions that can be further tested experimentally.  We expect to use this combined mechanistic and input-output modeling strategy to unveil how (1) causal relations between spiking activities across different hippocampal subregions, and (2) place fields of hippocampal neurons, are determined by multi-scale neurobiological mechanisms and the interplay between these mechanisms.  The proposed methodology will provide a general computational framework for integrating biological knowledge, hypotheses, and large-scale input-output data to gain deeper and more quantitative understanding of cognitive functions.</a:t>
            </a:r>
          </a:p>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11/11/2021</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11/11/2021</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61FB92-2A1A-48AA-8AFF-0FE33508819E}"/>
              </a:ext>
            </a:extLst>
          </p:cNvPr>
          <p:cNvPicPr>
            <a:picLocks noChangeAspect="1"/>
          </p:cNvPicPr>
          <p:nvPr/>
        </p:nvPicPr>
        <p:blipFill rotWithShape="1">
          <a:blip r:embed="rId3"/>
          <a:srcRect l="42469" t="8439" r="46828" b="83660"/>
          <a:stretch/>
        </p:blipFill>
        <p:spPr>
          <a:xfrm>
            <a:off x="6116162" y="-12243"/>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6619569" cy="400110"/>
          </a:xfrm>
          <a:prstGeom prst="rect">
            <a:avLst/>
          </a:prstGeom>
          <a:noFill/>
        </p:spPr>
        <p:txBody>
          <a:bodyPr wrap="none" rtlCol="0">
            <a:spAutoFit/>
          </a:bodyPr>
          <a:lstStyle/>
          <a:p>
            <a:r>
              <a:rPr lang="en-US" sz="2000" b="1" dirty="0"/>
              <a:t>Mechanistic and Input-Output Modeling of the Hippocampus</a:t>
            </a:r>
          </a:p>
        </p:txBody>
      </p:sp>
      <p:sp>
        <p:nvSpPr>
          <p:cNvPr id="8" name="TextBox 7">
            <a:extLst>
              <a:ext uri="{FF2B5EF4-FFF2-40B4-BE49-F238E27FC236}">
                <a16:creationId xmlns:a16="http://schemas.microsoft.com/office/drawing/2014/main" id="{E65498B5-74FA-4354-A9FA-523536215906}"/>
              </a:ext>
            </a:extLst>
          </p:cNvPr>
          <p:cNvSpPr txBox="1"/>
          <p:nvPr/>
        </p:nvSpPr>
        <p:spPr>
          <a:xfrm>
            <a:off x="9305637" y="5572561"/>
            <a:ext cx="1758638" cy="1015663"/>
          </a:xfrm>
          <a:prstGeom prst="rect">
            <a:avLst/>
          </a:prstGeom>
          <a:noFill/>
        </p:spPr>
        <p:txBody>
          <a:bodyPr wrap="square" rtlCol="0">
            <a:spAutoFit/>
          </a:bodyPr>
          <a:lstStyle/>
          <a:p>
            <a:pPr>
              <a:spcBef>
                <a:spcPts val="600"/>
              </a:spcBef>
            </a:pPr>
            <a:r>
              <a:rPr lang="en-US" sz="1400" dirty="0">
                <a:solidFill>
                  <a:schemeClr val="bg1"/>
                </a:solidFill>
                <a:latin typeface="Arial" panose="020B0604020202020204" pitchFamily="34" charset="0"/>
                <a:cs typeface="Arial" panose="020B0604020202020204" pitchFamily="34" charset="0"/>
              </a:rPr>
              <a:t>Dong Song</a:t>
            </a:r>
          </a:p>
          <a:p>
            <a:pPr>
              <a:spcBef>
                <a:spcPts val="600"/>
              </a:spcBef>
            </a:pPr>
            <a:r>
              <a:rPr lang="en-US" sz="1200" dirty="0">
                <a:solidFill>
                  <a:schemeClr val="bg1"/>
                </a:solidFill>
                <a:latin typeface="Arial" panose="020B0604020202020204" pitchFamily="34" charset="0"/>
                <a:cs typeface="Arial" panose="020B0604020202020204" pitchFamily="34" charset="0"/>
              </a:rPr>
              <a:t>University of Southern California</a:t>
            </a:r>
          </a:p>
          <a:p>
            <a:pPr>
              <a:spcBef>
                <a:spcPts val="600"/>
              </a:spcBef>
            </a:pPr>
            <a:r>
              <a:rPr lang="en-US" sz="1200" dirty="0">
                <a:solidFill>
                  <a:schemeClr val="bg1"/>
                </a:solidFill>
                <a:latin typeface="Arial" panose="020B0604020202020204" pitchFamily="34" charset="0"/>
                <a:cs typeface="Arial" panose="020B0604020202020204" pitchFamily="34" charset="0"/>
              </a:rPr>
              <a:t>NIDA </a:t>
            </a:r>
            <a:r>
              <a:rPr lang="en-US" sz="1200" dirty="0">
                <a:solidFill>
                  <a:schemeClr val="bg1"/>
                </a:solidFill>
                <a:effectLst/>
                <a:latin typeface="Arial" panose="020B0604020202020204" pitchFamily="34" charset="0"/>
                <a:ea typeface="SimSun" panose="02010600030101010101" pitchFamily="2" charset="-122"/>
                <a:cs typeface="Arial" panose="020B0604020202020204" pitchFamily="34" charset="0"/>
              </a:rPr>
              <a:t>1RF1DA055665</a:t>
            </a:r>
            <a:endParaRPr lang="en-US" sz="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C7D79D5-4CE2-47B6-836E-C505384A5CE4}"/>
              </a:ext>
            </a:extLst>
          </p:cNvPr>
          <p:cNvSpPr txBox="1"/>
          <p:nvPr/>
        </p:nvSpPr>
        <p:spPr>
          <a:xfrm>
            <a:off x="142157" y="696345"/>
            <a:ext cx="8155655" cy="5863144"/>
          </a:xfrm>
          <a:prstGeom prst="rect">
            <a:avLst/>
          </a:prstGeom>
          <a:noFill/>
        </p:spPr>
        <p:txBody>
          <a:bodyPr wrap="square" rtlCol="0">
            <a:spAutoFit/>
          </a:bodyPr>
          <a:lstStyle/>
          <a:p>
            <a:pPr>
              <a:spcBef>
                <a:spcPts val="1200"/>
              </a:spcBef>
            </a:pPr>
            <a:r>
              <a:rPr lang="en-US" sz="2000" b="1" dirty="0">
                <a:effectLst/>
                <a:ea typeface="WenQuanYi Micro Hei"/>
                <a:cs typeface="Lohit Hindi"/>
              </a:rPr>
              <a:t>A modeling paradigm </a:t>
            </a:r>
            <a:r>
              <a:rPr lang="en-US" sz="2000" dirty="0">
                <a:effectLst/>
                <a:ea typeface="WenQuanYi Micro Hei"/>
                <a:cs typeface="Lohit Hindi"/>
              </a:rPr>
              <a:t>that synergistically combines </a:t>
            </a:r>
            <a:r>
              <a:rPr lang="en-US" sz="2000" b="1" dirty="0">
                <a:effectLst/>
                <a:ea typeface="WenQuanYi Micro Hei"/>
                <a:cs typeface="Lohit Hindi"/>
              </a:rPr>
              <a:t>mechanistic</a:t>
            </a:r>
            <a:r>
              <a:rPr lang="en-US" sz="2000" dirty="0">
                <a:effectLst/>
                <a:ea typeface="WenQuanYi Micro Hei"/>
                <a:cs typeface="Lohit Hindi"/>
              </a:rPr>
              <a:t> and </a:t>
            </a:r>
            <a:r>
              <a:rPr lang="en-US" sz="2000" b="1" dirty="0">
                <a:effectLst/>
                <a:ea typeface="WenQuanYi Micro Hei"/>
                <a:cs typeface="Lohit Hindi"/>
              </a:rPr>
              <a:t>input-output </a:t>
            </a:r>
            <a:r>
              <a:rPr lang="en-US" sz="2000" dirty="0">
                <a:effectLst/>
                <a:ea typeface="WenQuanYi Micro Hei"/>
                <a:cs typeface="Lohit Hindi"/>
              </a:rPr>
              <a:t>modeling techniques to build a </a:t>
            </a:r>
            <a:r>
              <a:rPr lang="en-US" sz="2000" b="1" dirty="0">
                <a:effectLst/>
                <a:ea typeface="WenQuanYi Micro Hei"/>
                <a:cs typeface="Lohit Hindi"/>
              </a:rPr>
              <a:t>full-scale realistic model of the hippocampus that are functionally indistinguishable from the real hippocampus</a:t>
            </a:r>
            <a:endParaRPr lang="en-US" sz="2000" b="1" dirty="0"/>
          </a:p>
          <a:p>
            <a:pPr>
              <a:spcBef>
                <a:spcPts val="1200"/>
              </a:spcBef>
            </a:pPr>
            <a:r>
              <a:rPr lang="en-US" sz="2000" b="1" dirty="0">
                <a:ea typeface="WenQuanYi Micro Hei"/>
                <a:cs typeface="Lohit Hindi"/>
              </a:rPr>
              <a:t>Modeling framework inspired by the </a:t>
            </a:r>
            <a:r>
              <a:rPr lang="en-US" sz="2000" b="1" dirty="0">
                <a:effectLst/>
                <a:ea typeface="WenQuanYi Micro Hei"/>
                <a:cs typeface="Lohit Hindi"/>
              </a:rPr>
              <a:t>generative adversarial network (GAN)</a:t>
            </a:r>
          </a:p>
          <a:p>
            <a:pPr marL="233363" indent="-179388">
              <a:spcBef>
                <a:spcPts val="600"/>
              </a:spcBef>
              <a:buFont typeface="Arial" panose="020B0604020202020204" pitchFamily="34" charset="0"/>
              <a:buChar char="•"/>
            </a:pPr>
            <a:r>
              <a:rPr lang="en-US" dirty="0">
                <a:ea typeface="WenQuanYi Micro Hei"/>
                <a:cs typeface="Lohit Hindi"/>
              </a:rPr>
              <a:t>F</a:t>
            </a:r>
            <a:r>
              <a:rPr lang="en-US" dirty="0">
                <a:effectLst/>
                <a:ea typeface="WenQuanYi Micro Hei"/>
                <a:cs typeface="Lohit Hindi"/>
              </a:rPr>
              <a:t>ull-scale mechanistic model as the </a:t>
            </a:r>
            <a:r>
              <a:rPr lang="en-US" i="1" dirty="0">
                <a:effectLst/>
                <a:ea typeface="WenQuanYi Micro Hei"/>
                <a:cs typeface="Lohit Hindi"/>
              </a:rPr>
              <a:t>generative model </a:t>
            </a:r>
            <a:r>
              <a:rPr lang="en-US" dirty="0">
                <a:effectLst/>
                <a:ea typeface="WenQuanYi Micro Hei"/>
                <a:cs typeface="Lohit Hindi"/>
              </a:rPr>
              <a:t>(Aim 1)</a:t>
            </a:r>
            <a:endParaRPr lang="en-US" dirty="0">
              <a:ea typeface="WenQuanYi Micro Hei"/>
              <a:cs typeface="Lohit Hindi"/>
            </a:endParaRPr>
          </a:p>
          <a:p>
            <a:pPr marL="233363" indent="-179388">
              <a:spcBef>
                <a:spcPts val="600"/>
              </a:spcBef>
              <a:buFont typeface="Arial" panose="020B0604020202020204" pitchFamily="34" charset="0"/>
              <a:buChar char="•"/>
            </a:pPr>
            <a:r>
              <a:rPr lang="en-US" dirty="0">
                <a:effectLst/>
                <a:ea typeface="WenQuanYi Micro Hei"/>
                <a:cs typeface="Lohit Hindi"/>
              </a:rPr>
              <a:t>Large-scale input-output model-based </a:t>
            </a:r>
            <a:r>
              <a:rPr lang="en-US" i="1" dirty="0">
                <a:effectLst/>
                <a:ea typeface="WenQuanYi Micro Hei"/>
                <a:cs typeface="Lohit Hindi"/>
              </a:rPr>
              <a:t>discriminative model</a:t>
            </a:r>
            <a:r>
              <a:rPr lang="en-US" i="1" dirty="0">
                <a:ea typeface="WenQuanYi Micro Hei"/>
                <a:cs typeface="Lohit Hindi"/>
              </a:rPr>
              <a:t> </a:t>
            </a:r>
            <a:r>
              <a:rPr lang="en-US" i="1" dirty="0">
                <a:effectLst/>
                <a:ea typeface="WenQuanYi Micro Hei"/>
                <a:cs typeface="Lohit Hindi"/>
              </a:rPr>
              <a:t> </a:t>
            </a:r>
            <a:r>
              <a:rPr lang="en-US" dirty="0">
                <a:effectLst/>
                <a:ea typeface="WenQuanYi Micro Hei"/>
                <a:cs typeface="Lohit Hindi"/>
              </a:rPr>
              <a:t>(Aim 2 &amp; 3)</a:t>
            </a:r>
          </a:p>
          <a:p>
            <a:pPr marL="233363" indent="-179388">
              <a:spcBef>
                <a:spcPts val="600"/>
              </a:spcBef>
              <a:buFont typeface="Arial" panose="020B0604020202020204" pitchFamily="34" charset="0"/>
              <a:buChar char="•"/>
            </a:pPr>
            <a:r>
              <a:rPr lang="en-US" dirty="0">
                <a:ea typeface="WenQuanYi Micro Hei"/>
                <a:cs typeface="Lohit Hindi"/>
              </a:rPr>
              <a:t>A GAN-like procedure that (1) </a:t>
            </a:r>
            <a:r>
              <a:rPr lang="en-US" dirty="0">
                <a:effectLst/>
                <a:ea typeface="WenQuanYi Micro Hei"/>
                <a:cs typeface="Lohit Hindi"/>
              </a:rPr>
              <a:t>identifies discrepancies between the mechanistic model and the real hippocampus, (2) optimizes the mechanistic model, and </a:t>
            </a:r>
            <a:br>
              <a:rPr lang="en-US" dirty="0">
                <a:effectLst/>
                <a:ea typeface="WenQuanYi Micro Hei"/>
                <a:cs typeface="Lohit Hindi"/>
              </a:rPr>
            </a:br>
            <a:r>
              <a:rPr lang="en-US" dirty="0">
                <a:effectLst/>
                <a:ea typeface="WenQuanYi Micro Hei"/>
                <a:cs typeface="Lohit Hindi"/>
              </a:rPr>
              <a:t>(3) suggests new experimental validations (Aim 3 &amp; 4)</a:t>
            </a:r>
            <a:endParaRPr lang="en-US" b="1" dirty="0"/>
          </a:p>
          <a:p>
            <a:pPr>
              <a:spcBef>
                <a:spcPts val="1200"/>
              </a:spcBef>
            </a:pPr>
            <a:r>
              <a:rPr lang="en-US" sz="2000" dirty="0"/>
              <a:t>This paradigm </a:t>
            </a:r>
            <a:r>
              <a:rPr lang="en-US" sz="2000" dirty="0">
                <a:effectLst/>
                <a:ea typeface="WenQuanYi Micro Hei"/>
                <a:cs typeface="Lohit Hindi"/>
              </a:rPr>
              <a:t>seeks to provide </a:t>
            </a:r>
            <a:r>
              <a:rPr lang="en-US" sz="2000" b="1" dirty="0">
                <a:effectLst/>
                <a:ea typeface="WenQuanYi Micro Hei"/>
                <a:cs typeface="Lohit Hindi"/>
              </a:rPr>
              <a:t>a general computational framework for integrating biological knowledge, hypotheses, and input-output data</a:t>
            </a:r>
            <a:r>
              <a:rPr lang="en-US" sz="2000" dirty="0">
                <a:effectLst/>
                <a:ea typeface="WenQuanYi Micro Hei"/>
                <a:cs typeface="Lohit Hindi"/>
              </a:rPr>
              <a:t> to gain deeper understanding of cognitive functions</a:t>
            </a:r>
            <a:endParaRPr lang="en-US" sz="2000" dirty="0"/>
          </a:p>
          <a:p>
            <a:pPr>
              <a:spcBef>
                <a:spcPts val="1200"/>
              </a:spcBef>
            </a:pPr>
            <a:r>
              <a:rPr lang="en-US" sz="2000" b="1" dirty="0"/>
              <a:t>End Users: </a:t>
            </a:r>
            <a:r>
              <a:rPr lang="en-US" sz="2000" dirty="0"/>
              <a:t>Neuroscientists who are interested in building biologically and functionally realistic models of the brain; modelers who want to constrain their biological models with large-scale population recordings during behaviors</a:t>
            </a:r>
          </a:p>
        </p:txBody>
      </p:sp>
      <p:pic>
        <p:nvPicPr>
          <p:cNvPr id="3" name="Picture 2" descr="A picture containing person, person, suit, wall&#10;&#10;Description automatically generated">
            <a:extLst>
              <a:ext uri="{FF2B5EF4-FFF2-40B4-BE49-F238E27FC236}">
                <a16:creationId xmlns:a16="http://schemas.microsoft.com/office/drawing/2014/main" id="{8784528A-AC4F-4E9B-B6FA-EDFB91788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1005" y="5441079"/>
            <a:ext cx="1011095" cy="1300380"/>
          </a:xfrm>
          <a:prstGeom prst="rect">
            <a:avLst/>
          </a:prstGeom>
        </p:spPr>
      </p:pic>
      <p:pic>
        <p:nvPicPr>
          <p:cNvPr id="13" name="Picture 12" descr="A close up of a logo&#10;&#10;Description automatically generated">
            <a:extLst>
              <a:ext uri="{FF2B5EF4-FFF2-40B4-BE49-F238E27FC236}">
                <a16:creationId xmlns:a16="http://schemas.microsoft.com/office/drawing/2014/main" id="{43560880-2A2A-4BE6-8B10-7D89F40BBAD8}"/>
              </a:ext>
            </a:extLst>
          </p:cNvPr>
          <p:cNvPicPr/>
          <p:nvPr/>
        </p:nvPicPr>
        <p:blipFill>
          <a:blip r:embed="rId6"/>
          <a:stretch>
            <a:fillRect/>
          </a:stretch>
        </p:blipFill>
        <p:spPr>
          <a:xfrm>
            <a:off x="8376617" y="409098"/>
            <a:ext cx="3446649" cy="2753274"/>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8FEEB6A6-EE6B-41C4-BEA7-9FABFFE8D45B}"/>
              </a:ext>
            </a:extLst>
          </p:cNvPr>
          <p:cNvPicPr/>
          <p:nvPr/>
        </p:nvPicPr>
        <p:blipFill>
          <a:blip r:embed="rId7"/>
          <a:stretch>
            <a:fillRect/>
          </a:stretch>
        </p:blipFill>
        <p:spPr>
          <a:xfrm>
            <a:off x="7904694" y="3556176"/>
            <a:ext cx="4167406" cy="1351104"/>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578</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Dong Song</cp:lastModifiedBy>
  <cp:revision>31</cp:revision>
  <dcterms:created xsi:type="dcterms:W3CDTF">2019-02-06T14:40:55Z</dcterms:created>
  <dcterms:modified xsi:type="dcterms:W3CDTF">2021-11-11T22:27:16Z</dcterms:modified>
</cp:coreProperties>
</file>