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  <p:sldMasterId id="2147483681" r:id="rId2"/>
    <p:sldMasterId id="2147483690" r:id="rId3"/>
    <p:sldMasterId id="2147483737" r:id="rId4"/>
    <p:sldMasterId id="2147483749" r:id="rId5"/>
  </p:sldMasterIdLst>
  <p:notesMasterIdLst>
    <p:notesMasterId r:id="rId20"/>
  </p:notesMasterIdLst>
  <p:sldIdLst>
    <p:sldId id="1343" r:id="rId6"/>
    <p:sldId id="1344" r:id="rId7"/>
    <p:sldId id="1407" r:id="rId8"/>
    <p:sldId id="1340" r:id="rId9"/>
    <p:sldId id="1396" r:id="rId10"/>
    <p:sldId id="1363" r:id="rId11"/>
    <p:sldId id="523" r:id="rId12"/>
    <p:sldId id="517" r:id="rId13"/>
    <p:sldId id="1376" r:id="rId14"/>
    <p:sldId id="1395" r:id="rId15"/>
    <p:sldId id="1399" r:id="rId16"/>
    <p:sldId id="307" r:id="rId17"/>
    <p:sldId id="1402" r:id="rId18"/>
    <p:sldId id="1400" r:id="rId19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0E00"/>
    <a:srgbClr val="A0C1D1"/>
    <a:srgbClr val="06648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09" autoAdjust="0"/>
    <p:restoredTop sz="83941" autoAdjust="0"/>
  </p:normalViewPr>
  <p:slideViewPr>
    <p:cSldViewPr snapToGrid="0" snapToObjects="1">
      <p:cViewPr varScale="1">
        <p:scale>
          <a:sx n="123" d="100"/>
          <a:sy n="123" d="100"/>
        </p:scale>
        <p:origin x="448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0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981967E-84DD-43C5-9E0B-627D54F8E341}" type="datetimeFigureOut">
              <a:rPr lang="en-US" smtClean="0"/>
              <a:t>10/1/24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68F0224-B591-4C29-8536-D1DE683C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580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658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0B371D-DDFC-A043-818D-302E74D71A4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658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6046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8F0224-B591-4C29-8536-D1DE683CBE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1812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032F68B7-4846-453A-9758-8C86B051985E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4060" y="0"/>
            <a:ext cx="913587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31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p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-up of some pencils&#10;&#10;Description automatically generated with medium confidence">
            <a:extLst>
              <a:ext uri="{FF2B5EF4-FFF2-40B4-BE49-F238E27FC236}">
                <a16:creationId xmlns:a16="http://schemas.microsoft.com/office/drawing/2014/main" id="{CF5B670E-681A-4FF2-8D15-EF132CEE58DB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4061" y="0"/>
            <a:ext cx="913587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1" y="1589519"/>
            <a:ext cx="8224787" cy="1269633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defRPr sz="3400" b="1" i="0" baseline="0">
                <a:solidFill>
                  <a:schemeClr val="tx1"/>
                </a:solidFill>
                <a:latin typeface="Arial" panose="020B0604020202020204" pitchFamily="34" charset="0"/>
                <a:cs typeface="Arial"/>
              </a:defRPr>
            </a:lvl1pPr>
          </a:lstStyle>
          <a:p>
            <a:r>
              <a:rPr lang="en-US" dirty="0"/>
              <a:t>Insert Section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929979"/>
            <a:ext cx="8224786" cy="70214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rgbClr val="FF7F40"/>
                </a:solidFill>
                <a:latin typeface="Arial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384002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BAF4C6A-AEE2-444E-805D-8F2D42F82C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239284"/>
            <a:ext cx="8229600" cy="418743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3200" b="1" i="0" baseline="0">
                <a:solidFill>
                  <a:srgbClr val="0F206C"/>
                </a:solidFill>
                <a:latin typeface="Arial"/>
              </a:defRPr>
            </a:lvl1pPr>
          </a:lstStyle>
          <a:p>
            <a:r>
              <a:rPr lang="en-US" dirty="0"/>
              <a:t>Insert Slide Title Here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5E2BDB9-FFA1-463F-AA66-8795208B97C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786214"/>
            <a:ext cx="8229600" cy="3623756"/>
          </a:xfrm>
          <a:prstGeom prst="rect">
            <a:avLst/>
          </a:prstGeom>
        </p:spPr>
        <p:txBody>
          <a:bodyPr/>
          <a:lstStyle>
            <a:lvl1pPr>
              <a:buClr>
                <a:srgbClr val="FF7F40"/>
              </a:buClr>
              <a:defRPr sz="2400" baseline="0">
                <a:latin typeface="Arial"/>
              </a:defRPr>
            </a:lvl1pPr>
            <a:lvl2pPr marL="742931" indent="-285743">
              <a:buClr>
                <a:srgbClr val="0081A3"/>
              </a:buClr>
              <a:buFont typeface="Wingdings" charset="2"/>
              <a:buChar char="§"/>
              <a:defRPr sz="2100" baseline="0">
                <a:latin typeface="Arial"/>
              </a:defRPr>
            </a:lvl2pPr>
            <a:lvl3pPr>
              <a:buClr>
                <a:srgbClr val="262B67"/>
              </a:buClr>
              <a:defRPr sz="1800" baseline="0">
                <a:latin typeface="Arial"/>
              </a:defRPr>
            </a:lvl3pPr>
            <a:lvl4pPr marL="1600160" indent="-228594">
              <a:buClr>
                <a:srgbClr val="F57F45"/>
              </a:buClr>
              <a:buFont typeface="Wingdings" charset="2"/>
              <a:buChar char="§"/>
              <a:defRPr sz="1600" baseline="0">
                <a:latin typeface="Arial"/>
              </a:defRPr>
            </a:lvl4pPr>
            <a:lvl5pPr marL="2057348" indent="-228594">
              <a:buClr>
                <a:srgbClr val="0081A3"/>
              </a:buClr>
              <a:buFont typeface="Arial"/>
              <a:buChar char="•"/>
              <a:defRPr sz="1400" baseline="0">
                <a:latin typeface="Arial"/>
              </a:defRPr>
            </a:lvl5pPr>
          </a:lstStyle>
          <a:p>
            <a:pPr lvl="0"/>
            <a:r>
              <a:rPr lang="en-US" dirty="0"/>
              <a:t>Bullet one here</a:t>
            </a:r>
          </a:p>
          <a:p>
            <a:pPr lvl="1"/>
            <a:r>
              <a:rPr lang="en-US" dirty="0"/>
              <a:t>Sub-bullet two here</a:t>
            </a:r>
          </a:p>
          <a:p>
            <a:pPr lvl="2"/>
            <a:r>
              <a:rPr lang="en-US" dirty="0"/>
              <a:t>Sub-bullet three here</a:t>
            </a:r>
          </a:p>
          <a:p>
            <a:pPr lvl="3"/>
            <a:r>
              <a:rPr lang="en-US" dirty="0"/>
              <a:t>Sub-bullet four here</a:t>
            </a:r>
          </a:p>
          <a:p>
            <a:pPr lvl="4"/>
            <a:r>
              <a:rPr lang="en-US" dirty="0"/>
              <a:t>Sub-bullet five here</a:t>
            </a:r>
          </a:p>
        </p:txBody>
      </p:sp>
    </p:spTree>
    <p:extLst>
      <p:ext uri="{BB962C8B-B14F-4D97-AF65-F5344CB8AC3E}">
        <p14:creationId xmlns:p14="http://schemas.microsoft.com/office/powerpoint/2010/main" val="2281969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ster Slide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8D067DD-403B-4E80-A769-DED64738EF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239284"/>
            <a:ext cx="8229600" cy="418743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3200" b="1" i="0" baseline="0">
                <a:solidFill>
                  <a:srgbClr val="0F206C"/>
                </a:solidFill>
                <a:latin typeface="Arial"/>
              </a:defRPr>
            </a:lvl1pPr>
          </a:lstStyle>
          <a:p>
            <a:r>
              <a:rPr lang="en-US" dirty="0"/>
              <a:t>Insert Slide Title Here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088153D-65A7-4381-A812-748C6A747619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57201" y="786214"/>
            <a:ext cx="4005944" cy="3623756"/>
          </a:xfrm>
          <a:prstGeom prst="rect">
            <a:avLst/>
          </a:prstGeom>
        </p:spPr>
        <p:txBody>
          <a:bodyPr/>
          <a:lstStyle>
            <a:lvl1pPr>
              <a:buClr>
                <a:srgbClr val="FF7F40"/>
              </a:buClr>
              <a:defRPr sz="2400" baseline="0">
                <a:latin typeface="Arial"/>
              </a:defRPr>
            </a:lvl1pPr>
            <a:lvl2pPr marL="742931" indent="-285743">
              <a:buClr>
                <a:srgbClr val="71C9F1"/>
              </a:buClr>
              <a:buFont typeface="Wingdings" charset="2"/>
              <a:buChar char="§"/>
              <a:defRPr sz="2100" baseline="0">
                <a:latin typeface="Arial"/>
              </a:defRPr>
            </a:lvl2pPr>
            <a:lvl3pPr>
              <a:buClr>
                <a:srgbClr val="C2D500"/>
              </a:buClr>
              <a:defRPr sz="1800" baseline="0">
                <a:latin typeface="Arial"/>
              </a:defRPr>
            </a:lvl3pPr>
            <a:lvl4pPr marL="1600160" indent="-228594">
              <a:buClr>
                <a:srgbClr val="007DA5"/>
              </a:buClr>
              <a:buFont typeface="Wingdings" charset="2"/>
              <a:buChar char="§"/>
              <a:defRPr sz="1600" baseline="0">
                <a:latin typeface="Arial"/>
              </a:defRPr>
            </a:lvl4pPr>
            <a:lvl5pPr marL="2057348" indent="-228594">
              <a:buClr>
                <a:srgbClr val="FF7F40"/>
              </a:buClr>
              <a:buFont typeface="Arial"/>
              <a:buChar char="•"/>
              <a:defRPr sz="1400" baseline="0">
                <a:latin typeface="Arial"/>
              </a:defRPr>
            </a:lvl5pPr>
          </a:lstStyle>
          <a:p>
            <a:pPr lvl="0"/>
            <a:r>
              <a:rPr lang="en-US" dirty="0"/>
              <a:t>Bullet one here</a:t>
            </a:r>
          </a:p>
          <a:p>
            <a:pPr lvl="1"/>
            <a:r>
              <a:rPr lang="en-US" dirty="0"/>
              <a:t>Sub-bullet two here</a:t>
            </a:r>
          </a:p>
          <a:p>
            <a:pPr lvl="2"/>
            <a:r>
              <a:rPr lang="en-US" dirty="0"/>
              <a:t>Sub-bullet three here</a:t>
            </a:r>
          </a:p>
          <a:p>
            <a:pPr lvl="3"/>
            <a:r>
              <a:rPr lang="en-US" dirty="0"/>
              <a:t>Sub-bullet four here</a:t>
            </a:r>
          </a:p>
          <a:p>
            <a:pPr lvl="4"/>
            <a:r>
              <a:rPr lang="en-US" dirty="0"/>
              <a:t>Sub-bullet five here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F9D8D35-40B2-4CFA-92BA-35449775A48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680859" y="786214"/>
            <a:ext cx="4005944" cy="3623756"/>
          </a:xfrm>
          <a:prstGeom prst="rect">
            <a:avLst/>
          </a:prstGeom>
        </p:spPr>
        <p:txBody>
          <a:bodyPr/>
          <a:lstStyle>
            <a:lvl1pPr>
              <a:buClr>
                <a:srgbClr val="FF7F40"/>
              </a:buClr>
              <a:defRPr sz="2400" baseline="0">
                <a:latin typeface="Arial"/>
              </a:defRPr>
            </a:lvl1pPr>
            <a:lvl2pPr marL="742931" indent="-285743">
              <a:buClr>
                <a:srgbClr val="71C9F1"/>
              </a:buClr>
              <a:buFont typeface="Wingdings" charset="2"/>
              <a:buChar char="§"/>
              <a:defRPr sz="2100" baseline="0">
                <a:latin typeface="Arial"/>
              </a:defRPr>
            </a:lvl2pPr>
            <a:lvl3pPr>
              <a:buClr>
                <a:srgbClr val="C2D500"/>
              </a:buClr>
              <a:defRPr sz="1800" baseline="0">
                <a:latin typeface="Arial"/>
              </a:defRPr>
            </a:lvl3pPr>
            <a:lvl4pPr marL="1600160" indent="-228594">
              <a:buClr>
                <a:srgbClr val="007DA5"/>
              </a:buClr>
              <a:buFont typeface="Wingdings" charset="2"/>
              <a:buChar char="§"/>
              <a:defRPr sz="1600" baseline="0">
                <a:latin typeface="Arial"/>
              </a:defRPr>
            </a:lvl4pPr>
            <a:lvl5pPr marL="2057348" indent="-228594">
              <a:buClr>
                <a:srgbClr val="FF7F40"/>
              </a:buClr>
              <a:buFont typeface="Arial"/>
              <a:buChar char="•"/>
              <a:defRPr sz="1400" baseline="0">
                <a:latin typeface="Arial"/>
              </a:defRPr>
            </a:lvl5pPr>
          </a:lstStyle>
          <a:p>
            <a:pPr lvl="0"/>
            <a:r>
              <a:rPr lang="en-US" dirty="0"/>
              <a:t>Bullet one here</a:t>
            </a:r>
          </a:p>
          <a:p>
            <a:pPr lvl="1"/>
            <a:r>
              <a:rPr lang="en-US" dirty="0"/>
              <a:t>Sub-bullet two here</a:t>
            </a:r>
          </a:p>
          <a:p>
            <a:pPr lvl="2"/>
            <a:r>
              <a:rPr lang="en-US" dirty="0"/>
              <a:t>Sub-bullet three here</a:t>
            </a:r>
          </a:p>
          <a:p>
            <a:pPr lvl="3"/>
            <a:r>
              <a:rPr lang="en-US" dirty="0"/>
              <a:t>Sub-bullet four here</a:t>
            </a:r>
          </a:p>
          <a:p>
            <a:pPr lvl="4"/>
            <a:r>
              <a:rPr lang="en-US" dirty="0"/>
              <a:t>Sub-bullet five here</a:t>
            </a:r>
          </a:p>
        </p:txBody>
      </p:sp>
    </p:spTree>
    <p:extLst>
      <p:ext uri="{BB962C8B-B14F-4D97-AF65-F5344CB8AC3E}">
        <p14:creationId xmlns:p14="http://schemas.microsoft.com/office/powerpoint/2010/main" val="2549264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ster Slid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1007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ansition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540D3182-4C3F-4BC5-91E2-4953ACF2AE0F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4061" y="0"/>
            <a:ext cx="9135879" cy="51435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83AD532-F0A5-EE41-B660-46A939B976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1" y="2322131"/>
            <a:ext cx="8224787" cy="49924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3400" b="1" i="0" baseline="0">
                <a:solidFill>
                  <a:schemeClr val="bg1"/>
                </a:solidFill>
                <a:latin typeface="Arial" panose="020B0604020202020204" pitchFamily="34" charset="0"/>
                <a:cs typeface="Arial"/>
              </a:defRPr>
            </a:lvl1pPr>
          </a:lstStyle>
          <a:p>
            <a:r>
              <a:rPr lang="en-US" dirty="0"/>
              <a:t>Insert Transition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17059883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ansi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utdoor, outdoor object&#10;&#10;Description automatically generated">
            <a:extLst>
              <a:ext uri="{FF2B5EF4-FFF2-40B4-BE49-F238E27FC236}">
                <a16:creationId xmlns:a16="http://schemas.microsoft.com/office/drawing/2014/main" id="{183AE8A3-B622-42C4-9B4F-DDD34F3EAFCE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4061" y="0"/>
            <a:ext cx="9135879" cy="51435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83AD532-F0A5-EE41-B660-46A939B976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1" y="2322131"/>
            <a:ext cx="8224787" cy="49924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3400" b="1" i="0" baseline="0">
                <a:solidFill>
                  <a:schemeClr val="bg1"/>
                </a:solidFill>
                <a:latin typeface="Arial" panose="020B0604020202020204" pitchFamily="34" charset="0"/>
                <a:cs typeface="Arial"/>
              </a:defRPr>
            </a:lvl1pPr>
          </a:lstStyle>
          <a:p>
            <a:r>
              <a:rPr lang="en-US" dirty="0"/>
              <a:t>Insert Transition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1045678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ansition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nature, night sky, dark&#10;&#10;Description automatically generated">
            <a:extLst>
              <a:ext uri="{FF2B5EF4-FFF2-40B4-BE49-F238E27FC236}">
                <a16:creationId xmlns:a16="http://schemas.microsoft.com/office/drawing/2014/main" id="{5FE58C55-687E-4275-AAC4-F40CC417B5B9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4061" y="0"/>
            <a:ext cx="9135879" cy="51435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83AD532-F0A5-EE41-B660-46A939B976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1" y="2322131"/>
            <a:ext cx="8224787" cy="49924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3400" b="1" i="0" baseline="0">
                <a:solidFill>
                  <a:schemeClr val="bg1"/>
                </a:solidFill>
                <a:latin typeface="Arial" panose="020B0604020202020204" pitchFamily="34" charset="0"/>
                <a:cs typeface="Arial"/>
              </a:defRPr>
            </a:lvl1pPr>
          </a:lstStyle>
          <a:p>
            <a:r>
              <a:rPr lang="en-US" dirty="0"/>
              <a:t>Insert Transition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7295869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537C9-F1DB-E3F3-7A66-5DD9985842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CFCB22-11AA-7AD5-3F4A-6F50CD1D8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BD223-2D28-BD9A-F7C6-B239BA09A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7FD9-868B-4ECD-887C-DE3B50F486FD}" type="datetimeFigureOut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22587-0DB2-4E77-7C4B-AC5DE6E48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CD270-F2C3-567E-BF11-2C1396FCD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8520-08C5-4AFB-867A-5749F5521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187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4A7AD-89F0-EE4F-5F0F-BCFB51959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D1305-0662-05B4-B09E-7B121BBCC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2EE1E-9F10-298A-96E5-1C023BCCE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7FD9-868B-4ECD-887C-DE3B50F486FD}" type="datetimeFigureOut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25B08-CA4F-3E29-C81D-17605340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AA4AF-7FEA-D7DF-A418-74FF1C1F9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8520-08C5-4AFB-867A-5749F5521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393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53E33-9A38-3890-852C-32068F934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6D5F5-242A-929B-1A68-D3BB96BE1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E0042-85C3-A472-9056-B49E20F6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7FD9-868B-4ECD-887C-DE3B50F486FD}" type="datetimeFigureOut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D30CE-A477-6C7F-EADF-D72FDB01C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1A741-41CC-57F2-13B1-85438DA8A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8520-08C5-4AFB-867A-5749F5521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856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p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-up of some pencils&#10;&#10;Description automatically generated with medium confidence">
            <a:extLst>
              <a:ext uri="{FF2B5EF4-FFF2-40B4-BE49-F238E27FC236}">
                <a16:creationId xmlns:a16="http://schemas.microsoft.com/office/drawing/2014/main" id="{CF5B670E-681A-4FF2-8D15-EF132CEE58DB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4060" y="0"/>
            <a:ext cx="913587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589518"/>
            <a:ext cx="8224787" cy="1269633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defRPr sz="3400" b="1" i="0" baseline="0">
                <a:solidFill>
                  <a:schemeClr val="tx1"/>
                </a:solidFill>
                <a:latin typeface="Arial" panose="020B0604020202020204" pitchFamily="34" charset="0"/>
                <a:cs typeface="Arial"/>
              </a:defRPr>
            </a:lvl1pPr>
          </a:lstStyle>
          <a:p>
            <a:r>
              <a:rPr lang="en-US" dirty="0"/>
              <a:t>Insert Section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929979"/>
            <a:ext cx="8224786" cy="70214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rgbClr val="FF7F40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381699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AF476-F004-D241-9CE1-1F5B8CC86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D9D53-56FF-1394-073F-B446F4EDE0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F81404-128F-E31F-606E-8794552D1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67FC5-CF0B-D32B-88F4-B89D9FC98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7FD9-868B-4ECD-887C-DE3B50F486FD}" type="datetimeFigureOut">
              <a:rPr lang="en-US" smtClean="0"/>
              <a:t>10/1/24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97612E-A411-F320-F553-792A2B7BF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A939DA-0E6B-7D60-20B1-1B6513DDB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8520-08C5-4AFB-867A-5749F5521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565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700AC-2ABE-028E-69C9-E2FB3A7CB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6F4162-1504-BBB7-A880-366314FFF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C2A03-0C97-2BB3-F05D-2462458D0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ED18CD-DE44-0C7D-CBC7-4E9ADE2E79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62A9AA-24AE-7031-3DA6-82B17D5121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28B89A-53E4-C61D-5DE2-0D0471BF4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7FD9-868B-4ECD-887C-DE3B50F486FD}" type="datetimeFigureOut">
              <a:rPr lang="en-US" smtClean="0"/>
              <a:t>10/1/24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DC06EE-B574-9E1C-3696-AB22C03C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4E1E4E-AC8E-06F4-0DF7-205CED259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8520-08C5-4AFB-867A-5749F5521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952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667C1-AF53-CA72-4B1E-EB46442C1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5E15AC-D0AC-3A61-A1C8-47434947F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7FD9-868B-4ECD-887C-DE3B50F486FD}" type="datetimeFigureOut">
              <a:rPr lang="en-US" smtClean="0"/>
              <a:t>10/1/24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5E77CF-8B85-C7CD-8256-4BA53D7FE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882F64-53CA-C94A-0916-02EBB47A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8520-08C5-4AFB-867A-5749F5521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642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7F9C02-EBC4-A789-F017-80BF9EFA0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7FD9-868B-4ECD-887C-DE3B50F486FD}" type="datetimeFigureOut">
              <a:rPr lang="en-US" smtClean="0"/>
              <a:t>10/1/24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766EF2-AF64-28A9-2D8C-7B03D78A3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C7DC68-7C41-4277-64FA-DB783E0D5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8520-08C5-4AFB-867A-5749F5521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8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A10B3-75A2-1AA4-AFF6-1D7315E8A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B3E54-C24E-4737-81D7-394684E3E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59D666-2554-487F-C798-DE108B3909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88E2A0-C2C9-9371-C569-8EABF16F1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7FD9-868B-4ECD-887C-DE3B50F486FD}" type="datetimeFigureOut">
              <a:rPr lang="en-US" smtClean="0"/>
              <a:t>10/1/24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80F763-3F13-3102-6322-9E098BC6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A0F606-B65C-992D-DBEF-21025EB3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8520-08C5-4AFB-867A-5749F5521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028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3C451-F7B1-6F9F-208E-B6166A139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322E96-677A-2463-FB86-B672677512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4AE1D3-A245-FACA-0458-7F69E2741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C850AC-39F1-C2C1-B310-165E2E231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7FD9-868B-4ECD-887C-DE3B50F486FD}" type="datetimeFigureOut">
              <a:rPr lang="en-US" smtClean="0"/>
              <a:t>10/1/24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896D48-D464-CC70-2F01-057380B84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1C43E2-18E3-1577-16D0-F7C17E64F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8520-08C5-4AFB-867A-5749F5521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846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54766-E179-1232-253C-A7A8DC03C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47E071-8D1C-C510-EAA9-B7DEC35F69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05715-1C3B-C730-1B35-349125296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7FD9-868B-4ECD-887C-DE3B50F486FD}" type="datetimeFigureOut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4467E-8E4B-7A5F-0681-77EF91BC9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75F26-1838-299A-40A4-8DD9C4EE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8520-08C5-4AFB-867A-5749F5521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868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73B2D8-1870-EC90-568A-397D798927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C389BA-2832-93E8-9763-914DA052C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99645-4A0C-84B6-FF7D-B686BFA3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7FD9-868B-4ECD-887C-DE3B50F486FD}" type="datetimeFigureOut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65ED8-777C-826A-76C3-80A94978B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4079E-EE6C-BB7D-6556-4D7E92DD8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8520-08C5-4AFB-867A-5749F5521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584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040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4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BAF4C6A-AEE2-444E-805D-8F2D42F82C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239283"/>
            <a:ext cx="8229600" cy="418743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3200" b="1" i="0" baseline="0">
                <a:solidFill>
                  <a:srgbClr val="0F206C"/>
                </a:solidFill>
                <a:latin typeface="Arial"/>
              </a:defRPr>
            </a:lvl1pPr>
          </a:lstStyle>
          <a:p>
            <a:r>
              <a:rPr lang="en-US" dirty="0"/>
              <a:t>Insert Slide Title Here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5E2BDB9-FFA1-463F-AA66-8795208B97C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786214"/>
            <a:ext cx="8229600" cy="3623756"/>
          </a:xfrm>
          <a:prstGeom prst="rect">
            <a:avLst/>
          </a:prstGeom>
        </p:spPr>
        <p:txBody>
          <a:bodyPr/>
          <a:lstStyle>
            <a:lvl1pPr>
              <a:buClr>
                <a:srgbClr val="FF7F40"/>
              </a:buClr>
              <a:defRPr sz="2400" baseline="0">
                <a:latin typeface="Arial"/>
              </a:defRPr>
            </a:lvl1pPr>
            <a:lvl2pPr marL="742950" indent="-285750">
              <a:buClr>
                <a:srgbClr val="0081A3"/>
              </a:buClr>
              <a:buFont typeface="Wingdings" charset="2"/>
              <a:buChar char="§"/>
              <a:defRPr sz="2100" baseline="0">
                <a:latin typeface="Arial"/>
              </a:defRPr>
            </a:lvl2pPr>
            <a:lvl3pPr>
              <a:buClr>
                <a:srgbClr val="262B67"/>
              </a:buClr>
              <a:defRPr sz="1800" baseline="0">
                <a:latin typeface="Arial"/>
              </a:defRPr>
            </a:lvl3pPr>
            <a:lvl4pPr marL="1600200" indent="-228600">
              <a:buClr>
                <a:srgbClr val="F57F45"/>
              </a:buClr>
              <a:buFont typeface="Wingdings" charset="2"/>
              <a:buChar char="§"/>
              <a:defRPr sz="1600" baseline="0">
                <a:latin typeface="Arial"/>
              </a:defRPr>
            </a:lvl4pPr>
            <a:lvl5pPr marL="2057400" indent="-228600">
              <a:buClr>
                <a:srgbClr val="0081A3"/>
              </a:buClr>
              <a:buFont typeface="Arial"/>
              <a:buChar char="•"/>
              <a:defRPr sz="1400" baseline="0">
                <a:latin typeface="Arial"/>
              </a:defRPr>
            </a:lvl5pPr>
          </a:lstStyle>
          <a:p>
            <a:pPr lvl="0"/>
            <a:r>
              <a:rPr lang="en-US" dirty="0"/>
              <a:t>Bullet one here</a:t>
            </a:r>
          </a:p>
          <a:p>
            <a:pPr lvl="1"/>
            <a:r>
              <a:rPr lang="en-US" dirty="0"/>
              <a:t>Sub-bullet two here</a:t>
            </a:r>
          </a:p>
          <a:p>
            <a:pPr lvl="2"/>
            <a:r>
              <a:rPr lang="en-US" dirty="0"/>
              <a:t>Sub-bullet three here</a:t>
            </a:r>
          </a:p>
          <a:p>
            <a:pPr lvl="3"/>
            <a:r>
              <a:rPr lang="en-US" dirty="0"/>
              <a:t>Sub-bullet four here</a:t>
            </a:r>
          </a:p>
          <a:p>
            <a:pPr lvl="4"/>
            <a:r>
              <a:rPr lang="en-US" dirty="0"/>
              <a:t>Sub-bullet five here</a:t>
            </a:r>
          </a:p>
        </p:txBody>
      </p:sp>
    </p:spTree>
    <p:extLst>
      <p:ext uri="{BB962C8B-B14F-4D97-AF65-F5344CB8AC3E}">
        <p14:creationId xmlns:p14="http://schemas.microsoft.com/office/powerpoint/2010/main" val="29735169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615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934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312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743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27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645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149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521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414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16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ster Slide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8D067DD-403B-4E80-A769-DED64738EF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239283"/>
            <a:ext cx="8229600" cy="418743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3200" b="1" i="0" baseline="0">
                <a:solidFill>
                  <a:srgbClr val="0F206C"/>
                </a:solidFill>
                <a:latin typeface="Arial"/>
              </a:defRPr>
            </a:lvl1pPr>
          </a:lstStyle>
          <a:p>
            <a:r>
              <a:rPr lang="en-US" dirty="0"/>
              <a:t>Insert Slide Title Here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088153D-65A7-4381-A812-748C6A747619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57200" y="786214"/>
            <a:ext cx="4005944" cy="3623756"/>
          </a:xfrm>
          <a:prstGeom prst="rect">
            <a:avLst/>
          </a:prstGeom>
        </p:spPr>
        <p:txBody>
          <a:bodyPr/>
          <a:lstStyle>
            <a:lvl1pPr>
              <a:buClr>
                <a:srgbClr val="FF7F40"/>
              </a:buClr>
              <a:defRPr sz="2400" baseline="0">
                <a:latin typeface="Arial"/>
              </a:defRPr>
            </a:lvl1pPr>
            <a:lvl2pPr marL="742950" indent="-285750">
              <a:buClr>
                <a:srgbClr val="71C9F1"/>
              </a:buClr>
              <a:buFont typeface="Wingdings" charset="2"/>
              <a:buChar char="§"/>
              <a:defRPr sz="2100" baseline="0">
                <a:latin typeface="Arial"/>
              </a:defRPr>
            </a:lvl2pPr>
            <a:lvl3pPr>
              <a:buClr>
                <a:srgbClr val="C2D500"/>
              </a:buClr>
              <a:defRPr sz="1800" baseline="0">
                <a:latin typeface="Arial"/>
              </a:defRPr>
            </a:lvl3pPr>
            <a:lvl4pPr marL="1600200" indent="-228600">
              <a:buClr>
                <a:srgbClr val="007DA5"/>
              </a:buClr>
              <a:buFont typeface="Wingdings" charset="2"/>
              <a:buChar char="§"/>
              <a:defRPr sz="1600" baseline="0">
                <a:latin typeface="Arial"/>
              </a:defRPr>
            </a:lvl4pPr>
            <a:lvl5pPr marL="2057400" indent="-228600">
              <a:buClr>
                <a:srgbClr val="FF7F40"/>
              </a:buClr>
              <a:buFont typeface="Arial"/>
              <a:buChar char="•"/>
              <a:defRPr sz="1400" baseline="0">
                <a:latin typeface="Arial"/>
              </a:defRPr>
            </a:lvl5pPr>
          </a:lstStyle>
          <a:p>
            <a:pPr lvl="0"/>
            <a:r>
              <a:rPr lang="en-US" dirty="0"/>
              <a:t>Bullet one here</a:t>
            </a:r>
          </a:p>
          <a:p>
            <a:pPr lvl="1"/>
            <a:r>
              <a:rPr lang="en-US" dirty="0"/>
              <a:t>Sub-bullet two here</a:t>
            </a:r>
          </a:p>
          <a:p>
            <a:pPr lvl="2"/>
            <a:r>
              <a:rPr lang="en-US" dirty="0"/>
              <a:t>Sub-bullet three here</a:t>
            </a:r>
          </a:p>
          <a:p>
            <a:pPr lvl="3"/>
            <a:r>
              <a:rPr lang="en-US" dirty="0"/>
              <a:t>Sub-bullet four here</a:t>
            </a:r>
          </a:p>
          <a:p>
            <a:pPr lvl="4"/>
            <a:r>
              <a:rPr lang="en-US" dirty="0"/>
              <a:t>Sub-bullet five here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F9D8D35-40B2-4CFA-92BA-35449775A48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680858" y="786214"/>
            <a:ext cx="4005944" cy="3623756"/>
          </a:xfrm>
          <a:prstGeom prst="rect">
            <a:avLst/>
          </a:prstGeom>
        </p:spPr>
        <p:txBody>
          <a:bodyPr/>
          <a:lstStyle>
            <a:lvl1pPr>
              <a:buClr>
                <a:srgbClr val="FF7F40"/>
              </a:buClr>
              <a:defRPr sz="2400" baseline="0">
                <a:latin typeface="Arial"/>
              </a:defRPr>
            </a:lvl1pPr>
            <a:lvl2pPr marL="742950" indent="-285750">
              <a:buClr>
                <a:srgbClr val="71C9F1"/>
              </a:buClr>
              <a:buFont typeface="Wingdings" charset="2"/>
              <a:buChar char="§"/>
              <a:defRPr sz="2100" baseline="0">
                <a:latin typeface="Arial"/>
              </a:defRPr>
            </a:lvl2pPr>
            <a:lvl3pPr>
              <a:buClr>
                <a:srgbClr val="C2D500"/>
              </a:buClr>
              <a:defRPr sz="1800" baseline="0">
                <a:latin typeface="Arial"/>
              </a:defRPr>
            </a:lvl3pPr>
            <a:lvl4pPr marL="1600200" indent="-228600">
              <a:buClr>
                <a:srgbClr val="007DA5"/>
              </a:buClr>
              <a:buFont typeface="Wingdings" charset="2"/>
              <a:buChar char="§"/>
              <a:defRPr sz="1600" baseline="0">
                <a:latin typeface="Arial"/>
              </a:defRPr>
            </a:lvl4pPr>
            <a:lvl5pPr marL="2057400" indent="-228600">
              <a:buClr>
                <a:srgbClr val="FF7F40"/>
              </a:buClr>
              <a:buFont typeface="Arial"/>
              <a:buChar char="•"/>
              <a:defRPr sz="1400" baseline="0">
                <a:latin typeface="Arial"/>
              </a:defRPr>
            </a:lvl5pPr>
          </a:lstStyle>
          <a:p>
            <a:pPr lvl="0"/>
            <a:r>
              <a:rPr lang="en-US" dirty="0"/>
              <a:t>Bullet one here</a:t>
            </a:r>
          </a:p>
          <a:p>
            <a:pPr lvl="1"/>
            <a:r>
              <a:rPr lang="en-US" dirty="0"/>
              <a:t>Sub-bullet two here</a:t>
            </a:r>
          </a:p>
          <a:p>
            <a:pPr lvl="2"/>
            <a:r>
              <a:rPr lang="en-US" dirty="0"/>
              <a:t>Sub-bullet three here</a:t>
            </a:r>
          </a:p>
          <a:p>
            <a:pPr lvl="3"/>
            <a:r>
              <a:rPr lang="en-US" dirty="0"/>
              <a:t>Sub-bullet four here</a:t>
            </a:r>
          </a:p>
          <a:p>
            <a:pPr lvl="4"/>
            <a:r>
              <a:rPr lang="en-US" dirty="0"/>
              <a:t>Sub-bullet five here</a:t>
            </a:r>
          </a:p>
        </p:txBody>
      </p:sp>
    </p:spTree>
    <p:extLst>
      <p:ext uri="{BB962C8B-B14F-4D97-AF65-F5344CB8AC3E}">
        <p14:creationId xmlns:p14="http://schemas.microsoft.com/office/powerpoint/2010/main" val="32749243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419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2140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1757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0959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470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3622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60355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7230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58806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597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ster Slid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974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ansition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540D3182-4C3F-4BC5-91E2-4953ACF2AE0F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4060" y="0"/>
            <a:ext cx="9135879" cy="51435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83AD532-F0A5-EE41-B660-46A939B976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2322130"/>
            <a:ext cx="8224787" cy="49924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3400" b="1" i="0" baseline="0">
                <a:solidFill>
                  <a:schemeClr val="bg1"/>
                </a:solidFill>
                <a:latin typeface="Arial" panose="020B0604020202020204" pitchFamily="34" charset="0"/>
                <a:cs typeface="Arial"/>
              </a:defRPr>
            </a:lvl1pPr>
          </a:lstStyle>
          <a:p>
            <a:r>
              <a:rPr lang="en-US" dirty="0"/>
              <a:t>Insert Transition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1079950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ansi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utdoor, outdoor object&#10;&#10;Description automatically generated">
            <a:extLst>
              <a:ext uri="{FF2B5EF4-FFF2-40B4-BE49-F238E27FC236}">
                <a16:creationId xmlns:a16="http://schemas.microsoft.com/office/drawing/2014/main" id="{183AE8A3-B622-42C4-9B4F-DDD34F3EAFCE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4060" y="0"/>
            <a:ext cx="9135879" cy="51435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83AD532-F0A5-EE41-B660-46A939B976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2322130"/>
            <a:ext cx="8224787" cy="49924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3400" b="1" i="0" baseline="0">
                <a:solidFill>
                  <a:schemeClr val="bg1"/>
                </a:solidFill>
                <a:latin typeface="Arial" panose="020B0604020202020204" pitchFamily="34" charset="0"/>
                <a:cs typeface="Arial"/>
              </a:defRPr>
            </a:lvl1pPr>
          </a:lstStyle>
          <a:p>
            <a:r>
              <a:rPr lang="en-US" dirty="0"/>
              <a:t>Insert Transition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196248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ansition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nature, night sky, dark&#10;&#10;Description automatically generated">
            <a:extLst>
              <a:ext uri="{FF2B5EF4-FFF2-40B4-BE49-F238E27FC236}">
                <a16:creationId xmlns:a16="http://schemas.microsoft.com/office/drawing/2014/main" id="{5FE58C55-687E-4275-AAC4-F40CC417B5B9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4060" y="0"/>
            <a:ext cx="9135879" cy="51435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83AD532-F0A5-EE41-B660-46A939B976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2322130"/>
            <a:ext cx="8224787" cy="49924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3400" b="1" i="0" baseline="0">
                <a:solidFill>
                  <a:schemeClr val="bg1"/>
                </a:solidFill>
                <a:latin typeface="Arial" panose="020B0604020202020204" pitchFamily="34" charset="0"/>
                <a:cs typeface="Arial"/>
              </a:defRPr>
            </a:lvl1pPr>
          </a:lstStyle>
          <a:p>
            <a:r>
              <a:rPr lang="en-US" dirty="0"/>
              <a:t>Insert Transition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796674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032F68B7-4846-453A-9758-8C86B051985E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4061" y="0"/>
            <a:ext cx="913587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771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NUL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NULL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 with low confidence">
            <a:extLst>
              <a:ext uri="{FF2B5EF4-FFF2-40B4-BE49-F238E27FC236}">
                <a16:creationId xmlns:a16="http://schemas.microsoft.com/office/drawing/2014/main" id="{B9E79B7E-F395-4000-8A49-952C77660BF0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4060" y="0"/>
            <a:ext cx="913587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535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7" r:id="rId2"/>
    <p:sldLayoutId id="2147483658" r:id="rId3"/>
    <p:sldLayoutId id="2147483665" r:id="rId4"/>
    <p:sldLayoutId id="2147483664" r:id="rId5"/>
    <p:sldLayoutId id="2147483666" r:id="rId6"/>
    <p:sldLayoutId id="2147483667" r:id="rId7"/>
    <p:sldLayoutId id="2147483668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 with low confidence">
            <a:extLst>
              <a:ext uri="{FF2B5EF4-FFF2-40B4-BE49-F238E27FC236}">
                <a16:creationId xmlns:a16="http://schemas.microsoft.com/office/drawing/2014/main" id="{B9E79B7E-F395-4000-8A49-952C77660BF0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4061" y="0"/>
            <a:ext cx="913587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754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</p:sldLayoutIdLst>
  <p:txStyles>
    <p:titleStyle>
      <a:lvl1pPr algn="ctr" defTabSz="45718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457189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85743" algn="l" defTabSz="457189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457189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457189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8574C8-9D35-4BE1-FDE5-C80DC8E64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9A486-7EE1-C606-1B15-2ADF97844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E13B2-2BC2-968B-211D-C31AE95F87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D67FD9-868B-4ECD-887C-DE3B50F486FD}" type="datetimeFigureOut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A630FA-5742-BF22-BFF7-502C79B88D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5A9BDB-9DB2-3FF9-DB66-ED1A1C5DA5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AC8520-08C5-4AFB-867A-5749F5521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5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46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0EF06-62D0-473F-BA9F-AC70AC33E72F}" type="datetimeFigureOut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D6973-E153-470E-A688-164CA1545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5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vans@law.ufl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0F76F159-91CE-A5D9-8022-B92491BD9887}"/>
              </a:ext>
            </a:extLst>
          </p:cNvPr>
          <p:cNvSpPr txBox="1"/>
          <p:nvPr/>
        </p:nvSpPr>
        <p:spPr>
          <a:xfrm>
            <a:off x="1363391" y="3297392"/>
            <a:ext cx="635699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189">
              <a:defRPr/>
            </a:pPr>
            <a:r>
              <a:rPr lang="en-US" dirty="0">
                <a:solidFill>
                  <a:srgbClr val="262B67">
                    <a:lumMod val="50000"/>
                  </a:srgbClr>
                </a:solidFill>
                <a:latin typeface="Calibri"/>
              </a:rPr>
              <a:t>Barbara J. Evans, Ph.D., J.D., LL.M.</a:t>
            </a:r>
          </a:p>
          <a:p>
            <a:pPr algn="ctr" defTabSz="457189">
              <a:defRPr/>
            </a:pPr>
            <a:r>
              <a:rPr lang="en-US" dirty="0">
                <a:solidFill>
                  <a:srgbClr val="262B67">
                    <a:lumMod val="50000"/>
                  </a:srgbClr>
                </a:solidFill>
                <a:latin typeface="Calibri"/>
              </a:rPr>
              <a:t>Professor of Law &amp; Stephen C. O’Connell Chair</a:t>
            </a:r>
          </a:p>
          <a:p>
            <a:pPr algn="ctr" defTabSz="457189">
              <a:defRPr/>
            </a:pPr>
            <a:r>
              <a:rPr lang="en-US" dirty="0">
                <a:solidFill>
                  <a:srgbClr val="262B67">
                    <a:lumMod val="50000"/>
                  </a:srgbClr>
                </a:solidFill>
                <a:latin typeface="Calibri"/>
              </a:rPr>
              <a:t>Professor of Engineering &amp; Renwick Faculty Fellow in AI &amp; Ethics</a:t>
            </a:r>
          </a:p>
          <a:p>
            <a:pPr algn="ctr" defTabSz="457189">
              <a:defRPr/>
            </a:pPr>
            <a:r>
              <a:rPr lang="en-US" dirty="0">
                <a:solidFill>
                  <a:srgbClr val="262B67">
                    <a:lumMod val="50000"/>
                  </a:srgbClr>
                </a:solidFill>
                <a:latin typeface="Calibri"/>
              </a:rPr>
              <a:t>University of Florida</a:t>
            </a:r>
          </a:p>
          <a:p>
            <a:pPr algn="ctr" defTabSz="457189">
              <a:defRPr/>
            </a:pPr>
            <a:r>
              <a:rPr lang="en-US" dirty="0">
                <a:solidFill>
                  <a:srgbClr val="262B67">
                    <a:lumMod val="50000"/>
                  </a:srgbClr>
                </a:solidFill>
                <a:latin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evans@law.ufl.edu</a:t>
            </a:r>
            <a:endParaRPr lang="en-US" dirty="0">
              <a:solidFill>
                <a:srgbClr val="262B67">
                  <a:lumMod val="50000"/>
                </a:srgbClr>
              </a:solidFill>
              <a:latin typeface="Calibri"/>
            </a:endParaRPr>
          </a:p>
          <a:p>
            <a:pPr algn="ctr" defTabSz="457189">
              <a:defRPr/>
            </a:pPr>
            <a:endParaRPr lang="en-US" dirty="0">
              <a:solidFill>
                <a:srgbClr val="262B67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129569-C754-4C50-2E38-B8CDBF58EE41}"/>
              </a:ext>
            </a:extLst>
          </p:cNvPr>
          <p:cNvSpPr txBox="1"/>
          <p:nvPr/>
        </p:nvSpPr>
        <p:spPr>
          <a:xfrm>
            <a:off x="692524" y="261427"/>
            <a:ext cx="750345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189"/>
            <a:r>
              <a:rPr lang="en-US" sz="2000" b="1" dirty="0">
                <a:solidFill>
                  <a:srgbClr val="262B67">
                    <a:lumMod val="50000"/>
                  </a:srgbClr>
                </a:solidFill>
                <a:latin typeface="Calibri" panose="020F0502020204030204" pitchFamily="34" charset="0"/>
              </a:rPr>
              <a:t>Interagency Modeling &amp; Analysis Group (IMAG)</a:t>
            </a:r>
          </a:p>
          <a:p>
            <a:pPr algn="ctr" defTabSz="457189"/>
            <a:r>
              <a:rPr lang="en-US" sz="2000" b="1" dirty="0">
                <a:solidFill>
                  <a:srgbClr val="262B67">
                    <a:lumMod val="50000"/>
                  </a:srgbClr>
                </a:solidFill>
                <a:latin typeface="Calibri" panose="020F0502020204030204" pitchFamily="34" charset="0"/>
              </a:rPr>
              <a:t>Setting up Teams for Biomedical Digital Twins</a:t>
            </a:r>
          </a:p>
          <a:p>
            <a:pPr algn="ctr" defTabSz="457189"/>
            <a:r>
              <a:rPr lang="en-US" sz="2000" b="1" dirty="0">
                <a:solidFill>
                  <a:srgbClr val="262B67">
                    <a:lumMod val="50000"/>
                  </a:srgbClr>
                </a:solidFill>
                <a:latin typeface="Calibri" panose="020F0502020204030204" pitchFamily="34" charset="0"/>
              </a:rPr>
              <a:t>Teaming4BDT</a:t>
            </a:r>
          </a:p>
          <a:p>
            <a:pPr algn="ctr" defTabSz="457189"/>
            <a:r>
              <a:rPr lang="en-US" sz="2000" dirty="0">
                <a:solidFill>
                  <a:srgbClr val="262B67">
                    <a:lumMod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Bethesda, Maryland </a:t>
            </a:r>
          </a:p>
          <a:p>
            <a:pPr algn="ctr" defTabSz="457189"/>
            <a:r>
              <a:rPr lang="en-US" sz="2000" dirty="0">
                <a:solidFill>
                  <a:srgbClr val="262B67">
                    <a:lumMod val="50000"/>
                  </a:srgbClr>
                </a:solidFill>
                <a:latin typeface="Calibri" panose="020F0502020204030204" pitchFamily="34" charset="0"/>
              </a:rPr>
              <a:t>October 1, 2024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6B2281-006C-C468-D90E-00DE1A8EB376}"/>
              </a:ext>
            </a:extLst>
          </p:cNvPr>
          <p:cNvSpPr txBox="1"/>
          <p:nvPr/>
        </p:nvSpPr>
        <p:spPr>
          <a:xfrm>
            <a:off x="484333" y="1929962"/>
            <a:ext cx="7949045" cy="1143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189">
              <a:lnSpc>
                <a:spcPct val="150000"/>
              </a:lnSpc>
            </a:pPr>
            <a:r>
              <a:rPr lang="en-US" sz="2400" b="1" dirty="0">
                <a:solidFill>
                  <a:srgbClr val="C00000"/>
                </a:solidFill>
                <a:latin typeface="Calibri"/>
              </a:rPr>
              <a:t>Addressing Gaps &amp; Challenges for Successful BDT:</a:t>
            </a:r>
          </a:p>
          <a:p>
            <a:pPr algn="ctr" defTabSz="457189">
              <a:lnSpc>
                <a:spcPct val="150000"/>
              </a:lnSpc>
            </a:pPr>
            <a:r>
              <a:rPr lang="en-US" sz="2400" b="1" dirty="0">
                <a:solidFill>
                  <a:srgbClr val="C00000"/>
                </a:solidFill>
                <a:latin typeface="Calibri"/>
              </a:rPr>
              <a:t>Ethical and Legal Concerns</a:t>
            </a:r>
          </a:p>
        </p:txBody>
      </p:sp>
    </p:spTree>
    <p:extLst>
      <p:ext uri="{BB962C8B-B14F-4D97-AF65-F5344CB8AC3E}">
        <p14:creationId xmlns:p14="http://schemas.microsoft.com/office/powerpoint/2010/main" val="3678000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98;p30">
            <a:extLst>
              <a:ext uri="{FF2B5EF4-FFF2-40B4-BE49-F238E27FC236}">
                <a16:creationId xmlns:a16="http://schemas.microsoft.com/office/drawing/2014/main" id="{73C9B2F3-1102-565A-C787-4A82B869E605}"/>
              </a:ext>
            </a:extLst>
          </p:cNvPr>
          <p:cNvSpPr txBox="1">
            <a:spLocks/>
          </p:cNvSpPr>
          <p:nvPr/>
        </p:nvSpPr>
        <p:spPr>
          <a:xfrm>
            <a:off x="477069" y="1601621"/>
            <a:ext cx="8104650" cy="2917518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Post-2023 Biden Administration focus on policies to create accountability</a:t>
            </a:r>
          </a:p>
          <a:p>
            <a:pPr marL="285750" indent="-285750">
              <a:lnSpc>
                <a:spcPct val="100000"/>
              </a:lnSpc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October 2023 Executive Order on AI moves away from consent-based privacy protections in favor of duty-based protections</a:t>
            </a:r>
          </a:p>
          <a:p>
            <a:pPr marL="74293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Privacy consists of placing those who hold, use, and share our data under meaningful duties to keep the data secure </a:t>
            </a:r>
          </a:p>
          <a:p>
            <a:pPr marL="285750" indent="-285750">
              <a:lnSpc>
                <a:spcPct val="100000"/>
              </a:lnSpc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March 2023 National Cybersecurity Strategy</a:t>
            </a:r>
          </a:p>
          <a:p>
            <a:pPr marL="74293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“Strategic Objective 3.1. Hold the Stewards of Our Data Accountable”</a:t>
            </a:r>
          </a:p>
          <a:p>
            <a:pPr marL="74293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“Strategic Objective 3.2. Shift Liability” i.e., “shift liability onto those entities that fail to take reasonable precautions”</a:t>
            </a:r>
          </a:p>
          <a:p>
            <a:pPr marL="742938" lvl="1" indent="-285750">
              <a:lnSpc>
                <a:spcPct val="100000"/>
              </a:lnSpc>
              <a:spcBef>
                <a:spcPts val="600"/>
              </a:spcBef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716458-0DAE-BA21-1BE3-CA728A1B13E3}"/>
              </a:ext>
            </a:extLst>
          </p:cNvPr>
          <p:cNvSpPr txBox="1"/>
          <p:nvPr/>
        </p:nvSpPr>
        <p:spPr>
          <a:xfrm>
            <a:off x="309969" y="255569"/>
            <a:ext cx="8413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You don’t protect privacy by getting people to consent to abuse.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You protect it by making data users stop the abuse.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This requires strong duty-based privacy protections.</a:t>
            </a:r>
          </a:p>
        </p:txBody>
      </p:sp>
    </p:spTree>
    <p:extLst>
      <p:ext uri="{BB962C8B-B14F-4D97-AF65-F5344CB8AC3E}">
        <p14:creationId xmlns:p14="http://schemas.microsoft.com/office/powerpoint/2010/main" val="1547820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95;p30">
            <a:extLst>
              <a:ext uri="{FF2B5EF4-FFF2-40B4-BE49-F238E27FC236}">
                <a16:creationId xmlns:a16="http://schemas.microsoft.com/office/drawing/2014/main" id="{846B75DD-D1A8-E6ED-4F95-A57BBD1FDAA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06292" y="-160964"/>
            <a:ext cx="6453421" cy="845001"/>
          </a:xfrm>
          <a:prstGeom prst="rect">
            <a:avLst/>
          </a:prstGeom>
        </p:spPr>
        <p:txBody>
          <a:bodyPr spcFirstLastPara="1" vert="horz" wrap="square" lIns="0" tIns="0" rIns="0" bIns="0" rtlCol="0" anchor="b" anchorCtr="0">
            <a:noAutofit/>
          </a:bodyPr>
          <a:lstStyle/>
          <a:p>
            <a:pPr algn="ctr"/>
            <a:r>
              <a:rPr lang="en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Reciprocal Duties to Protect People’s Data</a:t>
            </a:r>
            <a:endParaRPr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Google Shape;297;p30">
            <a:extLst>
              <a:ext uri="{FF2B5EF4-FFF2-40B4-BE49-F238E27FC236}">
                <a16:creationId xmlns:a16="http://schemas.microsoft.com/office/drawing/2014/main" id="{867C48A9-8C65-D4AC-1C88-1AAA2A3FF56E}"/>
              </a:ext>
            </a:extLst>
          </p:cNvPr>
          <p:cNvSpPr txBox="1">
            <a:spLocks/>
          </p:cNvSpPr>
          <p:nvPr/>
        </p:nvSpPr>
        <p:spPr>
          <a:xfrm>
            <a:off x="888558" y="695032"/>
            <a:ext cx="7019014" cy="1155159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Legal and contractual protections</a:t>
            </a:r>
          </a:p>
          <a:p>
            <a:pPr marL="171446" marR="0" lvl="0" indent="-171446" algn="l" defTabSz="685800" rtl="0" eaLnBrk="1" fontAlgn="auto" latinLnBrk="0" hangingPunct="1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Restrictions on data sales (HITECH Act already restricts data sales)</a:t>
            </a:r>
          </a:p>
          <a:p>
            <a:pPr marL="171446" marR="0" lvl="0" indent="-171446" algn="l" defTabSz="685800" rtl="0" eaLnBrk="1" fontAlgn="auto" latinLnBrk="0" hangingPunct="1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Bolster today’s weak privacy protections with strong license terms, codes of conduct, DUAs, technical safeguards for data privacy, etc.</a:t>
            </a:r>
          </a:p>
          <a:p>
            <a:pPr marL="171446" marR="0" lvl="0" indent="-171446" algn="l" defTabSz="685800" rtl="0" eaLnBrk="1" fontAlgn="auto" latinLnBrk="0" hangingPunct="1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Then, audit and enforce compliance</a:t>
            </a:r>
          </a:p>
          <a:p>
            <a:pPr marL="171446" marR="0" lvl="0" indent="-171446" algn="l" defTabSz="685800" rtl="0" eaLnBrk="1" fontAlgn="auto" latinLnBrk="0" hangingPunct="1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Make data subjects third-party beneficiaries of the contracts, able to seek recourse if data users fail to comply with the agreed terms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Technical safeguards for privacy</a:t>
            </a:r>
          </a:p>
          <a:p>
            <a:pPr marL="228600" marR="0" lvl="0" indent="-228600" algn="l" defTabSz="685800" rtl="0" eaLnBrk="1" fontAlgn="auto" latinLnBrk="0" hangingPunct="1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 to data via secure enclaves</a:t>
            </a:r>
          </a:p>
          <a:p>
            <a:pPr marL="228600" marR="0" lvl="0" indent="-228600" algn="l" defTabSz="685800" rtl="0" eaLnBrk="1" fontAlgn="auto" latinLnBrk="0" hangingPunct="1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Temporal limits to access</a:t>
            </a:r>
          </a:p>
          <a:p>
            <a:pPr marL="228600" marR="0" lvl="0" indent="-228600" algn="l" defTabSz="685800" rtl="0" eaLnBrk="1" fontAlgn="auto" latinLnBrk="0" hangingPunct="1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Technical safeguards/privacy-enhancing technologies/privacy by design/meaningful de-identification efforts</a:t>
            </a:r>
            <a:endParaRPr kumimoji="0" lang="en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Tort liability</a:t>
            </a:r>
          </a:p>
          <a:p>
            <a:pPr marL="285743" marR="0" lvl="0" indent="-285743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Courts and juries decide data holders’ duties and accountability</a:t>
            </a:r>
          </a:p>
          <a:p>
            <a:pPr marL="285743" marR="0" lvl="0" indent="-285743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White House proposal to create new tort pathways under federal law </a:t>
            </a:r>
          </a:p>
          <a:p>
            <a:pPr marL="285743" marR="0" lvl="0" indent="-285743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Google Shape;299;p30">
            <a:extLst>
              <a:ext uri="{FF2B5EF4-FFF2-40B4-BE49-F238E27FC236}">
                <a16:creationId xmlns:a16="http://schemas.microsoft.com/office/drawing/2014/main" id="{F51E652D-D849-2427-C44B-F5510D991C7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9623585" y="4749851"/>
            <a:ext cx="548700" cy="393600"/>
          </a:xfrm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pPr marL="0" marR="0" lvl="0" indent="0" algn="r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13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 Nova"/>
                <a:ea typeface="+mn-ea"/>
                <a:cs typeface="Lexend Deca"/>
                <a:sym typeface="Lexend Deca"/>
              </a:rPr>
              <a:pPr marL="0" marR="0" lvl="0" indent="0" algn="r" defTabSz="9143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t>11</a:t>
            </a:fld>
            <a:endParaRPr kumimoji="0" sz="1300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Arial Nova"/>
              <a:ea typeface="+mn-ea"/>
              <a:cs typeface="Lexend Deca"/>
              <a:sym typeface="Lexend Deca"/>
            </a:endParaRPr>
          </a:p>
        </p:txBody>
      </p:sp>
    </p:spTree>
    <p:extLst>
      <p:ext uri="{BB962C8B-B14F-4D97-AF65-F5344CB8AC3E}">
        <p14:creationId xmlns:p14="http://schemas.microsoft.com/office/powerpoint/2010/main" val="1471113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95;p30">
            <a:extLst>
              <a:ext uri="{FF2B5EF4-FFF2-40B4-BE49-F238E27FC236}">
                <a16:creationId xmlns:a16="http://schemas.microsoft.com/office/drawing/2014/main" id="{846B75DD-D1A8-E6ED-4F95-A57BBD1FDAA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15419" y="-177996"/>
            <a:ext cx="6606770" cy="845001"/>
          </a:xfrm>
          <a:prstGeom prst="rect">
            <a:avLst/>
          </a:prstGeom>
        </p:spPr>
        <p:txBody>
          <a:bodyPr spcFirstLastPara="1" vert="horz" wrap="square" lIns="0" tIns="0" rIns="0" bIns="0" rtlCol="0" anchor="b" anchorCtr="0">
            <a:noAutofit/>
          </a:bodyPr>
          <a:lstStyle/>
          <a:p>
            <a:pPr algn="ctr"/>
            <a:r>
              <a:rPr lang="en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Reciprocal Duties to Protect People’s Data</a:t>
            </a:r>
            <a:endParaRPr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Google Shape;297;p30">
            <a:extLst>
              <a:ext uri="{FF2B5EF4-FFF2-40B4-BE49-F238E27FC236}">
                <a16:creationId xmlns:a16="http://schemas.microsoft.com/office/drawing/2014/main" id="{867C48A9-8C65-D4AC-1C88-1AAA2A3FF56E}"/>
              </a:ext>
            </a:extLst>
          </p:cNvPr>
          <p:cNvSpPr txBox="1">
            <a:spLocks/>
          </p:cNvSpPr>
          <p:nvPr/>
        </p:nvSpPr>
        <p:spPr>
          <a:xfrm>
            <a:off x="692897" y="740473"/>
            <a:ext cx="7604855" cy="1155159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Tort liability</a:t>
            </a:r>
          </a:p>
          <a:p>
            <a:pPr marL="285743" marR="0" lvl="0" indent="-285743" algn="l" defTabSz="685800" rtl="0" eaLnBrk="1" fontAlgn="auto" latinLnBrk="0" hangingPunct="1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" sz="200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Courts and juries decide data holders’ duties and accountability</a:t>
            </a:r>
          </a:p>
          <a:p>
            <a:pPr marL="285743" marR="0" lvl="0" indent="-285743" algn="l" defTabSz="685800" rtl="0" eaLnBrk="1" fontAlgn="auto" latinLnBrk="0" hangingPunct="1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" sz="200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White House proposal to create new tort pathways under federal law (</a:t>
            </a:r>
            <a:r>
              <a:rPr kumimoji="0" lang="en" sz="200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disclosure: I’m not a fan of this approach</a:t>
            </a:r>
            <a:r>
              <a:rPr kumimoji="0" lang="en" sz="200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Google Shape;298;p30">
            <a:extLst>
              <a:ext uri="{FF2B5EF4-FFF2-40B4-BE49-F238E27FC236}">
                <a16:creationId xmlns:a16="http://schemas.microsoft.com/office/drawing/2014/main" id="{4CB048FD-35D9-5F13-AC44-1911DC5F5031}"/>
              </a:ext>
            </a:extLst>
          </p:cNvPr>
          <p:cNvSpPr txBox="1">
            <a:spLocks/>
          </p:cNvSpPr>
          <p:nvPr/>
        </p:nvSpPr>
        <p:spPr>
          <a:xfrm>
            <a:off x="681545" y="1993497"/>
            <a:ext cx="7837714" cy="3022243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ts val="1600"/>
              </a:lnSpc>
              <a:spcBef>
                <a:spcPts val="13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 and federal fraud and data sales restrictions</a:t>
            </a:r>
          </a:p>
          <a:p>
            <a:pPr marL="0" marR="0" lvl="0" indent="0" algn="l" defTabSz="685800" rtl="0" eaLnBrk="1" fontAlgn="auto" latinLnBrk="0" hangingPunct="1">
              <a:lnSpc>
                <a:spcPts val="21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4EA72E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“They said my data were de-identified, but they had no reasonable basis to believe it was likely to stay de-identified. That was a fraud. They disclosed a risk of re-identification, but didn’t do much to prevent it” </a:t>
            </a:r>
          </a:p>
          <a:p>
            <a:pPr marL="171450" marR="0" lvl="0" indent="-17145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 fraud, consumer protection statutes and HIPAA restrictions on data sales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See </a:t>
            </a:r>
            <a:r>
              <a:rPr kumimoji="0" lang="en-US" sz="1800" i="1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Dinerstein</a:t>
            </a:r>
            <a:r>
              <a:rPr kumimoji="0" lang="en-US" sz="180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v. Google 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the court was sympathetic to this line of reasoning, but the suit failed on state procedural grounds </a:t>
            </a:r>
          </a:p>
          <a:p>
            <a:pPr marL="171450" marR="0" lvl="0" indent="-17145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Medicare fraud framework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Federal Civil False Claims Act,  Anti-kickback, and Stark Law, using an implied certification theory for privacy law violations </a:t>
            </a:r>
          </a:p>
        </p:txBody>
      </p:sp>
      <p:sp>
        <p:nvSpPr>
          <p:cNvPr id="7" name="Google Shape;299;p30">
            <a:extLst>
              <a:ext uri="{FF2B5EF4-FFF2-40B4-BE49-F238E27FC236}">
                <a16:creationId xmlns:a16="http://schemas.microsoft.com/office/drawing/2014/main" id="{F51E652D-D849-2427-C44B-F5510D991C7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9623585" y="4749851"/>
            <a:ext cx="548700" cy="393600"/>
          </a:xfrm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pPr marL="0" marR="0" lvl="0" indent="0" algn="r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13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 Nova"/>
                <a:ea typeface="+mn-ea"/>
                <a:cs typeface="Lexend Deca"/>
                <a:sym typeface="Lexend Deca"/>
              </a:rPr>
              <a:pPr marL="0" marR="0" lvl="0" indent="0" algn="r" defTabSz="9143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t>12</a:t>
            </a:fld>
            <a:endParaRPr kumimoji="0" sz="1300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Arial Nova"/>
              <a:ea typeface="+mn-ea"/>
              <a:cs typeface="Lexend Deca"/>
              <a:sym typeface="Lexend Deca"/>
            </a:endParaRPr>
          </a:p>
        </p:txBody>
      </p:sp>
    </p:spTree>
    <p:extLst>
      <p:ext uri="{BB962C8B-B14F-4D97-AF65-F5344CB8AC3E}">
        <p14:creationId xmlns:p14="http://schemas.microsoft.com/office/powerpoint/2010/main" val="1600104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95;p30">
            <a:extLst>
              <a:ext uri="{FF2B5EF4-FFF2-40B4-BE49-F238E27FC236}">
                <a16:creationId xmlns:a16="http://schemas.microsoft.com/office/drawing/2014/main" id="{846B75DD-D1A8-E6ED-4F95-A57BBD1FDAA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92699" y="-308626"/>
            <a:ext cx="6606770" cy="845001"/>
          </a:xfrm>
          <a:prstGeom prst="rect">
            <a:avLst/>
          </a:prstGeom>
        </p:spPr>
        <p:txBody>
          <a:bodyPr spcFirstLastPara="1" vert="horz" wrap="square" lIns="0" tIns="0" rIns="0" bIns="0" rtlCol="0" anchor="b" anchorCtr="0">
            <a:noAutofit/>
          </a:bodyPr>
          <a:lstStyle/>
          <a:p>
            <a:pPr algn="ctr"/>
            <a:r>
              <a:rPr lang="en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Reciprocal Communication is Lacking</a:t>
            </a:r>
            <a:endParaRPr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Google Shape;298;p30">
            <a:extLst>
              <a:ext uri="{FF2B5EF4-FFF2-40B4-BE49-F238E27FC236}">
                <a16:creationId xmlns:a16="http://schemas.microsoft.com/office/drawing/2014/main" id="{4CB048FD-35D9-5F13-AC44-1911DC5F5031}"/>
              </a:ext>
            </a:extLst>
          </p:cNvPr>
          <p:cNvSpPr txBox="1">
            <a:spLocks/>
          </p:cNvSpPr>
          <p:nvPr/>
        </p:nvSpPr>
        <p:spPr>
          <a:xfrm>
            <a:off x="749707" y="465706"/>
            <a:ext cx="7911535" cy="4038861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Top-down, expert-led decisions about planned data uses </a:t>
            </a:r>
          </a:p>
          <a:p>
            <a:pPr defTabSz="685800">
              <a:lnSpc>
                <a:spcPct val="100000"/>
              </a:lnSpc>
              <a:spcBef>
                <a:spcPts val="0"/>
              </a:spcBef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Policymakers set technology policy</a:t>
            </a:r>
          </a:p>
          <a:p>
            <a:pPr defTabSz="685800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kumimoji="0" lang="en-US" sz="200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cientists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set the aims of studies that use data</a:t>
            </a:r>
          </a:p>
          <a:p>
            <a:pPr defTabSz="685800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kumimoji="0" lang="en-US" sz="200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unders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expert study sections decide which data uses to fund</a:t>
            </a:r>
          </a:p>
          <a:p>
            <a:pPr defTabSz="685800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kumimoji="0" lang="en-US" sz="200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orporate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200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entites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decide which data uses might make money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Top-down, expert-led decisions about privacy and data sharing policies</a:t>
            </a:r>
          </a:p>
          <a:p>
            <a:pPr defTabSz="685800">
              <a:lnSpc>
                <a:spcPct val="100000"/>
              </a:lnSpc>
              <a:spcBef>
                <a:spcPts val="0"/>
              </a:spcBef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Ethics experts and legal scholars recommend “appropriate” norms</a:t>
            </a:r>
          </a:p>
          <a:p>
            <a:pPr defTabSz="685800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Funders set data sharing policies and privacy/ethics requirements </a:t>
            </a:r>
          </a:p>
          <a:p>
            <a:pPr defTabSz="685800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Institutional policy-setters and corporate data users set policies</a:t>
            </a:r>
          </a:p>
          <a:p>
            <a:pPr defTabSz="685800">
              <a:lnSpc>
                <a:spcPct val="100000"/>
              </a:lnSpc>
              <a:spcBef>
                <a:spcPts val="0"/>
              </a:spcBef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Ethics review bodies (IRBs) and compliance officers implement them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Consent rights – </a:t>
            </a:r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 they exist at all – only l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people say “yes” or “no” to decisions other people already made without their input. </a:t>
            </a:r>
          </a:p>
        </p:txBody>
      </p:sp>
      <p:sp>
        <p:nvSpPr>
          <p:cNvPr id="7" name="Google Shape;299;p30">
            <a:extLst>
              <a:ext uri="{FF2B5EF4-FFF2-40B4-BE49-F238E27FC236}">
                <a16:creationId xmlns:a16="http://schemas.microsoft.com/office/drawing/2014/main" id="{F51E652D-D849-2427-C44B-F5510D991C7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9623585" y="4749851"/>
            <a:ext cx="548700" cy="393600"/>
          </a:xfrm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pPr marL="0" marR="0" lvl="0" indent="0" algn="r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13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 Nova"/>
                <a:ea typeface="+mn-ea"/>
                <a:cs typeface="Lexend Deca"/>
                <a:sym typeface="Lexend Deca"/>
              </a:rPr>
              <a:pPr marL="0" marR="0" lvl="0" indent="0" algn="r" defTabSz="9143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t>13</a:t>
            </a:fld>
            <a:endParaRPr kumimoji="0" sz="1300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Arial Nova"/>
              <a:ea typeface="+mn-ea"/>
              <a:cs typeface="Lexend Deca"/>
              <a:sym typeface="Lexend Deca"/>
            </a:endParaRPr>
          </a:p>
        </p:txBody>
      </p:sp>
    </p:spTree>
    <p:extLst>
      <p:ext uri="{BB962C8B-B14F-4D97-AF65-F5344CB8AC3E}">
        <p14:creationId xmlns:p14="http://schemas.microsoft.com/office/powerpoint/2010/main" val="3769130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95;p30">
            <a:extLst>
              <a:ext uri="{FF2B5EF4-FFF2-40B4-BE49-F238E27FC236}">
                <a16:creationId xmlns:a16="http://schemas.microsoft.com/office/drawing/2014/main" id="{846B75DD-D1A8-E6ED-4F95-A57BBD1FDAA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220" y="140055"/>
            <a:ext cx="7366315" cy="845001"/>
          </a:xfrm>
          <a:prstGeom prst="rect">
            <a:avLst/>
          </a:prstGeom>
        </p:spPr>
        <p:txBody>
          <a:bodyPr spcFirstLastPara="1" vert="horz" wrap="square" lIns="0" tIns="0" rIns="0" bIns="0" rtlCol="0" anchor="b" anchorCtr="0">
            <a:noAutofit/>
          </a:bodyPr>
          <a:lstStyle/>
          <a:p>
            <a:pPr algn="ctr"/>
            <a:r>
              <a:rPr lang="en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do people want in the way of data privacy?</a:t>
            </a:r>
            <a:br>
              <a:rPr lang="en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Google Shape;297;p30">
            <a:extLst>
              <a:ext uri="{FF2B5EF4-FFF2-40B4-BE49-F238E27FC236}">
                <a16:creationId xmlns:a16="http://schemas.microsoft.com/office/drawing/2014/main" id="{867C48A9-8C65-D4AC-1C88-1AAA2A3FF56E}"/>
              </a:ext>
            </a:extLst>
          </p:cNvPr>
          <p:cNvSpPr txBox="1">
            <a:spLocks/>
          </p:cNvSpPr>
          <p:nvPr/>
        </p:nvSpPr>
        <p:spPr>
          <a:xfrm>
            <a:off x="893390" y="681542"/>
            <a:ext cx="7366315" cy="1225445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High-quality data are spar</a:t>
            </a:r>
            <a:r>
              <a:rPr lang="en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se. A</a:t>
            </a:r>
            <a:r>
              <a:rPr kumimoji="0" lang="en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vailable public survey data suggest: </a:t>
            </a:r>
          </a:p>
          <a:p>
            <a:pPr marL="171446" marR="0" lvl="0" indent="-171446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 surveys find most people want consent rights</a:t>
            </a:r>
          </a:p>
          <a:p>
            <a:pPr marL="171446" marR="0" lvl="0" indent="-171446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" sz="20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other surveys find most people are willing to forego consent if data are de-identified</a:t>
            </a:r>
          </a:p>
          <a:p>
            <a:pPr marL="171446" marR="0" lvl="0" indent="-171446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people are aware of, and worried about, re-identification risk</a:t>
            </a:r>
          </a:p>
          <a:p>
            <a:pPr marL="171446" marR="0" lvl="0" indent="-171446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" sz="20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 are leery of commercial uses of their data (making money </a:t>
            </a:r>
            <a:r>
              <a:rPr lang="en" sz="2000" i="1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en" sz="20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their data)</a:t>
            </a:r>
          </a:p>
          <a:p>
            <a:pPr marL="171446" marR="0" lvl="0" indent="-171446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" sz="20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 are worried that parties who store their data will sell the data (make money </a:t>
            </a:r>
            <a:r>
              <a:rPr lang="en" sz="2000" i="1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</a:t>
            </a:r>
            <a:r>
              <a:rPr lang="en" sz="20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their data)</a:t>
            </a:r>
          </a:p>
          <a:p>
            <a:pPr marL="171446" marR="0" lvl="0" indent="-171446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" sz="20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 care about how their data are used, and want a voice in deciding the allowed uses even if data are de-identified.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" sz="1800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Source:  Institute of Medicine, Beyond the HIPAA Privacy Rule (2009) </a:t>
            </a:r>
            <a:endParaRPr kumimoji="0" lang="en" sz="18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Google Shape;299;p30">
            <a:extLst>
              <a:ext uri="{FF2B5EF4-FFF2-40B4-BE49-F238E27FC236}">
                <a16:creationId xmlns:a16="http://schemas.microsoft.com/office/drawing/2014/main" id="{F51E652D-D849-2427-C44B-F5510D991C7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9623585" y="4749851"/>
            <a:ext cx="548700" cy="393600"/>
          </a:xfrm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pPr marL="0" marR="0" lvl="0" indent="0" algn="r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13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 Nova"/>
                <a:ea typeface="+mn-ea"/>
                <a:cs typeface="Lexend Deca"/>
                <a:sym typeface="Lexend Deca"/>
              </a:rPr>
              <a:pPr marL="0" marR="0" lvl="0" indent="0" algn="r" defTabSz="9143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t>14</a:t>
            </a:fld>
            <a:endParaRPr kumimoji="0" sz="1300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Arial Nova"/>
              <a:ea typeface="+mn-ea"/>
              <a:cs typeface="Lexend Deca"/>
              <a:sym typeface="Lexend Deca"/>
            </a:endParaRPr>
          </a:p>
        </p:txBody>
      </p:sp>
    </p:spTree>
    <p:extLst>
      <p:ext uri="{BB962C8B-B14F-4D97-AF65-F5344CB8AC3E}">
        <p14:creationId xmlns:p14="http://schemas.microsoft.com/office/powerpoint/2010/main" val="332596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D4AAA-F6CA-4250-81C1-4663CD093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64474"/>
            <a:ext cx="8229600" cy="645459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Disclosures</a:t>
            </a:r>
            <a:endParaRPr lang="en-US" sz="20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F2F8C-7C89-4DC3-B729-C792C7A58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537" y="996529"/>
            <a:ext cx="8416917" cy="1987070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No conflicts to disclose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My work receives funding from:</a:t>
            </a:r>
          </a:p>
          <a:p>
            <a:pPr marL="342892" marR="0" lvl="0" indent="-342892" algn="l" defTabSz="457189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7F40"/>
              </a:buClr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62B67">
                    <a:lumMod val="50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Arial" panose="020B0604020202020204" pitchFamily="34" charset="0"/>
              </a:rPr>
              <a:t>The NIH Common Fund’s Bridge2AI “Patient-Focused Collaborative Hospital Repository Uniting Standards 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62B67">
                    <a:lumMod val="50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Arial" panose="020B0604020202020204" pitchFamily="34" charset="0"/>
              </a:rPr>
              <a:t>CHoRUS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62B67">
                    <a:lumMod val="50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Arial" panose="020B0604020202020204" pitchFamily="34" charset="0"/>
              </a:rPr>
              <a:t>) for Equitable AI” project (OT2OD0327)</a:t>
            </a:r>
          </a:p>
          <a:p>
            <a:pPr>
              <a:spcBef>
                <a:spcPts val="1200"/>
              </a:spcBef>
              <a:defRPr/>
            </a:pPr>
            <a:r>
              <a:rPr lang="en-US" sz="1800" dirty="0">
                <a:solidFill>
                  <a:srgbClr val="201F1E"/>
                </a:solidFill>
                <a:latin typeface="Calibri"/>
                <a:ea typeface="Times New Roman" panose="02020603050405020304" pitchFamily="18" charset="0"/>
                <a:cs typeface="Arial" panose="020B0604020202020204" pitchFamily="34" charset="0"/>
              </a:rPr>
              <a:t>The NIH/NIMH  “Highly Portable and Cloud-Enabled Neuroimaging Research: Confronting Ethics Challenges in Field Research with New Populations” project (RF1 MH123698) </a:t>
            </a:r>
            <a:endParaRPr lang="en-US" sz="1800" dirty="0">
              <a:solidFill>
                <a:srgbClr val="262B67"/>
              </a:solidFill>
              <a:latin typeface="Calibri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Glenn &amp; Deborah Renwick Faculty Fellowship in AI &amp; Ethics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Views expressed are the speaker’s and do not necessarily reflect positions of her institution, research collaborators, or funders</a:t>
            </a:r>
            <a:endParaRPr lang="en-US" sz="2000" dirty="0">
              <a:solidFill>
                <a:schemeClr val="tx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447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D4AAA-F6CA-4250-81C1-4663CD093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64474"/>
            <a:ext cx="8229600" cy="645459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The “data ethics” of using personal health data in a BDT </a:t>
            </a:r>
            <a:br>
              <a:rPr lang="en-US" sz="2400" dirty="0">
                <a:solidFill>
                  <a:schemeClr val="tx1">
                    <a:lumMod val="50000"/>
                  </a:schemeClr>
                </a:solidFill>
                <a:latin typeface="+mj-lt"/>
              </a:rPr>
            </a:b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depend on the purpose of the BDT</a:t>
            </a:r>
            <a:br>
              <a:rPr lang="en-US" sz="2400" dirty="0">
                <a:solidFill>
                  <a:schemeClr val="tx1">
                    <a:lumMod val="50000"/>
                  </a:schemeClr>
                </a:solidFill>
                <a:latin typeface="+mj-lt"/>
              </a:rPr>
            </a:br>
            <a:br>
              <a:rPr lang="en-US" sz="2400" dirty="0">
                <a:solidFill>
                  <a:schemeClr val="tx1">
                    <a:lumMod val="50000"/>
                  </a:schemeClr>
                </a:solidFill>
                <a:latin typeface="+mj-lt"/>
              </a:rPr>
            </a:br>
            <a:r>
              <a:rPr lang="en-US" sz="2400" b="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Is it for research?</a:t>
            </a:r>
            <a:br>
              <a:rPr lang="en-US" sz="2400" b="0" dirty="0">
                <a:solidFill>
                  <a:schemeClr val="tx1">
                    <a:lumMod val="50000"/>
                  </a:schemeClr>
                </a:solidFill>
                <a:latin typeface="+mj-lt"/>
              </a:rPr>
            </a:br>
            <a:r>
              <a:rPr lang="en-US" sz="2400" b="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Is it for clinical care/treatment?</a:t>
            </a:r>
            <a:br>
              <a:rPr lang="en-US" sz="2400" b="0" dirty="0">
                <a:solidFill>
                  <a:schemeClr val="tx1">
                    <a:lumMod val="50000"/>
                  </a:schemeClr>
                </a:solidFill>
                <a:latin typeface="+mj-lt"/>
              </a:rPr>
            </a:br>
            <a:r>
              <a:rPr lang="en-US" sz="2400" b="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Is it for public health?</a:t>
            </a:r>
            <a:br>
              <a:rPr lang="en-US" sz="2400" b="0" dirty="0">
                <a:solidFill>
                  <a:schemeClr val="tx1">
                    <a:lumMod val="50000"/>
                  </a:schemeClr>
                </a:solidFill>
                <a:latin typeface="+mj-lt"/>
              </a:rPr>
            </a:br>
            <a:r>
              <a:rPr lang="en-US" sz="2400" b="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Is it for judicial use in a med mal lawsuit?</a:t>
            </a:r>
            <a:br>
              <a:rPr lang="en-US" sz="2400" b="0" dirty="0">
                <a:solidFill>
                  <a:schemeClr val="tx1">
                    <a:lumMod val="50000"/>
                  </a:schemeClr>
                </a:solidFill>
                <a:latin typeface="+mj-lt"/>
              </a:rPr>
            </a:br>
            <a:r>
              <a:rPr lang="en-US" sz="2400" b="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Is it for national security use?</a:t>
            </a:r>
            <a:br>
              <a:rPr lang="en-US" sz="2400" b="0" dirty="0">
                <a:solidFill>
                  <a:schemeClr val="tx1">
                    <a:lumMod val="50000"/>
                  </a:schemeClr>
                </a:solidFill>
                <a:latin typeface="+mj-lt"/>
              </a:rPr>
            </a:br>
            <a:r>
              <a:rPr lang="en-US" sz="2400" b="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Is it for detecting abuse of children or elderly patients?</a:t>
            </a:r>
            <a:br>
              <a:rPr lang="en-US" sz="2400" b="0" dirty="0">
                <a:solidFill>
                  <a:schemeClr val="tx1">
                    <a:lumMod val="50000"/>
                  </a:schemeClr>
                </a:solidFill>
                <a:latin typeface="+mj-lt"/>
              </a:rPr>
            </a:br>
            <a:r>
              <a:rPr lang="en-US" sz="2400" b="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Is it for health care quality improvement?</a:t>
            </a:r>
            <a:br>
              <a:rPr lang="en-US" sz="2400" b="0" dirty="0">
                <a:solidFill>
                  <a:schemeClr val="tx1">
                    <a:lumMod val="50000"/>
                  </a:schemeClr>
                </a:solidFill>
                <a:latin typeface="+mj-lt"/>
              </a:rPr>
            </a:br>
            <a:endParaRPr lang="en-US" sz="2000" b="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43950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CA38905-329B-426E-8CC5-5E8AD72C4C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141858"/>
              </p:ext>
            </p:extLst>
          </p:nvPr>
        </p:nvGraphicFramePr>
        <p:xfrm>
          <a:off x="465413" y="435756"/>
          <a:ext cx="8376663" cy="4441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306">
                  <a:extLst>
                    <a:ext uri="{9D8B030D-6E8A-4147-A177-3AD203B41FA5}">
                      <a16:colId xmlns:a16="http://schemas.microsoft.com/office/drawing/2014/main" val="1005645075"/>
                    </a:ext>
                  </a:extLst>
                </a:gridCol>
                <a:gridCol w="4319357">
                  <a:extLst>
                    <a:ext uri="{9D8B030D-6E8A-4147-A177-3AD203B41FA5}">
                      <a16:colId xmlns:a16="http://schemas.microsoft.com/office/drawing/2014/main" val="2837375564"/>
                    </a:ext>
                  </a:extLst>
                </a:gridCol>
              </a:tblGrid>
              <a:tr h="1005890">
                <a:tc>
                  <a:txBody>
                    <a:bodyPr/>
                    <a:lstStyle/>
                    <a:p>
                      <a:pPr marL="0" marR="0" indent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can be disclosed for any use</a:t>
                      </a:r>
                    </a:p>
                    <a:p>
                      <a:pPr marL="0" marR="0" indent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with individual authorization/consent</a:t>
                      </a:r>
                      <a:endParaRPr lang="en-US" sz="1400" b="1" i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if deidentified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a. safe-harbor deidentification</a:t>
                      </a:r>
                    </a:p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b. statistical deidentification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Fifteen norms allowing unconsented disclosure and use, subject to the minimum necessary standard* and other restrictions set out in the Privacy Rule</a:t>
                      </a:r>
                      <a:endParaRPr lang="en-US" sz="14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  with waiver approved by IRB/privacy board**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  for payment and healthcare operations/QI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  to public health authorities and their contractors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  to FDA-regulated companies for FDA compliance    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sz="1400" b="0" i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(e.g., AE reports, </a:t>
                      </a:r>
                      <a:r>
                        <a:rPr lang="en-US" sz="1400" b="0" i="0" baseline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postmarketing</a:t>
                      </a:r>
                      <a:r>
                        <a:rPr lang="en-US" sz="1400" b="0" i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surveillance) 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  to health oversight agencies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  limited data set subject to data use agreement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  to people exposed to communicable disease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  to employers for workplace safety/exposures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  to facilitate dignified burial of the deceased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  to facilitate organ transplants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  for fundraising with an opt-out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  for certain insurance underwriting purposes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  to avert serious threats to health or safety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  for special governmental functions (military)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  for workers’ compensation cases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  Minimum necessary disclosures can include identifiers if they are necessary to fulfill the purpose of the disclosure. ** Waivers are the only situation in which HIPAA calls for IRB involvement</a:t>
                      </a:r>
                      <a:endParaRPr lang="en-US" sz="14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1169808"/>
                  </a:ext>
                </a:extLst>
              </a:tr>
              <a:tr h="815019"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Norms on disclosures to patients/executors</a:t>
                      </a:r>
                      <a:endParaRPr lang="en-US" sz="14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MUST disclose under patient access right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Can disclose additional data to patient</a:t>
                      </a:r>
                    </a:p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Can disclose to representative after death</a:t>
                      </a:r>
                      <a:endParaRPr lang="en-US" sz="14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852895"/>
                  </a:ext>
                </a:extLst>
              </a:tr>
              <a:tr h="2620654"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Seven norms allowing unconsented use and disclosure subject to alternative protections described in the Privacy Rule + fiduciary duties imposed by other laws (e.g., state medical records acts &amp; licensure standards or the Federal Privacy Act)</a:t>
                      </a:r>
                      <a:endParaRPr lang="en-US" sz="14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6.  to a healthcare provider for use in treating 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a patient – </a:t>
                      </a:r>
                      <a:r>
                        <a:rPr lang="en-US" sz="1400" i="1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</a:t>
                      </a:r>
                      <a:r>
                        <a:rPr lang="en-US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patient                                   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7.  to HHS for regulatory compliance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8.  as required for HIPAA/civil rights compliance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9.  to agencies monitoring abuse and neglect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to courts/regulators if </a:t>
                      </a:r>
                      <a:r>
                        <a:rPr lang="en-US" sz="1400" baseline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subpeonaed</a:t>
                      </a:r>
                      <a:endParaRPr lang="en-US" sz="14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 for defined law enforcement purposes</a:t>
                      </a:r>
                    </a:p>
                    <a:p>
                      <a:pPr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 if otherwise required by law </a:t>
                      </a:r>
                      <a:endParaRPr lang="en-US" sz="140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82097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6EF8B1B-1A44-44E7-9576-7B4DFBC8A40B}"/>
              </a:ext>
            </a:extLst>
          </p:cNvPr>
          <p:cNvSpPr txBox="1"/>
          <p:nvPr/>
        </p:nvSpPr>
        <p:spPr>
          <a:xfrm>
            <a:off x="368297" y="4908679"/>
            <a:ext cx="8678174" cy="252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ts val="112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source BJ Evans, </a:t>
            </a: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HIPAA Privacy Rule at Age 25: Privacy for Equitable AI,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FSU Law Rev. (2023)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E01C28-A891-4C2D-A16B-B6EF8AC9314B}"/>
              </a:ext>
            </a:extLst>
          </p:cNvPr>
          <p:cNvSpPr txBox="1"/>
          <p:nvPr/>
        </p:nvSpPr>
        <p:spPr>
          <a:xfrm>
            <a:off x="362308" y="77635"/>
            <a:ext cx="8413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Allowed Sharing of Clinical Health Data under the HIPAA Privacy Rule</a:t>
            </a:r>
          </a:p>
        </p:txBody>
      </p:sp>
    </p:spTree>
    <p:extLst>
      <p:ext uri="{BB962C8B-B14F-4D97-AF65-F5344CB8AC3E}">
        <p14:creationId xmlns:p14="http://schemas.microsoft.com/office/powerpoint/2010/main" val="1856352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89F1F7A-E7DD-F2EC-FCCD-CC1DE0C16575}"/>
              </a:ext>
            </a:extLst>
          </p:cNvPr>
          <p:cNvSpPr txBox="1"/>
          <p:nvPr/>
        </p:nvSpPr>
        <p:spPr>
          <a:xfrm>
            <a:off x="613386" y="1067740"/>
            <a:ext cx="769004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effectLst/>
                <a:latin typeface="+mj-lt"/>
                <a:ea typeface="Aptos" panose="020B0004020202020204" pitchFamily="34" charset="0"/>
              </a:rPr>
              <a:t>As Samuel Levine, Director of the Federal Trade Commission’s Bureau of Consumer Protection put it in 2023: </a:t>
            </a:r>
            <a:endParaRPr lang="en-US" sz="2000" dirty="0">
              <a:solidFill>
                <a:schemeClr val="tx1">
                  <a:lumMod val="50000"/>
                </a:schemeClr>
              </a:solidFill>
              <a:latin typeface="+mj-lt"/>
              <a:ea typeface="Aptos" panose="020B0004020202020204" pitchFamily="34" charset="0"/>
            </a:endParaRPr>
          </a:p>
          <a:p>
            <a:pPr marL="0" marR="0">
              <a:spcBef>
                <a:spcPts val="120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>
                    <a:lumMod val="50000"/>
                  </a:schemeClr>
                </a:solidFill>
                <a:effectLst/>
                <a:latin typeface="+mj-lt"/>
                <a:ea typeface="Aptos" panose="020B0004020202020204" pitchFamily="34" charset="0"/>
              </a:rPr>
              <a:t>“We’re done preaching this fiction that …consumers can protect themselves by reading privacy policies. For the last two decades, we’ve had a regime where companies felt like they could put anything in their privacy agreements and get away with it if consumers say yes.”*</a:t>
            </a:r>
          </a:p>
          <a:p>
            <a:pPr marL="0" marR="0">
              <a:spcBef>
                <a:spcPts val="120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C00000"/>
                </a:solidFill>
                <a:latin typeface="+mj-lt"/>
              </a:rPr>
              <a:t>For the last five decades we’ve been preaching that same fiction in the bioethics of data use</a:t>
            </a:r>
            <a:r>
              <a:rPr lang="en-US" sz="2000" b="1" dirty="0">
                <a:solidFill>
                  <a:srgbClr val="C00000"/>
                </a:solidFill>
                <a:effectLst/>
                <a:latin typeface="+mj-lt"/>
              </a:rPr>
              <a:t> </a:t>
            </a:r>
            <a:endParaRPr lang="en-US" sz="2000" b="1" kern="100" dirty="0">
              <a:solidFill>
                <a:srgbClr val="C00000"/>
              </a:solidFill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kern="100" dirty="0">
              <a:solidFill>
                <a:schemeClr val="tx1">
                  <a:lumMod val="50000"/>
                </a:schemeClr>
              </a:solidFill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kern="100" dirty="0">
                <a:solidFill>
                  <a:schemeClr val="tx1">
                    <a:lumMod val="50000"/>
                  </a:schemeClr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* </a:t>
            </a:r>
            <a:r>
              <a:rPr lang="en-US" sz="1600" kern="100" dirty="0">
                <a:solidFill>
                  <a:schemeClr val="tx1">
                    <a:lumMod val="50000"/>
                  </a:schemeClr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Thomas Germain, The FTC is Rewriting the Rules of the Internet, Just in Time for the AI Sea Change, Gizmodo (June 16, 2023), </a:t>
            </a:r>
            <a:r>
              <a:rPr lang="en-US" sz="1600" u="sng" kern="100" dirty="0">
                <a:solidFill>
                  <a:schemeClr val="tx1">
                    <a:lumMod val="50000"/>
                  </a:schemeClr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https://gizmodo.com/ftc-complaint-ai-rewriting-privacy-rules-interview-1850545756</a:t>
            </a:r>
            <a:r>
              <a:rPr lang="en-US" sz="1600" kern="100" dirty="0">
                <a:solidFill>
                  <a:schemeClr val="tx1">
                    <a:lumMod val="50000"/>
                  </a:schemeClr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(quoting Samuel Levine, Director, Bureau of Consumer Protection, Federal Trade Commission).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kern="100" dirty="0">
              <a:solidFill>
                <a:schemeClr val="tx1">
                  <a:lumMod val="50000"/>
                </a:schemeClr>
              </a:solidFill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2128F7-D178-DF0D-F80E-384073197C10}"/>
              </a:ext>
            </a:extLst>
          </p:cNvPr>
          <p:cNvSpPr txBox="1"/>
          <p:nvPr/>
        </p:nvSpPr>
        <p:spPr>
          <a:xfrm>
            <a:off x="4114800" y="2115615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34CB0F-6C3F-A971-D390-7F9F4CCB40F8}"/>
              </a:ext>
            </a:extLst>
          </p:cNvPr>
          <p:cNvSpPr txBox="1"/>
          <p:nvPr/>
        </p:nvSpPr>
        <p:spPr>
          <a:xfrm>
            <a:off x="579308" y="139825"/>
            <a:ext cx="7724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u="sng" dirty="0">
                <a:solidFill>
                  <a:srgbClr val="C00000"/>
                </a:solidFill>
              </a:rPr>
              <a:t>Reality Check</a:t>
            </a:r>
            <a:r>
              <a:rPr lang="en-US" sz="2400" b="1" dirty="0">
                <a:solidFill>
                  <a:srgbClr val="C00000"/>
                </a:solidFill>
              </a:rPr>
              <a:t> - Informed consent is respectful and polite.   It is good manners. But it does not protect privacy.</a:t>
            </a:r>
          </a:p>
          <a:p>
            <a:pPr algn="ctr"/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774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799A-49DB-09DA-D5A6-A41DFB57D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8836"/>
            <a:ext cx="8229600" cy="418743"/>
          </a:xfrm>
        </p:spPr>
        <p:txBody>
          <a:bodyPr/>
          <a:lstStyle/>
          <a:p>
            <a:pPr>
              <a:lnSpc>
                <a:spcPts val="2400"/>
              </a:lnSpc>
            </a:pP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Consent-based Privacy Frameworks Undercut Other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28672-917B-614A-DA35-8A890C018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154" y="870513"/>
            <a:ext cx="8229600" cy="3857844"/>
          </a:xfrm>
        </p:spPr>
        <p:txBody>
          <a:bodyPr/>
          <a:lstStyle/>
          <a:p>
            <a:pPr marL="342900" marR="0" lvl="0" indent="-342900" algn="l" defTabSz="457200" rtl="0" eaLnBrk="1" fontAlgn="auto" latinLnBrk="0" hangingPunct="1">
              <a:lnSpc>
                <a:spcPts val="2000"/>
              </a:lnSpc>
              <a:spcBef>
                <a:spcPts val="1200"/>
              </a:spcBef>
              <a:spcAft>
                <a:spcPts val="0"/>
              </a:spcAft>
              <a:buClr>
                <a:srgbClr val="FF7F40"/>
              </a:buClr>
              <a:buSzTx/>
              <a:buFont typeface="Arial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62B6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Trade-offs between privacy and safety/effectiveness/reliability</a:t>
            </a:r>
          </a:p>
          <a:p>
            <a:pPr marL="400050" lvl="1" indent="0">
              <a:lnSpc>
                <a:spcPts val="2000"/>
              </a:lnSpc>
              <a:spcBef>
                <a:spcPts val="600"/>
              </a:spcBef>
              <a:buClr>
                <a:srgbClr val="FF7F40"/>
              </a:buClr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alibri"/>
              </a:rPr>
              <a:t>-   If people don’t consent, models might not work well for them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342900" marR="0" lvl="0" indent="-342900" algn="l" defTabSz="457200" rtl="0" eaLnBrk="1" fontAlgn="auto" latinLnBrk="0" hangingPunct="1">
              <a:lnSpc>
                <a:spcPts val="2000"/>
              </a:lnSpc>
              <a:spcBef>
                <a:spcPts val="1200"/>
              </a:spcBef>
              <a:buClr>
                <a:srgbClr val="FF7F40"/>
              </a:buClr>
              <a:buSzTx/>
              <a:buFont typeface="Arial"/>
              <a:buChar char="•"/>
              <a:tabLst/>
              <a:defRPr/>
            </a:pPr>
            <a:r>
              <a:rPr lang="en-US" sz="2000" b="1" dirty="0">
                <a:solidFill>
                  <a:schemeClr val="tx1">
                    <a:lumMod val="50000"/>
                  </a:schemeClr>
                </a:solidFill>
                <a:latin typeface="Calibri"/>
              </a:rPr>
              <a:t>Trade-offs between privacy and equity/anti-bias/anti-discrimination</a:t>
            </a: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600"/>
              </a:spcBef>
              <a:buClr>
                <a:srgbClr val="FF7F40"/>
              </a:buClr>
              <a:buSzTx/>
              <a:buNone/>
              <a:tabLst/>
              <a:defRPr/>
            </a:pPr>
            <a:r>
              <a:rPr lang="en-US" sz="2000" dirty="0">
                <a:solidFill>
                  <a:srgbClr val="C00000"/>
                </a:solidFill>
                <a:latin typeface="Calibri"/>
              </a:rPr>
              <a:t>       -  Willingness to consent varies by race, ethnicity, gender, and wealth</a:t>
            </a: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600"/>
              </a:spcBef>
              <a:buClr>
                <a:srgbClr val="FF7F40"/>
              </a:buClr>
              <a:buSzTx/>
              <a:buNone/>
              <a:tabLst/>
              <a:defRPr/>
            </a:pPr>
            <a:r>
              <a:rPr lang="en-US" sz="2000" dirty="0">
                <a:solidFill>
                  <a:srgbClr val="C00000"/>
                </a:solidFill>
                <a:latin typeface="Calibri"/>
              </a:rPr>
              <a:t>       -  Are consent rights part of the “system” that fuels systemic injustice?</a:t>
            </a:r>
          </a:p>
          <a:p>
            <a:pPr marL="342900" marR="0" lvl="0" indent="-342900" algn="l" defTabSz="457200" rtl="0" eaLnBrk="1" fontAlgn="auto" latinLnBrk="0" hangingPunct="1">
              <a:lnSpc>
                <a:spcPts val="2000"/>
              </a:lnSpc>
              <a:spcBef>
                <a:spcPts val="1200"/>
              </a:spcBef>
              <a:spcAft>
                <a:spcPts val="0"/>
              </a:spcAft>
              <a:buClr>
                <a:srgbClr val="FF7F40"/>
              </a:buClr>
              <a:buSzTx/>
              <a:buFont typeface="Arial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Trade-offs between privacy and algorithmic transparency</a:t>
            </a: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>
                <a:srgbClr val="FF7F40"/>
              </a:buClr>
              <a:buSzTx/>
              <a:buNone/>
              <a:tabLst/>
              <a:defRPr/>
            </a:pPr>
            <a:r>
              <a:rPr lang="en-US" sz="2000" dirty="0">
                <a:solidFill>
                  <a:srgbClr val="262B67">
                    <a:lumMod val="50000"/>
                  </a:srgbClr>
                </a:solidFill>
                <a:latin typeface="Calibri"/>
              </a:rPr>
              <a:t>      </a:t>
            </a:r>
            <a:r>
              <a:rPr lang="en-US" sz="2000" dirty="0">
                <a:solidFill>
                  <a:srgbClr val="C00000"/>
                </a:solidFill>
                <a:latin typeface="Calibri"/>
              </a:rPr>
              <a:t>-   Disclosing how an algorithm works gives useful information to hackers</a:t>
            </a:r>
          </a:p>
          <a:p>
            <a:pPr marL="342900" marR="0" lvl="0" indent="-342900" algn="l" defTabSz="457200" rtl="0" eaLnBrk="1" fontAlgn="auto" latinLnBrk="0" hangingPunct="1">
              <a:lnSpc>
                <a:spcPts val="2000"/>
              </a:lnSpc>
              <a:spcBef>
                <a:spcPts val="1200"/>
              </a:spcBef>
              <a:buClr>
                <a:srgbClr val="FF7F40"/>
              </a:buClr>
              <a:buSzTx/>
              <a:buFont typeface="Arial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Trade-offs between your privacy and my privacy </a:t>
            </a: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600"/>
              </a:spcBef>
              <a:buClr>
                <a:srgbClr val="FF7F40"/>
              </a:buClr>
              <a:buSzTx/>
              <a:buNone/>
              <a:tabLst/>
              <a:defRPr/>
            </a:pPr>
            <a:r>
              <a:rPr lang="en-US" sz="2000" b="1" dirty="0">
                <a:solidFill>
                  <a:schemeClr val="tx1">
                    <a:lumMod val="50000"/>
                  </a:schemeClr>
                </a:solidFill>
                <a:latin typeface="Calibri"/>
              </a:rPr>
              <a:t>      </a:t>
            </a:r>
            <a:r>
              <a:rPr lang="en-US" sz="2000" dirty="0">
                <a:solidFill>
                  <a:srgbClr val="C00000"/>
                </a:solidFill>
                <a:latin typeface="Calibri"/>
              </a:rPr>
              <a:t>-   Privacy is interdependent</a:t>
            </a: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600"/>
              </a:spcBef>
              <a:buClr>
                <a:srgbClr val="FF7F40"/>
              </a:buClr>
              <a:buSzTx/>
              <a:buNone/>
              <a:tabLst/>
              <a:defRPr/>
            </a:pPr>
            <a:r>
              <a:rPr lang="en-US" sz="2000" dirty="0">
                <a:solidFill>
                  <a:srgbClr val="C00000"/>
                </a:solidFill>
                <a:latin typeface="Calibri"/>
              </a:rPr>
              <a:t>      -   Privacy risk is systemic – privacy is a group-level social concern</a:t>
            </a:r>
          </a:p>
          <a:p>
            <a:pPr marL="0" indent="0">
              <a:lnSpc>
                <a:spcPts val="2000"/>
              </a:lnSpc>
              <a:spcBef>
                <a:spcPts val="600"/>
              </a:spcBef>
              <a:buNone/>
              <a:defRPr/>
            </a:pPr>
            <a:endParaRPr lang="en-US" sz="2000" dirty="0">
              <a:solidFill>
                <a:srgbClr val="C00000"/>
              </a:solidFill>
              <a:latin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1200"/>
              </a:spcBef>
              <a:buClr>
                <a:srgbClr val="FF7F40"/>
              </a:buClr>
              <a:buSz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indent="0">
              <a:lnSpc>
                <a:spcPts val="2000"/>
              </a:lnSpc>
              <a:spcBef>
                <a:spcPts val="1800"/>
              </a:spcBef>
              <a:buNone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4658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ubtitle 2">
            <a:extLst>
              <a:ext uri="{FF2B5EF4-FFF2-40B4-BE49-F238E27FC236}">
                <a16:creationId xmlns:a16="http://schemas.microsoft.com/office/drawing/2014/main" id="{7D318A82-B081-E16C-3C29-3EE45CD233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9076" y="454360"/>
            <a:ext cx="7597589" cy="4224303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450"/>
              </a:spcBef>
              <a:spcAft>
                <a:spcPts val="900"/>
              </a:spcAft>
            </a:pPr>
            <a:r>
              <a:rPr lang="en-US" altLang="en-US" sz="2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Data Access Paradox</a:t>
            </a:r>
          </a:p>
          <a:p>
            <a:pPr algn="l">
              <a:lnSpc>
                <a:spcPct val="110000"/>
              </a:lnSpc>
              <a:spcBef>
                <a:spcPts val="1350"/>
              </a:spcBef>
              <a:spcAft>
                <a:spcPts val="900"/>
              </a:spcAft>
            </a:pPr>
            <a:r>
              <a:rPr lang="en-US" altLang="en-US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Surveys show that up to 80% of people would like for their health data to be used to fuel socially beneficial research and public health studies* </a:t>
            </a:r>
          </a:p>
          <a:p>
            <a:pPr algn="l">
              <a:spcBef>
                <a:spcPts val="1350"/>
              </a:spcBef>
              <a:spcAft>
                <a:spcPts val="900"/>
              </a:spcAft>
            </a:pPr>
            <a:endParaRPr lang="en-US" alt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450"/>
              </a:spcBef>
              <a:spcAft>
                <a:spcPts val="900"/>
              </a:spcAft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very few people actually contribute their data</a:t>
            </a:r>
            <a:endParaRPr lang="en-US" altLang="en-US" sz="26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450"/>
              </a:spcBef>
              <a:spcAft>
                <a:spcPts val="900"/>
              </a:spcAft>
            </a:pPr>
            <a:endParaRPr lang="en-US" alt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450"/>
              </a:spcBef>
              <a:spcAft>
                <a:spcPts val="900"/>
              </a:spcAft>
            </a:pPr>
            <a:endParaRPr lang="en-US" alt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ts val="2475"/>
              </a:lnSpc>
              <a:spcBef>
                <a:spcPts val="450"/>
              </a:spcBef>
              <a:spcAft>
                <a:spcPts val="900"/>
              </a:spcAft>
            </a:pPr>
            <a:endParaRPr lang="en-US" alt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ts val="2250"/>
              </a:lnSpc>
              <a:spcBef>
                <a:spcPts val="450"/>
              </a:spcBef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 Kish and </a:t>
            </a:r>
            <a:r>
              <a:rPr lang="en-US" alt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Topol</a:t>
            </a: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Nature </a:t>
            </a:r>
            <a:r>
              <a:rPr lang="en-US" alt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Biotechnol</a:t>
            </a: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2015;11:921-94</a:t>
            </a: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4301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5968C172-D55D-80E6-D75E-CFB1F793CD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0644" y="-134218"/>
            <a:ext cx="6500813" cy="831056"/>
          </a:xfrm>
        </p:spPr>
        <p:txBody>
          <a:bodyPr>
            <a:normAutofit/>
          </a:bodyPr>
          <a:lstStyle/>
          <a:p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Do Unhappy Consumers Respond?* </a:t>
            </a:r>
          </a:p>
        </p:txBody>
      </p:sp>
      <p:sp>
        <p:nvSpPr>
          <p:cNvPr id="105475" name="Subtitle 2">
            <a:extLst>
              <a:ext uri="{FF2B5EF4-FFF2-40B4-BE49-F238E27FC236}">
                <a16:creationId xmlns:a16="http://schemas.microsoft.com/office/drawing/2014/main" id="{068733EB-4496-EA1D-2724-6AB9A4694D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0180" y="636099"/>
            <a:ext cx="7996741" cy="3518180"/>
          </a:xfrm>
        </p:spPr>
        <p:txBody>
          <a:bodyPr>
            <a:noAutofit/>
          </a:bodyPr>
          <a:lstStyle/>
          <a:p>
            <a:pPr algn="l">
              <a:lnSpc>
                <a:spcPts val="2250"/>
              </a:lnSpc>
              <a:spcBef>
                <a:spcPts val="1800"/>
              </a:spcBef>
              <a:defRPr/>
            </a:pPr>
            <a:r>
              <a:rPr lang="en-US" altLang="en-US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Exit</a:t>
            </a:r>
          </a:p>
          <a:p>
            <a:pPr marL="342900" indent="-342900" algn="l">
              <a:lnSpc>
                <a:spcPts val="2250"/>
              </a:lnSpc>
              <a:spcBef>
                <a:spcPts val="900"/>
              </a:spcBef>
              <a:buFontTx/>
              <a:buChar char="-"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Refuse to buy a product that does not suit  them</a:t>
            </a:r>
          </a:p>
          <a:p>
            <a:pPr marL="342900" indent="-342900" algn="l">
              <a:lnSpc>
                <a:spcPts val="2250"/>
              </a:lnSpc>
              <a:spcBef>
                <a:spcPts val="1200"/>
              </a:spcBef>
              <a:buFontTx/>
              <a:buChar char="-"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Exit may not leave consumers better off, if there is a monopoly supplier and no alternative product—exiting consumers simply do without</a:t>
            </a:r>
          </a:p>
          <a:p>
            <a:pPr algn="l">
              <a:lnSpc>
                <a:spcPts val="2250"/>
              </a:lnSpc>
              <a:spcBef>
                <a:spcPts val="1800"/>
              </a:spcBef>
              <a:defRPr/>
            </a:pPr>
            <a:r>
              <a:rPr lang="en-US" altLang="en-US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Voice</a:t>
            </a:r>
          </a:p>
          <a:p>
            <a:pPr marL="342900" indent="-342900" algn="l">
              <a:lnSpc>
                <a:spcPts val="2250"/>
              </a:lnSpc>
              <a:spcBef>
                <a:spcPts val="900"/>
              </a:spcBef>
              <a:buFontTx/>
              <a:buChar char="-"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Complain to suppliers about the unsatisfactory product and negotiate for better products that meet the consumer’s needs</a:t>
            </a:r>
          </a:p>
          <a:p>
            <a:pPr algn="l">
              <a:lnSpc>
                <a:spcPts val="2250"/>
              </a:lnSpc>
              <a:spcBef>
                <a:spcPts val="1800"/>
              </a:spcBef>
              <a:defRPr/>
            </a:pPr>
            <a:r>
              <a:rPr lang="en-US" altLang="en-US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Consent rights gave people an exit right, but not a voice, in the proposed data uses and in the privacy policies that would protect data during use. To be heard, people need to speak with a collective voice.</a:t>
            </a:r>
          </a:p>
          <a:p>
            <a:pPr algn="l">
              <a:lnSpc>
                <a:spcPts val="2250"/>
              </a:lnSpc>
              <a:spcBef>
                <a:spcPts val="2250"/>
              </a:spcBef>
              <a:defRPr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 Albert O. Hirschman, </a:t>
            </a:r>
            <a:r>
              <a:rPr lang="en-US" altLang="en-US" sz="20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Exit, Voice, and Loyalty </a:t>
            </a: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(1970)</a:t>
            </a:r>
          </a:p>
        </p:txBody>
      </p:sp>
    </p:spTree>
    <p:extLst>
      <p:ext uri="{BB962C8B-B14F-4D97-AF65-F5344CB8AC3E}">
        <p14:creationId xmlns:p14="http://schemas.microsoft.com/office/powerpoint/2010/main" val="80441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D950B2-027D-2BB2-964D-9D437C2B9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45866-84C8-636A-90C8-B062BE80C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1407"/>
            <a:ext cx="8229600" cy="645459"/>
          </a:xfrm>
        </p:spPr>
        <p:txBody>
          <a:bodyPr/>
          <a:lstStyle/>
          <a:p>
            <a:pPr>
              <a:lnSpc>
                <a:spcPts val="2000"/>
              </a:lnSpc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Necessary Conditions for Social Licensing/Public Trust</a:t>
            </a:r>
            <a:br>
              <a:rPr lang="en-US" sz="1400" b="0" dirty="0">
                <a:solidFill>
                  <a:srgbClr val="262B67">
                    <a:lumMod val="50000"/>
                  </a:srgbClr>
                </a:solidFill>
                <a:latin typeface="Calibri"/>
              </a:rPr>
            </a:br>
            <a:r>
              <a:rPr lang="en-US" sz="1400" b="0" dirty="0">
                <a:solidFill>
                  <a:srgbClr val="262B67">
                    <a:lumMod val="50000"/>
                  </a:srgbClr>
                </a:solidFill>
                <a:latin typeface="Calibri"/>
              </a:rPr>
              <a:t>Carter et al., J. Med. Ethics 2015;41:404-08; Muller et al., BMC Med. Ethics 2021;22:110-18</a:t>
            </a:r>
            <a:br>
              <a:rPr lang="en-US" sz="2400" dirty="0">
                <a:solidFill>
                  <a:schemeClr val="tx1">
                    <a:lumMod val="50000"/>
                  </a:schemeClr>
                </a:solidFill>
                <a:latin typeface="+mj-lt"/>
              </a:rPr>
            </a:br>
            <a:endParaRPr lang="en-US" sz="20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FB8BC-0DC2-DBCD-1B76-46766BDF8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134" y="421669"/>
            <a:ext cx="6977270" cy="1987070"/>
          </a:xfrm>
        </p:spPr>
        <p:txBody>
          <a:bodyPr/>
          <a:lstStyle/>
          <a:p>
            <a:pPr marL="0" indent="0">
              <a:lnSpc>
                <a:spcPts val="2000"/>
              </a:lnSpc>
              <a:spcBef>
                <a:spcPts val="1200"/>
              </a:spcBef>
              <a:buNone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b="1" dirty="0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eciprocity</a:t>
            </a:r>
          </a:p>
          <a:p>
            <a:pPr marL="400040" lvl="1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Reciprocal duties of care by data handlers and users </a:t>
            </a:r>
            <a:r>
              <a:rPr lang="en-US" sz="20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– strong    privacy policies and responsible limits on data use </a:t>
            </a:r>
          </a:p>
          <a:p>
            <a:pPr marL="400040" lvl="1" indent="0">
              <a:spcBef>
                <a:spcPts val="60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Reciprocity of communication </a:t>
            </a:r>
            <a:r>
              <a:rPr lang="en-US" sz="20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– giving data subjects a meaningful voice when defining permissible data uses and privacy policies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en-US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b="1" dirty="0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on-exploitation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en-US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Service of the public good</a:t>
            </a:r>
          </a:p>
          <a:p>
            <a:pPr marL="0" indent="0">
              <a:lnSpc>
                <a:spcPts val="2300"/>
              </a:lnSpc>
              <a:spcBef>
                <a:spcPts val="1200"/>
              </a:spcBef>
              <a:buNone/>
            </a:pPr>
            <a:r>
              <a:rPr lang="en-US" i="1" dirty="0">
                <a:solidFill>
                  <a:schemeClr val="tx1">
                    <a:lumMod val="50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These are the three “Belmont-like” principles for earning public trust in data-intensive health research</a:t>
            </a:r>
          </a:p>
          <a:p>
            <a:pPr marL="0" indent="457189" algn="just">
              <a:lnSpc>
                <a:spcPct val="200000"/>
              </a:lnSpc>
              <a:spcBef>
                <a:spcPts val="0"/>
              </a:spcBef>
            </a:pPr>
            <a:endParaRPr lang="en-US" sz="200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US" sz="2000" b="1" dirty="0">
              <a:solidFill>
                <a:schemeClr val="tx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US" sz="2000" b="1" dirty="0">
              <a:solidFill>
                <a:schemeClr val="tx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US" sz="1600" dirty="0">
              <a:solidFill>
                <a:schemeClr val="tx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26888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">
  <a:themeElements>
    <a:clrScheme name="AACVPR 2022 Theme">
      <a:dk1>
        <a:srgbClr val="262B67"/>
      </a:dk1>
      <a:lt1>
        <a:sysClr val="window" lastClr="FFFFFF"/>
      </a:lt1>
      <a:dk2>
        <a:srgbClr val="262B67"/>
      </a:dk2>
      <a:lt2>
        <a:srgbClr val="FFFFFF"/>
      </a:lt2>
      <a:accent1>
        <a:srgbClr val="F57F45"/>
      </a:accent1>
      <a:accent2>
        <a:srgbClr val="007DA5"/>
      </a:accent2>
      <a:accent3>
        <a:srgbClr val="6E7C7C"/>
      </a:accent3>
      <a:accent4>
        <a:srgbClr val="6FA088"/>
      </a:accent4>
      <a:accent5>
        <a:srgbClr val="98BCAB"/>
      </a:accent5>
      <a:accent6>
        <a:srgbClr val="8E9C9C"/>
      </a:accent6>
      <a:hlink>
        <a:srgbClr val="F57F45"/>
      </a:hlink>
      <a:folHlink>
        <a:srgbClr val="6FA08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CS_825300-22_AM_PPT_16x9.pptx" id="{D7E51610-39B6-455A-B1E0-39D5C1A5C5CB}" vid="{1531B5A6-FEC3-488B-9368-F89C0C4DB4C5}"/>
    </a:ext>
  </a:extLst>
</a:theme>
</file>

<file path=ppt/theme/theme2.xml><?xml version="1.0" encoding="utf-8"?>
<a:theme xmlns:a="http://schemas.openxmlformats.org/drawingml/2006/main" name="1_Master">
  <a:themeElements>
    <a:clrScheme name="AACVPR 2022 Theme">
      <a:dk1>
        <a:srgbClr val="262B67"/>
      </a:dk1>
      <a:lt1>
        <a:sysClr val="window" lastClr="FFFFFF"/>
      </a:lt1>
      <a:dk2>
        <a:srgbClr val="262B67"/>
      </a:dk2>
      <a:lt2>
        <a:srgbClr val="FFFFFF"/>
      </a:lt2>
      <a:accent1>
        <a:srgbClr val="F57F45"/>
      </a:accent1>
      <a:accent2>
        <a:srgbClr val="007DA5"/>
      </a:accent2>
      <a:accent3>
        <a:srgbClr val="6E7C7C"/>
      </a:accent3>
      <a:accent4>
        <a:srgbClr val="6FA088"/>
      </a:accent4>
      <a:accent5>
        <a:srgbClr val="98BCAB"/>
      </a:accent5>
      <a:accent6>
        <a:srgbClr val="8E9C9C"/>
      </a:accent6>
      <a:hlink>
        <a:srgbClr val="F57F45"/>
      </a:hlink>
      <a:folHlink>
        <a:srgbClr val="6FA08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CS_825300-22_AM_PPT_16x9.pptx" id="{D7E51610-39B6-455A-B1E0-39D5C1A5C5CB}" vid="{1531B5A6-FEC3-488B-9368-F89C0C4DB4C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NCS_825300-22_AM_PPT_16x9 (1)</Template>
  <TotalTime>1522</TotalTime>
  <Words>1846</Words>
  <Application>Microsoft Macintosh PowerPoint</Application>
  <PresentationFormat>On-screen Show (16:9)</PresentationFormat>
  <Paragraphs>162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28" baseType="lpstr">
      <vt:lpstr>Aptos</vt:lpstr>
      <vt:lpstr>Aptos Display</vt:lpstr>
      <vt:lpstr>Arial</vt:lpstr>
      <vt:lpstr>Arial Nova</vt:lpstr>
      <vt:lpstr>Calibri</vt:lpstr>
      <vt:lpstr>Calibri Light</vt:lpstr>
      <vt:lpstr>Lexend Deca</vt:lpstr>
      <vt:lpstr>Times New Roman</vt:lpstr>
      <vt:lpstr>Wingdings</vt:lpstr>
      <vt:lpstr>Master</vt:lpstr>
      <vt:lpstr>1_Master</vt:lpstr>
      <vt:lpstr>Office Theme</vt:lpstr>
      <vt:lpstr>3_Office Theme</vt:lpstr>
      <vt:lpstr>1_Office Theme</vt:lpstr>
      <vt:lpstr>PowerPoint Presentation</vt:lpstr>
      <vt:lpstr>Disclosures</vt:lpstr>
      <vt:lpstr>The “data ethics” of using personal health data in a BDT  depend on the purpose of the BDT  Is it for research? Is it for clinical care/treatment? Is it for public health? Is it for judicial use in a med mal lawsuit? Is it for national security use? Is it for detecting abuse of children or elderly patients? Is it for health care quality improvement? </vt:lpstr>
      <vt:lpstr>PowerPoint Presentation</vt:lpstr>
      <vt:lpstr>PowerPoint Presentation</vt:lpstr>
      <vt:lpstr>Consent-based Privacy Frameworks Undercut Other Goals</vt:lpstr>
      <vt:lpstr>PowerPoint Presentation</vt:lpstr>
      <vt:lpstr>How Do Unhappy Consumers Respond?* </vt:lpstr>
      <vt:lpstr>Necessary Conditions for Social Licensing/Public Trust Carter et al., J. Med. Ethics 2015;41:404-08; Muller et al., BMC Med. Ethics 2021;22:110-18 </vt:lpstr>
      <vt:lpstr>PowerPoint Presentation</vt:lpstr>
      <vt:lpstr>Reciprocal Duties to Protect People’s Data</vt:lpstr>
      <vt:lpstr>Reciprocal Duties to Protect People’s Data</vt:lpstr>
      <vt:lpstr>Reciprocal Communication is Lacking</vt:lpstr>
      <vt:lpstr>What do people want in the way of data privacy?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Damario, Dani</dc:creator>
  <cp:lastModifiedBy>Microsoft Office User</cp:lastModifiedBy>
  <cp:revision>125</cp:revision>
  <cp:lastPrinted>2024-10-01T13:14:55Z</cp:lastPrinted>
  <dcterms:created xsi:type="dcterms:W3CDTF">2022-02-17T16:07:46Z</dcterms:created>
  <dcterms:modified xsi:type="dcterms:W3CDTF">2024-10-01T14:29:22Z</dcterms:modified>
</cp:coreProperties>
</file>