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71723df2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71723df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71723df2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71723df2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71723df29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71723df29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fe3c9ce4e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fe3c9ce4e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fe3c9ce4e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fe3c9ce4e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871723df29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871723df29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.png"/><Relationship Id="rId10" Type="http://schemas.openxmlformats.org/officeDocument/2006/relationships/image" Target="../media/image7.png"/><Relationship Id="rId13" Type="http://schemas.openxmlformats.org/officeDocument/2006/relationships/image" Target="../media/image4.jp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5.jpg"/><Relationship Id="rId7" Type="http://schemas.openxmlformats.org/officeDocument/2006/relationships/image" Target="../media/image10.jpg"/><Relationship Id="rId8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222222"/>
                </a:solidFill>
                <a:highlight>
                  <a:srgbClr val="FFFFFF"/>
                </a:highlight>
              </a:rPr>
              <a:t>Data science framework for facilitating the workflow for data aggregation and analysis </a:t>
            </a:r>
            <a:endParaRPr sz="73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MoC3 U19: Motor Control Circuits, Computation (Costa, Zuckerman Institute, Columbia University)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142875" y="4066263"/>
            <a:ext cx="3238500" cy="5571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Analysis </a:t>
            </a:r>
            <a:r>
              <a:rPr lang="en"/>
              <a:t>management</a:t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1128713" y="1814350"/>
            <a:ext cx="1392900" cy="6537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</a:t>
            </a:r>
            <a:r>
              <a:rPr lang="en"/>
              <a:t>handling</a:t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962525" y="2878594"/>
            <a:ext cx="1725300" cy="653700"/>
          </a:xfrm>
          <a:prstGeom prst="roundRect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Software handling</a:t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4250525" y="1611200"/>
            <a:ext cx="2464452" cy="1921104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Lab’s workflow will be based on general </a:t>
            </a:r>
            <a:r>
              <a:rPr lang="en"/>
              <a:t>guidelines</a:t>
            </a:r>
            <a:r>
              <a:rPr lang="en"/>
              <a:t> for easy sharing</a:t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6909825" y="3357475"/>
            <a:ext cx="2119284" cy="1690740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Will not </a:t>
            </a:r>
            <a:r>
              <a:rPr lang="en"/>
              <a:t>depend</a:t>
            </a:r>
            <a:r>
              <a:rPr lang="en"/>
              <a:t> on </a:t>
            </a:r>
            <a:r>
              <a:rPr lang="en"/>
              <a:t>specific key person in the lab</a:t>
            </a:r>
            <a:r>
              <a:rPr lang="en"/>
              <a:t> </a:t>
            </a:r>
            <a:r>
              <a:rPr lang="en"/>
              <a:t> </a:t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4506475" y="3693250"/>
            <a:ext cx="2119284" cy="1303128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friendly for the labs and RC team</a:t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6949675" y="1751775"/>
            <a:ext cx="2039580" cy="1447524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Flexibility</a:t>
            </a:r>
            <a:r>
              <a:rPr lang="en"/>
              <a:t> in modeling the labs workflow</a:t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802425" y="846700"/>
            <a:ext cx="1919400" cy="5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 u="sng"/>
              <a:t>Tool set</a:t>
            </a:r>
            <a:endParaRPr b="1" sz="3400" u="sng"/>
          </a:p>
        </p:txBody>
      </p:sp>
      <p:sp>
        <p:nvSpPr>
          <p:cNvPr id="68" name="Google Shape;68;p14"/>
          <p:cNvSpPr txBox="1"/>
          <p:nvPr/>
        </p:nvSpPr>
        <p:spPr>
          <a:xfrm>
            <a:off x="4572000" y="793488"/>
            <a:ext cx="43458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 u="sng"/>
              <a:t>General</a:t>
            </a:r>
            <a:endParaRPr b="1" sz="3100" u="sng"/>
          </a:p>
        </p:txBody>
      </p:sp>
      <p:sp>
        <p:nvSpPr>
          <p:cNvPr id="69" name="Google Shape;69;p14"/>
          <p:cNvSpPr txBox="1"/>
          <p:nvPr/>
        </p:nvSpPr>
        <p:spPr>
          <a:xfrm>
            <a:off x="1137750" y="46600"/>
            <a:ext cx="68685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 u="sng">
                <a:solidFill>
                  <a:srgbClr val="A64D79"/>
                </a:solidFill>
              </a:rPr>
              <a:t>Data science requirements</a:t>
            </a:r>
            <a:endParaRPr b="1" sz="3500" u="sng">
              <a:solidFill>
                <a:srgbClr val="A64D7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5"/>
          <p:cNvGrpSpPr/>
          <p:nvPr/>
        </p:nvGrpSpPr>
        <p:grpSpPr>
          <a:xfrm>
            <a:off x="2867475" y="1848400"/>
            <a:ext cx="3238600" cy="1596700"/>
            <a:chOff x="2861100" y="1773400"/>
            <a:chExt cx="3238600" cy="1596700"/>
          </a:xfrm>
        </p:grpSpPr>
        <p:sp>
          <p:nvSpPr>
            <p:cNvPr id="75" name="Google Shape;75;p15"/>
            <p:cNvSpPr/>
            <p:nvPr/>
          </p:nvSpPr>
          <p:spPr>
            <a:xfrm>
              <a:off x="5152625" y="2335925"/>
              <a:ext cx="126000" cy="385800"/>
            </a:xfrm>
            <a:prstGeom prst="upDownArrow">
              <a:avLst>
                <a:gd fmla="val 50000" name="adj1"/>
                <a:gd fmla="val 50000" name="adj2"/>
              </a:avLst>
            </a:prstGeom>
            <a:solidFill>
              <a:srgbClr val="9900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6" name="Google Shape;76;p15"/>
            <p:cNvGrpSpPr/>
            <p:nvPr/>
          </p:nvGrpSpPr>
          <p:grpSpPr>
            <a:xfrm>
              <a:off x="2861100" y="1773400"/>
              <a:ext cx="3238600" cy="1596700"/>
              <a:chOff x="364350" y="535750"/>
              <a:chExt cx="3238600" cy="1596700"/>
            </a:xfrm>
          </p:grpSpPr>
          <p:sp>
            <p:nvSpPr>
              <p:cNvPr id="77" name="Google Shape;77;p15"/>
              <p:cNvSpPr/>
              <p:nvPr/>
            </p:nvSpPr>
            <p:spPr>
              <a:xfrm>
                <a:off x="364350" y="535750"/>
                <a:ext cx="3238500" cy="557100"/>
              </a:xfrm>
              <a:prstGeom prst="rect">
                <a:avLst/>
              </a:prstGeom>
              <a:solidFill>
                <a:srgbClr val="4A86E8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Pipeline </a:t>
                </a:r>
                <a:r>
                  <a:rPr lang="en"/>
                  <a:t>manager</a:t>
                </a:r>
                <a:endParaRPr/>
              </a:p>
            </p:txBody>
          </p:sp>
          <p:sp>
            <p:nvSpPr>
              <p:cNvPr id="78" name="Google Shape;78;p15"/>
              <p:cNvSpPr/>
              <p:nvPr/>
            </p:nvSpPr>
            <p:spPr>
              <a:xfrm>
                <a:off x="364350" y="1478750"/>
                <a:ext cx="1392900" cy="653700"/>
              </a:xfrm>
              <a:prstGeom prst="roundRect">
                <a:avLst>
                  <a:gd fmla="val 16667" name="adj"/>
                </a:avLst>
              </a:prstGeom>
              <a:solidFill>
                <a:srgbClr val="FFD96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>
                    <a:solidFill>
                      <a:schemeClr val="dk1"/>
                    </a:solidFill>
                  </a:rPr>
                  <a:t>Database</a:t>
                </a:r>
                <a:endParaRPr/>
              </a:p>
            </p:txBody>
          </p:sp>
          <p:sp>
            <p:nvSpPr>
              <p:cNvPr id="79" name="Google Shape;79;p15"/>
              <p:cNvSpPr/>
              <p:nvPr/>
            </p:nvSpPr>
            <p:spPr>
              <a:xfrm>
                <a:off x="1877650" y="1478750"/>
                <a:ext cx="1725300" cy="653700"/>
              </a:xfrm>
              <a:prstGeom prst="roundRect">
                <a:avLst>
                  <a:gd fmla="val 16667" name="adj"/>
                </a:avLst>
              </a:prstGeom>
              <a:solidFill>
                <a:srgbClr val="E0666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Software</a:t>
                </a:r>
                <a:r>
                  <a:rPr lang="en"/>
                  <a:t> control</a:t>
                </a:r>
                <a:endParaRPr/>
              </a:p>
            </p:txBody>
          </p:sp>
          <p:sp>
            <p:nvSpPr>
              <p:cNvPr id="80" name="Google Shape;80;p15"/>
              <p:cNvSpPr/>
              <p:nvPr/>
            </p:nvSpPr>
            <p:spPr>
              <a:xfrm>
                <a:off x="997800" y="1092900"/>
                <a:ext cx="126000" cy="385800"/>
              </a:xfrm>
              <a:prstGeom prst="upDownArrow">
                <a:avLst>
                  <a:gd fmla="val 50000" name="adj1"/>
                  <a:gd fmla="val 50000" name="adj2"/>
                </a:avLst>
              </a:prstGeom>
              <a:solidFill>
                <a:srgbClr val="9900FF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1" name="Google Shape;81;p15"/>
          <p:cNvSpPr/>
          <p:nvPr/>
        </p:nvSpPr>
        <p:spPr>
          <a:xfrm>
            <a:off x="5824711" y="3694875"/>
            <a:ext cx="2147904" cy="1296648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Flexible</a:t>
            </a:r>
            <a:endParaRPr/>
          </a:p>
        </p:txBody>
      </p:sp>
      <p:sp>
        <p:nvSpPr>
          <p:cNvPr id="82" name="Google Shape;82;p15"/>
          <p:cNvSpPr txBox="1"/>
          <p:nvPr/>
        </p:nvSpPr>
        <p:spPr>
          <a:xfrm>
            <a:off x="2048775" y="99350"/>
            <a:ext cx="53319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 u="sng">
                <a:solidFill>
                  <a:srgbClr val="A64D79"/>
                </a:solidFill>
              </a:rPr>
              <a:t>Data science </a:t>
            </a:r>
            <a:r>
              <a:rPr b="1" lang="en" sz="3500" u="sng">
                <a:solidFill>
                  <a:srgbClr val="A64D79"/>
                </a:solidFill>
              </a:rPr>
              <a:t>framework</a:t>
            </a:r>
            <a:endParaRPr b="1" sz="3500" u="sng">
              <a:solidFill>
                <a:srgbClr val="A64D79"/>
              </a:solidFill>
            </a:endParaRPr>
          </a:p>
        </p:txBody>
      </p:sp>
      <p:sp>
        <p:nvSpPr>
          <p:cNvPr id="83" name="Google Shape;83;p15"/>
          <p:cNvSpPr/>
          <p:nvPr/>
        </p:nvSpPr>
        <p:spPr>
          <a:xfrm>
            <a:off x="154137" y="575475"/>
            <a:ext cx="1980072" cy="1047708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Lab based workflow</a:t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196086" y="2923300"/>
            <a:ext cx="2063988" cy="1371708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friendly</a:t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6810500" y="873275"/>
            <a:ext cx="2147904" cy="1371708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Stand alone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16"/>
          <p:cNvGrpSpPr/>
          <p:nvPr/>
        </p:nvGrpSpPr>
        <p:grpSpPr>
          <a:xfrm>
            <a:off x="2867475" y="1848400"/>
            <a:ext cx="3238600" cy="1596700"/>
            <a:chOff x="2861100" y="1773400"/>
            <a:chExt cx="3238600" cy="1596700"/>
          </a:xfrm>
        </p:grpSpPr>
        <p:sp>
          <p:nvSpPr>
            <p:cNvPr id="91" name="Google Shape;91;p16"/>
            <p:cNvSpPr/>
            <p:nvPr/>
          </p:nvSpPr>
          <p:spPr>
            <a:xfrm>
              <a:off x="5152625" y="2335925"/>
              <a:ext cx="126000" cy="385800"/>
            </a:xfrm>
            <a:prstGeom prst="upDownArrow">
              <a:avLst>
                <a:gd fmla="val 50000" name="adj1"/>
                <a:gd fmla="val 50000" name="adj2"/>
              </a:avLst>
            </a:prstGeom>
            <a:solidFill>
              <a:srgbClr val="9900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2" name="Google Shape;92;p16"/>
            <p:cNvGrpSpPr/>
            <p:nvPr/>
          </p:nvGrpSpPr>
          <p:grpSpPr>
            <a:xfrm>
              <a:off x="2861100" y="1773400"/>
              <a:ext cx="3238600" cy="1596700"/>
              <a:chOff x="364350" y="535750"/>
              <a:chExt cx="3238600" cy="1596700"/>
            </a:xfrm>
          </p:grpSpPr>
          <p:sp>
            <p:nvSpPr>
              <p:cNvPr id="93" name="Google Shape;93;p16"/>
              <p:cNvSpPr/>
              <p:nvPr/>
            </p:nvSpPr>
            <p:spPr>
              <a:xfrm>
                <a:off x="364350" y="535750"/>
                <a:ext cx="3238500" cy="557100"/>
              </a:xfrm>
              <a:prstGeom prst="rect">
                <a:avLst/>
              </a:prstGeom>
              <a:solidFill>
                <a:srgbClr val="4A86E8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DataJoint</a:t>
                </a:r>
                <a:endParaRPr/>
              </a:p>
            </p:txBody>
          </p:sp>
          <p:sp>
            <p:nvSpPr>
              <p:cNvPr id="94" name="Google Shape;94;p16"/>
              <p:cNvSpPr/>
              <p:nvPr/>
            </p:nvSpPr>
            <p:spPr>
              <a:xfrm>
                <a:off x="364350" y="1478750"/>
                <a:ext cx="1392900" cy="653700"/>
              </a:xfrm>
              <a:prstGeom prst="roundRect">
                <a:avLst>
                  <a:gd fmla="val 16667" name="adj"/>
                </a:avLst>
              </a:prstGeom>
              <a:solidFill>
                <a:srgbClr val="FFD96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MySQL</a:t>
                </a:r>
                <a:endParaRPr/>
              </a:p>
            </p:txBody>
          </p:sp>
          <p:sp>
            <p:nvSpPr>
              <p:cNvPr id="95" name="Google Shape;95;p16"/>
              <p:cNvSpPr/>
              <p:nvPr/>
            </p:nvSpPr>
            <p:spPr>
              <a:xfrm>
                <a:off x="1877650" y="1478750"/>
                <a:ext cx="1725300" cy="653700"/>
              </a:xfrm>
              <a:prstGeom prst="roundRect">
                <a:avLst>
                  <a:gd fmla="val 16667" name="adj"/>
                </a:avLst>
              </a:prstGeom>
              <a:solidFill>
                <a:srgbClr val="E0666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GitHub</a:t>
                </a:r>
                <a:endParaRPr/>
              </a:p>
            </p:txBody>
          </p:sp>
          <p:sp>
            <p:nvSpPr>
              <p:cNvPr id="96" name="Google Shape;96;p16"/>
              <p:cNvSpPr/>
              <p:nvPr/>
            </p:nvSpPr>
            <p:spPr>
              <a:xfrm>
                <a:off x="997800" y="1092900"/>
                <a:ext cx="126000" cy="385800"/>
              </a:xfrm>
              <a:prstGeom prst="upDownArrow">
                <a:avLst>
                  <a:gd fmla="val 50000" name="adj1"/>
                  <a:gd fmla="val 50000" name="adj2"/>
                </a:avLst>
              </a:prstGeom>
              <a:solidFill>
                <a:srgbClr val="9900FF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97" name="Google Shape;97;p16"/>
          <p:cNvSpPr/>
          <p:nvPr/>
        </p:nvSpPr>
        <p:spPr>
          <a:xfrm>
            <a:off x="5824711" y="3694875"/>
            <a:ext cx="2147904" cy="1296648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Flexible</a:t>
            </a:r>
            <a:endParaRPr/>
          </a:p>
        </p:txBody>
      </p:sp>
      <p:sp>
        <p:nvSpPr>
          <p:cNvPr id="98" name="Google Shape;98;p16"/>
          <p:cNvSpPr txBox="1"/>
          <p:nvPr/>
        </p:nvSpPr>
        <p:spPr>
          <a:xfrm>
            <a:off x="2360250" y="99375"/>
            <a:ext cx="42714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 u="sng">
                <a:solidFill>
                  <a:srgbClr val="A64D79"/>
                </a:solidFill>
              </a:rPr>
              <a:t>The selected tools</a:t>
            </a:r>
            <a:endParaRPr b="1" sz="3500" u="sng">
              <a:solidFill>
                <a:srgbClr val="A64D79"/>
              </a:solidFill>
            </a:endParaRPr>
          </a:p>
        </p:txBody>
      </p:sp>
      <p:pic>
        <p:nvPicPr>
          <p:cNvPr id="99" name="Google Shape;9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60250" y="736587"/>
            <a:ext cx="1047750" cy="1047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6"/>
          <p:cNvSpPr/>
          <p:nvPr/>
        </p:nvSpPr>
        <p:spPr>
          <a:xfrm>
            <a:off x="154137" y="575475"/>
            <a:ext cx="1980072" cy="1047708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Lab based workflow</a:t>
            </a:r>
            <a:endParaRPr/>
          </a:p>
        </p:txBody>
      </p:sp>
      <p:pic>
        <p:nvPicPr>
          <p:cNvPr id="101" name="Google Shape;10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4125" y="1903401"/>
            <a:ext cx="2147900" cy="469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28050" y="3709428"/>
            <a:ext cx="818700" cy="94899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6"/>
          <p:cNvSpPr/>
          <p:nvPr/>
        </p:nvSpPr>
        <p:spPr>
          <a:xfrm>
            <a:off x="196086" y="2923300"/>
            <a:ext cx="2063988" cy="1371708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friendly</a:t>
            </a:r>
            <a:endParaRPr/>
          </a:p>
        </p:txBody>
      </p:sp>
      <p:pic>
        <p:nvPicPr>
          <p:cNvPr id="104" name="Google Shape;104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48775" y="3920510"/>
            <a:ext cx="818700" cy="910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4125" y="4295000"/>
            <a:ext cx="1667525" cy="827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656313" y="1907660"/>
            <a:ext cx="1660917" cy="46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755375" y="2851860"/>
            <a:ext cx="983099" cy="542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063750" y="2856794"/>
            <a:ext cx="983100" cy="53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919775" y="3869328"/>
            <a:ext cx="818700" cy="98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058850" y="3839250"/>
            <a:ext cx="865834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116600" y="2377221"/>
            <a:ext cx="750325" cy="741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162836" y="1807051"/>
            <a:ext cx="1529400" cy="152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6"/>
          <p:cNvSpPr/>
          <p:nvPr/>
        </p:nvSpPr>
        <p:spPr>
          <a:xfrm>
            <a:off x="6810500" y="873275"/>
            <a:ext cx="2147904" cy="1371708"/>
          </a:xfrm>
          <a:prstGeom prst="cloud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Stand alone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275" y="152400"/>
            <a:ext cx="3675264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7"/>
          <p:cNvSpPr txBox="1"/>
          <p:nvPr/>
        </p:nvSpPr>
        <p:spPr>
          <a:xfrm>
            <a:off x="4500525" y="1843100"/>
            <a:ext cx="4417200" cy="26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A </a:t>
            </a:r>
            <a:r>
              <a:rPr lang="en" sz="2300" u="sng"/>
              <a:t>typical schema</a:t>
            </a:r>
            <a:r>
              <a:rPr lang="en" sz="2300"/>
              <a:t> contains three main stages: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Data </a:t>
            </a:r>
            <a:r>
              <a:rPr lang="en" sz="2300"/>
              <a:t>acquisition</a:t>
            </a:r>
            <a:r>
              <a:rPr lang="en" sz="2300"/>
              <a:t> session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P</a:t>
            </a:r>
            <a:r>
              <a:rPr lang="en" sz="2300"/>
              <a:t>reprocessing</a:t>
            </a:r>
            <a:r>
              <a:rPr lang="en" sz="2300"/>
              <a:t> stage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Exploratory analysis stage</a:t>
            </a:r>
            <a:endParaRPr sz="2300"/>
          </a:p>
        </p:txBody>
      </p:sp>
      <p:sp>
        <p:nvSpPr>
          <p:cNvPr id="120" name="Google Shape;120;p17"/>
          <p:cNvSpPr txBox="1"/>
          <p:nvPr/>
        </p:nvSpPr>
        <p:spPr>
          <a:xfrm>
            <a:off x="4464825" y="295275"/>
            <a:ext cx="4250400" cy="11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300">
                <a:solidFill>
                  <a:srgbClr val="A64D79"/>
                </a:solidFill>
              </a:rPr>
              <a:t>Common language</a:t>
            </a:r>
            <a:r>
              <a:rPr b="1" lang="en" sz="2300">
                <a:solidFill>
                  <a:srgbClr val="A64D79"/>
                </a:solidFill>
              </a:rPr>
              <a:t> for experimental workflow across MoC3 labs</a:t>
            </a:r>
            <a:r>
              <a:rPr lang="en" sz="2300">
                <a:solidFill>
                  <a:schemeClr val="dk1"/>
                </a:solidFill>
              </a:rPr>
              <a:t> </a:t>
            </a:r>
            <a:endParaRPr/>
          </a:p>
        </p:txBody>
      </p:sp>
      <p:sp>
        <p:nvSpPr>
          <p:cNvPr id="121" name="Google Shape;121;p17"/>
          <p:cNvSpPr txBox="1"/>
          <p:nvPr/>
        </p:nvSpPr>
        <p:spPr>
          <a:xfrm>
            <a:off x="3566925" y="4099800"/>
            <a:ext cx="5350800" cy="8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Each stage contains: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 input </a:t>
            </a:r>
            <a:r>
              <a:rPr lang="en" sz="1200"/>
              <a:t>(from a database)</a:t>
            </a:r>
            <a:r>
              <a:rPr lang="en" sz="1700"/>
              <a:t>        action        output</a:t>
            </a:r>
            <a:r>
              <a:rPr lang="en" sz="1200"/>
              <a:t> (to a database)</a:t>
            </a:r>
            <a:r>
              <a:rPr lang="en" sz="1700"/>
              <a:t> </a:t>
            </a:r>
            <a:endParaRPr sz="1700"/>
          </a:p>
        </p:txBody>
      </p:sp>
      <p:sp>
        <p:nvSpPr>
          <p:cNvPr id="122" name="Google Shape;122;p17"/>
          <p:cNvSpPr/>
          <p:nvPr/>
        </p:nvSpPr>
        <p:spPr>
          <a:xfrm>
            <a:off x="5540000" y="4512369"/>
            <a:ext cx="310800" cy="225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7"/>
          <p:cNvSpPr/>
          <p:nvPr/>
        </p:nvSpPr>
        <p:spPr>
          <a:xfrm>
            <a:off x="6581769" y="4512375"/>
            <a:ext cx="310800" cy="225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3114" y="152400"/>
            <a:ext cx="3203285" cy="4838702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8"/>
          <p:cNvSpPr txBox="1"/>
          <p:nvPr/>
        </p:nvSpPr>
        <p:spPr>
          <a:xfrm>
            <a:off x="5345875" y="1595425"/>
            <a:ext cx="33195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T</a:t>
            </a:r>
            <a:r>
              <a:rPr lang="en" sz="2300">
                <a:solidFill>
                  <a:schemeClr val="dk1"/>
                </a:solidFill>
              </a:rPr>
              <a:t>he main differences between labs are in the details and the research focus but </a:t>
            </a:r>
            <a:r>
              <a:rPr lang="en" sz="2300">
                <a:solidFill>
                  <a:schemeClr val="dk1"/>
                </a:solidFill>
              </a:rPr>
              <a:t>the common workflow structure</a:t>
            </a:r>
            <a:r>
              <a:rPr lang="en" sz="2300">
                <a:solidFill>
                  <a:schemeClr val="dk1"/>
                </a:solidFill>
              </a:rPr>
              <a:t> can be seen.</a:t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130" name="Google Shape;130;p18"/>
          <p:cNvSpPr txBox="1"/>
          <p:nvPr/>
        </p:nvSpPr>
        <p:spPr>
          <a:xfrm>
            <a:off x="5200650" y="152400"/>
            <a:ext cx="37269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A64D79"/>
                </a:solidFill>
              </a:rPr>
              <a:t>Example of detailed pipeline from an </a:t>
            </a:r>
            <a:br>
              <a:rPr b="1" lang="en" sz="2600">
                <a:solidFill>
                  <a:srgbClr val="A64D79"/>
                </a:solidFill>
              </a:rPr>
            </a:br>
            <a:r>
              <a:rPr b="1" lang="en" sz="2600">
                <a:solidFill>
                  <a:srgbClr val="A64D79"/>
                </a:solidFill>
              </a:rPr>
              <a:t>MoC3 lab</a:t>
            </a:r>
            <a:endParaRPr b="1" sz="2600">
              <a:solidFill>
                <a:srgbClr val="A64D7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