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7" d="100"/>
          <a:sy n="57" d="100"/>
        </p:scale>
        <p:origin x="10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F99FB4-9279-4A24-A7E5-24B7239039F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316292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F99FB4-9279-4A24-A7E5-24B7239039F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205891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F99FB4-9279-4A24-A7E5-24B7239039F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71863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F99FB4-9279-4A24-A7E5-24B7239039F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69590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F99FB4-9279-4A24-A7E5-24B7239039F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106838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F99FB4-9279-4A24-A7E5-24B7239039F8}"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22734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F99FB4-9279-4A24-A7E5-24B7239039F8}"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28816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F99FB4-9279-4A24-A7E5-24B7239039F8}"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252326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99FB4-9279-4A24-A7E5-24B7239039F8}"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23043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F99FB4-9279-4A24-A7E5-24B7239039F8}"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163043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F99FB4-9279-4A24-A7E5-24B7239039F8}"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F4B0-FA9C-4BA6-8AEC-390F8281F677}" type="slidenum">
              <a:rPr lang="en-US" smtClean="0"/>
              <a:t>‹#›</a:t>
            </a:fld>
            <a:endParaRPr lang="en-US"/>
          </a:p>
        </p:txBody>
      </p:sp>
    </p:spTree>
    <p:extLst>
      <p:ext uri="{BB962C8B-B14F-4D97-AF65-F5344CB8AC3E}">
        <p14:creationId xmlns:p14="http://schemas.microsoft.com/office/powerpoint/2010/main" val="93363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99FB4-9279-4A24-A7E5-24B7239039F8}" type="datetimeFigureOut">
              <a:rPr lang="en-US" smtClean="0"/>
              <a:t>5/22/2020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9F4B0-FA9C-4BA6-8AEC-390F8281F677}" type="slidenum">
              <a:rPr lang="en-US" smtClean="0"/>
              <a:t>‹#›</a:t>
            </a:fld>
            <a:endParaRPr lang="en-US"/>
          </a:p>
        </p:txBody>
      </p:sp>
    </p:spTree>
    <p:extLst>
      <p:ext uri="{BB962C8B-B14F-4D97-AF65-F5344CB8AC3E}">
        <p14:creationId xmlns:p14="http://schemas.microsoft.com/office/powerpoint/2010/main" val="2075903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5" y="85166"/>
            <a:ext cx="11618259" cy="564776"/>
          </a:xfrm>
        </p:spPr>
        <p:txBody>
          <a:bodyPr>
            <a:normAutofit/>
          </a:bodyPr>
          <a:lstStyle/>
          <a:p>
            <a:r>
              <a:rPr lang="en-US" sz="2000" b="1" dirty="0"/>
              <a:t>Accurate 3D pose reconstruction using Convolutional Neural Networks and Particle Swarm Optimization.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764" y="2493704"/>
            <a:ext cx="3479765" cy="426913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530" y="2709648"/>
            <a:ext cx="4068727" cy="4025359"/>
          </a:xfrm>
          <a:prstGeom prst="rect">
            <a:avLst/>
          </a:prstGeom>
        </p:spPr>
      </p:pic>
      <p:sp>
        <p:nvSpPr>
          <p:cNvPr id="8" name="TextBox 7"/>
          <p:cNvSpPr txBox="1"/>
          <p:nvPr/>
        </p:nvSpPr>
        <p:spPr>
          <a:xfrm>
            <a:off x="329454" y="649942"/>
            <a:ext cx="3859306" cy="1785104"/>
          </a:xfrm>
          <a:prstGeom prst="rect">
            <a:avLst/>
          </a:prstGeom>
          <a:noFill/>
          <a:ln>
            <a:solidFill>
              <a:schemeClr val="accent5"/>
            </a:solidFill>
          </a:ln>
        </p:spPr>
        <p:txBody>
          <a:bodyPr wrap="square" rtlCol="0">
            <a:spAutoFit/>
          </a:bodyPr>
          <a:lstStyle/>
          <a:p>
            <a:r>
              <a:rPr lang="en-US" sz="1100" dirty="0"/>
              <a:t>Flies control wing motion using 12 steering muscles per wing. To investigate how steering muscles actuate wing motion, we build a setup consisting of 3 high-speed cameras and a microscope which can image muscle activity through the cuticle using a genetically encoded fluorescent calcium-indicator (GCaMP7F). We have recorded a large dataset of high-speed images (&gt;7 million frames) coupled to muscle fluorescence images. To be able to derive the aerodynamic function of the steering muscles it is paramount to accurately reconstruct the 3D wing pose from the high-speed images.</a:t>
            </a:r>
          </a:p>
        </p:txBody>
      </p:sp>
      <mc:AlternateContent xmlns:mc="http://schemas.openxmlformats.org/markup-compatibility/2006" xmlns:a14="http://schemas.microsoft.com/office/drawing/2010/main">
        <mc:Choice Requires="a14">
          <p:sp>
            <p:nvSpPr>
              <p:cNvPr id="10" name="TextBox 9"/>
              <p:cNvSpPr txBox="1"/>
              <p:nvPr/>
            </p:nvSpPr>
            <p:spPr>
              <a:xfrm>
                <a:off x="8392751" y="3595686"/>
                <a:ext cx="3685344" cy="3139321"/>
              </a:xfrm>
              <a:prstGeom prst="rect">
                <a:avLst/>
              </a:prstGeom>
              <a:noFill/>
              <a:ln>
                <a:solidFill>
                  <a:schemeClr val="accent5"/>
                </a:solidFill>
              </a:ln>
            </p:spPr>
            <p:txBody>
              <a:bodyPr wrap="square" rtlCol="0">
                <a:spAutoFit/>
              </a:bodyPr>
              <a:lstStyle/>
              <a:p>
                <a:r>
                  <a:rPr lang="en-US" sz="1100" dirty="0"/>
                  <a:t>Our automated wing tracking methodology uses a hybrid approach of machine learning and 3D model fitting. The output of the algorithm is a vector describing wing orientation (</a:t>
                </a:r>
                <a14:m>
                  <m:oMath xmlns:m="http://schemas.openxmlformats.org/officeDocument/2006/math">
                    <m:r>
                      <a:rPr lang="en-US" sz="1100" b="0" i="1" smtClean="0">
                        <a:latin typeface="Cambria Math" panose="02040503050406030204" pitchFamily="18" charset="0"/>
                      </a:rPr>
                      <m:t>𝜙</m:t>
                    </m:r>
                  </m:oMath>
                </a14:m>
                <a:r>
                  <a:rPr lang="en-US" sz="1100" dirty="0"/>
                  <a:t>, </a:t>
                </a:r>
                <a14:m>
                  <m:oMath xmlns:m="http://schemas.openxmlformats.org/officeDocument/2006/math">
                    <m:r>
                      <a:rPr lang="en-US" sz="1100" b="0" i="1" smtClean="0">
                        <a:latin typeface="Cambria Math" panose="02040503050406030204" pitchFamily="18" charset="0"/>
                      </a:rPr>
                      <m:t>𝜃</m:t>
                    </m:r>
                  </m:oMath>
                </a14:m>
                <a:r>
                  <a:rPr lang="en-US" sz="1100" dirty="0"/>
                  <a:t>, </a:t>
                </a:r>
                <a14:m>
                  <m:oMath xmlns:m="http://schemas.openxmlformats.org/officeDocument/2006/math">
                    <m:r>
                      <a:rPr lang="en-US" sz="1100" b="0" i="1" smtClean="0">
                        <a:latin typeface="Cambria Math" panose="02040503050406030204" pitchFamily="18" charset="0"/>
                      </a:rPr>
                      <m:t>𝜂</m:t>
                    </m:r>
                  </m:oMath>
                </a14:m>
                <a:r>
                  <a:rPr lang="en-US" sz="1100" dirty="0"/>
                  <a:t>), wing root position (</a:t>
                </a:r>
                <a14:m>
                  <m:oMath xmlns:m="http://schemas.openxmlformats.org/officeDocument/2006/math">
                    <m:r>
                      <a:rPr lang="en-US" sz="1100" b="0" i="1" smtClean="0">
                        <a:latin typeface="Cambria Math" panose="02040503050406030204" pitchFamily="18" charset="0"/>
                      </a:rPr>
                      <m:t>𝑥</m:t>
                    </m:r>
                  </m:oMath>
                </a14:m>
                <a:r>
                  <a:rPr lang="en-US" sz="1100" dirty="0"/>
                  <a:t>,</a:t>
                </a:r>
                <a14:m>
                  <m:oMath xmlns:m="http://schemas.openxmlformats.org/officeDocument/2006/math">
                    <m:r>
                      <a:rPr lang="en-US" sz="1100" b="0" i="1" dirty="0" smtClean="0">
                        <a:latin typeface="Cambria Math" panose="02040503050406030204" pitchFamily="18" charset="0"/>
                      </a:rPr>
                      <m:t>𝑦</m:t>
                    </m:r>
                  </m:oMath>
                </a14:m>
                <a:r>
                  <a:rPr lang="en-US" sz="1100" dirty="0"/>
                  <a:t>,</a:t>
                </a:r>
                <a14:m>
                  <m:oMath xmlns:m="http://schemas.openxmlformats.org/officeDocument/2006/math">
                    <m:r>
                      <a:rPr lang="en-US" sz="1100" b="0" i="1" dirty="0" smtClean="0">
                        <a:latin typeface="Cambria Math" panose="02040503050406030204" pitchFamily="18" charset="0"/>
                      </a:rPr>
                      <m:t>𝑧</m:t>
                    </m:r>
                  </m:oMath>
                </a14:m>
                <a:r>
                  <a:rPr lang="en-US" sz="1100" dirty="0"/>
                  <a:t>) and shape (</a:t>
                </a:r>
                <a14:m>
                  <m:oMath xmlns:m="http://schemas.openxmlformats.org/officeDocument/2006/math">
                    <m:r>
                      <a:rPr lang="en-US" sz="1100" b="0" i="1" smtClean="0">
                        <a:latin typeface="Cambria Math" panose="02040503050406030204" pitchFamily="18" charset="0"/>
                      </a:rPr>
                      <m:t>𝜉</m:t>
                    </m:r>
                  </m:oMath>
                </a14:m>
                <a:r>
                  <a:rPr lang="en-US" sz="1100" dirty="0"/>
                  <a:t>). The workflow per frame consists of 2 steps:</a:t>
                </a:r>
              </a:p>
              <a:p>
                <a:pPr marL="171450" indent="-171450">
                  <a:buFont typeface="Arial" panose="020B0604020202020204" pitchFamily="34" charset="0"/>
                  <a:buChar char="•"/>
                </a:pPr>
                <a:r>
                  <a:rPr lang="en-US" sz="1100" dirty="0"/>
                  <a:t>3 Convolutional Neural Networks (CNN) take in the images of each view and extract relevant features (i.e. wing veins, contours). The feature vectors of each view are combined in a fully connected neural network which has learned a non-linear regression between the feature vectors and the pose vector.</a:t>
                </a:r>
              </a:p>
              <a:p>
                <a:pPr marL="171450" indent="-171450">
                  <a:buFont typeface="Arial" panose="020B0604020202020204" pitchFamily="34" charset="0"/>
                  <a:buChar char="•"/>
                </a:pPr>
                <a:r>
                  <a:rPr lang="en-US" sz="1100" dirty="0"/>
                  <a:t>The predicted pose vector is usually close to the true pose, however to improve accuracy and reliability we use 3D model fitting on the images. A Particle Swarm Optimization algorithm performs a local search around the predicted pose and uses contour-matching as a cost metric. The pose with the highest overlap between model and image in each view is selected as the refined pose.</a:t>
                </a:r>
              </a:p>
            </p:txBody>
          </p:sp>
        </mc:Choice>
        <mc:Fallback xmlns="">
          <p:sp>
            <p:nvSpPr>
              <p:cNvPr id="10" name="TextBox 9"/>
              <p:cNvSpPr txBox="1">
                <a:spLocks noRot="1" noChangeAspect="1" noMove="1" noResize="1" noEditPoints="1" noAdjustHandles="1" noChangeArrowheads="1" noChangeShapeType="1" noTextEdit="1"/>
              </p:cNvSpPr>
              <p:nvPr/>
            </p:nvSpPr>
            <p:spPr>
              <a:xfrm>
                <a:off x="8392751" y="3595686"/>
                <a:ext cx="3685344" cy="3139321"/>
              </a:xfrm>
              <a:prstGeom prst="rect">
                <a:avLst/>
              </a:prstGeom>
              <a:blipFill>
                <a:blip r:embed="rId4"/>
                <a:stretch>
                  <a:fillRect r="-495" b="-193"/>
                </a:stretch>
              </a:blipFill>
              <a:ln>
                <a:solidFill>
                  <a:schemeClr val="accent5"/>
                </a:solidFill>
              </a:ln>
            </p:spPr>
            <p:txBody>
              <a:bodyPr/>
              <a:lstStyle/>
              <a:p>
                <a:r>
                  <a:rPr lang="en-US">
                    <a:noFill/>
                  </a:rPr>
                  <a:t> </a:t>
                </a:r>
              </a:p>
            </p:txBody>
          </p:sp>
        </mc:Fallback>
      </mc:AlternateContent>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4831" y="721659"/>
            <a:ext cx="4443232" cy="1953737"/>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8535191" y="1238995"/>
                <a:ext cx="1128762" cy="12300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1"/>
                                    <m:mcJc m:val="center"/>
                                  </m:mcPr>
                                </m:mc>
                              </m:mcs>
                              <m:ctrlPr>
                                <a:rPr lang="en-US" sz="1200" i="1" smtClean="0">
                                  <a:latin typeface="Cambria Math" panose="02040503050406030204" pitchFamily="18" charset="0"/>
                                </a:rPr>
                              </m:ctrlPr>
                            </m:mPr>
                            <m:mr>
                              <m:e>
                                <m:m>
                                  <m:mPr>
                                    <m:mcs>
                                      <m:mc>
                                        <m:mcPr>
                                          <m:count m:val="2"/>
                                          <m:mcJc m:val="center"/>
                                        </m:mcPr>
                                      </m:mc>
                                    </m:mcs>
                                    <m:ctrlPr>
                                      <a:rPr lang="en-US" sz="1200" i="1" smtClean="0">
                                        <a:latin typeface="Cambria Math" panose="02040503050406030204" pitchFamily="18" charset="0"/>
                                      </a:rPr>
                                    </m:ctrlPr>
                                  </m:mPr>
                                  <m:m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𝜙</m:t>
                                          </m:r>
                                        </m:e>
                                        <m:sub>
                                          <m:r>
                                            <a:rPr lang="en-US" sz="1200" b="0" i="1" smtClean="0">
                                              <a:latin typeface="Cambria Math" panose="02040503050406030204" pitchFamily="18" charset="0"/>
                                            </a:rPr>
                                            <m:t>𝐿</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𝜙</m:t>
                                          </m:r>
                                        </m:e>
                                        <m:sub>
                                          <m:r>
                                            <a:rPr lang="en-US" sz="1200" b="0" i="1" smtClean="0">
                                              <a:latin typeface="Cambria Math" panose="02040503050406030204" pitchFamily="18" charset="0"/>
                                            </a:rPr>
                                            <m:t>𝑅</m:t>
                                          </m:r>
                                        </m:sub>
                                      </m:sSub>
                                    </m:e>
                                  </m:mr>
                                  <m:m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𝜃</m:t>
                                          </m:r>
                                        </m:e>
                                        <m:sub>
                                          <m:r>
                                            <a:rPr lang="en-US" sz="1200" b="0" i="1" smtClean="0">
                                              <a:latin typeface="Cambria Math" panose="02040503050406030204" pitchFamily="18" charset="0"/>
                                            </a:rPr>
                                            <m:t>𝐿</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𝜃</m:t>
                                          </m:r>
                                        </m:e>
                                        <m:sub>
                                          <m:r>
                                            <a:rPr lang="en-US" sz="1200" b="0" i="1" smtClean="0">
                                              <a:latin typeface="Cambria Math" panose="02040503050406030204" pitchFamily="18" charset="0"/>
                                            </a:rPr>
                                            <m:t>𝑅</m:t>
                                          </m:r>
                                        </m:sub>
                                      </m:sSub>
                                    </m:e>
                                  </m:mr>
                                  <m:m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𝜂</m:t>
                                          </m:r>
                                        </m:e>
                                        <m:sub>
                                          <m:r>
                                            <a:rPr lang="en-US" sz="1200" b="0" i="1" smtClean="0">
                                              <a:latin typeface="Cambria Math" panose="02040503050406030204" pitchFamily="18" charset="0"/>
                                            </a:rPr>
                                            <m:t>𝐿</m:t>
                                          </m:r>
                                        </m:sub>
                                      </m:sSub>
                                    </m:e>
                                    <m:e>
                                      <m:sSub>
                                        <m:sSubPr>
                                          <m:ctrlPr>
                                            <a:rPr lang="en-US" sz="1200" b="0" i="1" smtClean="0">
                                              <a:latin typeface="Cambria Math" panose="02040503050406030204" pitchFamily="18" charset="0"/>
                                            </a:rPr>
                                          </m:ctrlPr>
                                        </m:sSubPr>
                                        <m:e>
                                          <m:r>
                                            <m:rPr>
                                              <m:brk m:alnAt="7"/>
                                            </m:rPr>
                                            <a:rPr lang="en-US" sz="1200" b="0" i="1" smtClean="0">
                                              <a:latin typeface="Cambria Math" panose="02040503050406030204" pitchFamily="18" charset="0"/>
                                            </a:rPr>
                                            <m:t>𝜂</m:t>
                                          </m:r>
                                        </m:e>
                                        <m:sub>
                                          <m:r>
                                            <m:rPr>
                                              <m:brk m:alnAt="7"/>
                                            </m:rPr>
                                            <a:rPr lang="en-US" sz="1200" b="0" i="1" smtClean="0">
                                              <a:latin typeface="Cambria Math" panose="02040503050406030204" pitchFamily="18" charset="0"/>
                                            </a:rPr>
                                            <m:t>𝑅</m:t>
                                          </m:r>
                                        </m:sub>
                                      </m:sSub>
                                    </m:e>
                                  </m:mr>
                                </m:m>
                              </m:e>
                            </m:mr>
                            <m:mr>
                              <m:e>
                                <m:m>
                                  <m:mPr>
                                    <m:mcs>
                                      <m:mc>
                                        <m:mcPr>
                                          <m:count m:val="2"/>
                                          <m:mcJc m:val="center"/>
                                        </m:mcPr>
                                      </m:mc>
                                    </m:mcs>
                                    <m:ctrlPr>
                                      <a:rPr lang="en-US" sz="1200" i="1" smtClean="0">
                                        <a:latin typeface="Cambria Math" panose="02040503050406030204" pitchFamily="18" charset="0"/>
                                      </a:rPr>
                                    </m:ctrlPr>
                                  </m:mPr>
                                  <m:m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𝜉</m:t>
                                          </m:r>
                                        </m:e>
                                        <m:sub>
                                          <m:r>
                                            <a:rPr lang="en-US" sz="1200" b="0" i="1" smtClean="0">
                                              <a:latin typeface="Cambria Math" panose="02040503050406030204" pitchFamily="18" charset="0"/>
                                            </a:rPr>
                                            <m:t>𝐿</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𝜉</m:t>
                                          </m:r>
                                        </m:e>
                                        <m:sub>
                                          <m:r>
                                            <a:rPr lang="en-US" sz="1200" b="0" i="1" smtClean="0">
                                              <a:latin typeface="Cambria Math" panose="02040503050406030204" pitchFamily="18" charset="0"/>
                                            </a:rPr>
                                            <m:t>𝑅</m:t>
                                          </m:r>
                                        </m:sub>
                                      </m:sSub>
                                    </m:e>
                                  </m:mr>
                                  <m:m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𝐿</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𝑅</m:t>
                                          </m:r>
                                        </m:sub>
                                      </m:sSub>
                                    </m:e>
                                  </m:mr>
                                </m:m>
                              </m:e>
                            </m:mr>
                            <m:mr>
                              <m:e>
                                <m:m>
                                  <m:mPr>
                                    <m:mcs>
                                      <m:mc>
                                        <m:mcPr>
                                          <m:count m:val="2"/>
                                          <m:mcJc m:val="center"/>
                                        </m:mcPr>
                                      </m:mc>
                                    </m:mcs>
                                    <m:ctrlPr>
                                      <a:rPr lang="en-US" sz="1200" i="1" smtClean="0">
                                        <a:latin typeface="Cambria Math" panose="02040503050406030204" pitchFamily="18" charset="0"/>
                                      </a:rPr>
                                    </m:ctrlPr>
                                  </m:mPr>
                                  <m:mr>
                                    <m:e>
                                      <m:sSub>
                                        <m:sSubPr>
                                          <m:ctrlPr>
                                            <a:rPr lang="en-US" sz="1200" b="0" i="1" smtClean="0">
                                              <a:latin typeface="Cambria Math" panose="02040503050406030204" pitchFamily="18" charset="0"/>
                                            </a:rPr>
                                          </m:ctrlPr>
                                        </m:sSubPr>
                                        <m:e>
                                          <m:r>
                                            <m:rPr>
                                              <m:brk m:alnAt="7"/>
                                            </m:rPr>
                                            <a:rPr lang="en-US" sz="1200" b="0" i="1" smtClean="0">
                                              <a:latin typeface="Cambria Math" panose="02040503050406030204" pitchFamily="18" charset="0"/>
                                            </a:rPr>
                                            <m:t>𝑦</m:t>
                                          </m:r>
                                        </m:e>
                                        <m:sub>
                                          <m:r>
                                            <m:rPr>
                                              <m:brk m:alnAt="7"/>
                                            </m:rPr>
                                            <a:rPr lang="en-US" sz="1200" b="0" i="1" smtClean="0">
                                              <a:latin typeface="Cambria Math" panose="02040503050406030204" pitchFamily="18" charset="0"/>
                                            </a:rPr>
                                            <m:t>𝐿</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𝑅</m:t>
                                          </m:r>
                                        </m:sub>
                                      </m:sSub>
                                    </m:e>
                                  </m:mr>
                                  <m:m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𝐿</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𝑅</m:t>
                                          </m:r>
                                        </m:sub>
                                      </m:sSub>
                                    </m:e>
                                  </m:mr>
                                </m:m>
                              </m:e>
                            </m:mr>
                          </m:m>
                        </m:e>
                      </m:d>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535191" y="1238995"/>
                <a:ext cx="1128762" cy="1230017"/>
              </a:xfrm>
              <a:prstGeom prst="rect">
                <a:avLst/>
              </a:prstGeom>
              <a:blipFill>
                <a:blip r:embed="rId6"/>
                <a:stretch>
                  <a:fillRect/>
                </a:stretch>
              </a:blipFill>
            </p:spPr>
            <p:txBody>
              <a:bodyPr/>
              <a:lstStyle/>
              <a:p>
                <a:r>
                  <a:rPr lang="en-US">
                    <a:noFill/>
                  </a:rPr>
                  <a:t> </a:t>
                </a:r>
              </a:p>
            </p:txBody>
          </p:sp>
        </mc:Fallback>
      </mc:AlternateContent>
      <p:sp>
        <p:nvSpPr>
          <p:cNvPr id="17" name="TextBox 16"/>
          <p:cNvSpPr txBox="1"/>
          <p:nvPr/>
        </p:nvSpPr>
        <p:spPr>
          <a:xfrm>
            <a:off x="6631567" y="726338"/>
            <a:ext cx="1279002" cy="307777"/>
          </a:xfrm>
          <a:prstGeom prst="rect">
            <a:avLst/>
          </a:prstGeom>
          <a:noFill/>
        </p:spPr>
        <p:txBody>
          <a:bodyPr wrap="square" rtlCol="0">
            <a:spAutoFit/>
          </a:bodyPr>
          <a:lstStyle/>
          <a:p>
            <a:r>
              <a:rPr lang="en-US" sz="1400" dirty="0"/>
              <a:t>predicted pose</a:t>
            </a:r>
          </a:p>
        </p:txBody>
      </p:sp>
      <p:sp>
        <p:nvSpPr>
          <p:cNvPr id="18" name="TextBox 17"/>
          <p:cNvSpPr txBox="1"/>
          <p:nvPr/>
        </p:nvSpPr>
        <p:spPr>
          <a:xfrm>
            <a:off x="8522339" y="733462"/>
            <a:ext cx="1154465" cy="307777"/>
          </a:xfrm>
          <a:prstGeom prst="rect">
            <a:avLst/>
          </a:prstGeom>
          <a:noFill/>
        </p:spPr>
        <p:txBody>
          <a:bodyPr wrap="square" rtlCol="0">
            <a:spAutoFit/>
          </a:bodyPr>
          <a:lstStyle/>
          <a:p>
            <a:r>
              <a:rPr lang="en-US" sz="1400" dirty="0"/>
              <a:t>refined pose</a:t>
            </a:r>
          </a:p>
        </p:txBody>
      </p:sp>
      <mc:AlternateContent xmlns:mc="http://schemas.openxmlformats.org/markup-compatibility/2006" xmlns:a14="http://schemas.microsoft.com/office/drawing/2010/main">
        <mc:Choice Requires="a14">
          <p:sp>
            <p:nvSpPr>
              <p:cNvPr id="20" name="TextBox 19"/>
              <p:cNvSpPr txBox="1"/>
              <p:nvPr/>
            </p:nvSpPr>
            <p:spPr>
              <a:xfrm>
                <a:off x="6706687" y="1164103"/>
                <a:ext cx="1128762" cy="14158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1"/>
                                    <m:mcJc m:val="center"/>
                                  </m:mcPr>
                                </m:mc>
                              </m:mcs>
                              <m:ctrlPr>
                                <a:rPr lang="en-US" sz="1200" i="1" smtClean="0">
                                  <a:latin typeface="Cambria Math" panose="02040503050406030204" pitchFamily="18" charset="0"/>
                                </a:rPr>
                              </m:ctrlPr>
                            </m:mPr>
                            <m:mr>
                              <m:e>
                                <m:m>
                                  <m:mPr>
                                    <m:mcs>
                                      <m:mc>
                                        <m:mcPr>
                                          <m:count m:val="2"/>
                                          <m:mcJc m:val="center"/>
                                        </m:mcPr>
                                      </m:mc>
                                    </m:mcs>
                                    <m:ctrlPr>
                                      <a:rPr lang="en-US" sz="1200" i="1" smtClean="0">
                                        <a:latin typeface="Cambria Math" panose="02040503050406030204" pitchFamily="18" charset="0"/>
                                      </a:rPr>
                                    </m:ctrlPr>
                                  </m:mPr>
                                  <m:mr>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𝜙</m:t>
                                              </m:r>
                                            </m:e>
                                            <m:sub>
                                              <m:r>
                                                <a:rPr lang="en-US" sz="1200" b="0" i="1" smtClean="0">
                                                  <a:latin typeface="Cambria Math" panose="02040503050406030204" pitchFamily="18" charset="0"/>
                                                </a:rPr>
                                                <m:t>𝐿</m:t>
                                              </m:r>
                                            </m:sub>
                                          </m:sSub>
                                        </m:e>
                                      </m:acc>
                                    </m:e>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𝜙</m:t>
                                              </m:r>
                                            </m:e>
                                            <m:sub>
                                              <m:r>
                                                <a:rPr lang="en-US" sz="1200" b="0" i="1" smtClean="0">
                                                  <a:latin typeface="Cambria Math" panose="02040503050406030204" pitchFamily="18" charset="0"/>
                                                </a:rPr>
                                                <m:t>𝑅</m:t>
                                              </m:r>
                                            </m:sub>
                                          </m:sSub>
                                        </m:e>
                                      </m:acc>
                                    </m:e>
                                  </m:mr>
                                  <m:mr>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𝜃</m:t>
                                              </m:r>
                                            </m:e>
                                            <m:sub>
                                              <m:r>
                                                <a:rPr lang="en-US" sz="1200" b="0" i="1" smtClean="0">
                                                  <a:latin typeface="Cambria Math" panose="02040503050406030204" pitchFamily="18" charset="0"/>
                                                </a:rPr>
                                                <m:t>𝐿</m:t>
                                              </m:r>
                                            </m:sub>
                                          </m:sSub>
                                        </m:e>
                                      </m:acc>
                                    </m:e>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𝜃</m:t>
                                              </m:r>
                                            </m:e>
                                            <m:sub>
                                              <m:r>
                                                <a:rPr lang="en-US" sz="1200" b="0" i="1" smtClean="0">
                                                  <a:latin typeface="Cambria Math" panose="02040503050406030204" pitchFamily="18" charset="0"/>
                                                </a:rPr>
                                                <m:t>𝑅</m:t>
                                              </m:r>
                                            </m:sub>
                                          </m:sSub>
                                        </m:e>
                                      </m:acc>
                                    </m:e>
                                  </m:mr>
                                  <m:mr>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𝜂</m:t>
                                              </m:r>
                                            </m:e>
                                            <m:sub>
                                              <m:r>
                                                <a:rPr lang="en-US" sz="1200" b="0" i="1" smtClean="0">
                                                  <a:latin typeface="Cambria Math" panose="02040503050406030204" pitchFamily="18" charset="0"/>
                                                </a:rPr>
                                                <m:t>𝑅</m:t>
                                              </m:r>
                                            </m:sub>
                                          </m:sSub>
                                        </m:e>
                                      </m:acc>
                                    </m:e>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𝜂</m:t>
                                              </m:r>
                                            </m:e>
                                            <m:sub>
                                              <m:r>
                                                <a:rPr lang="en-US" sz="1200" b="0" i="1" smtClean="0">
                                                  <a:latin typeface="Cambria Math" panose="02040503050406030204" pitchFamily="18" charset="0"/>
                                                </a:rPr>
                                                <m:t>𝑅</m:t>
                                              </m:r>
                                            </m:sub>
                                          </m:sSub>
                                        </m:e>
                                      </m:acc>
                                    </m:e>
                                  </m:mr>
                                </m:m>
                              </m:e>
                            </m:mr>
                            <m:mr>
                              <m:e>
                                <m:m>
                                  <m:mPr>
                                    <m:mcs>
                                      <m:mc>
                                        <m:mcPr>
                                          <m:count m:val="2"/>
                                          <m:mcJc m:val="center"/>
                                        </m:mcPr>
                                      </m:mc>
                                    </m:mcs>
                                    <m:ctrlPr>
                                      <a:rPr lang="en-US" sz="1200" i="1" smtClean="0">
                                        <a:latin typeface="Cambria Math" panose="02040503050406030204" pitchFamily="18" charset="0"/>
                                      </a:rPr>
                                    </m:ctrlPr>
                                  </m:mPr>
                                  <m:mr>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𝜉</m:t>
                                              </m:r>
                                            </m:e>
                                            <m:sub>
                                              <m:r>
                                                <a:rPr lang="en-US" sz="1200" b="0" i="1" smtClean="0">
                                                  <a:latin typeface="Cambria Math" panose="02040503050406030204" pitchFamily="18" charset="0"/>
                                                </a:rPr>
                                                <m:t>𝐿</m:t>
                                              </m:r>
                                            </m:sub>
                                          </m:sSub>
                                        </m:e>
                                      </m:acc>
                                    </m:e>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𝜉</m:t>
                                              </m:r>
                                            </m:e>
                                            <m:sub>
                                              <m:r>
                                                <a:rPr lang="en-US" sz="1200" b="0" i="1" smtClean="0">
                                                  <a:latin typeface="Cambria Math" panose="02040503050406030204" pitchFamily="18" charset="0"/>
                                                </a:rPr>
                                                <m:t>𝑅</m:t>
                                              </m:r>
                                            </m:sub>
                                          </m:sSub>
                                        </m:e>
                                      </m:acc>
                                    </m:e>
                                  </m:mr>
                                  <m:mr>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𝐿</m:t>
                                              </m:r>
                                            </m:sub>
                                          </m:sSub>
                                        </m:e>
                                      </m:acc>
                                    </m:e>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𝑅</m:t>
                                              </m:r>
                                            </m:sub>
                                          </m:sSub>
                                        </m:e>
                                      </m:acc>
                                    </m:e>
                                  </m:mr>
                                </m:m>
                              </m:e>
                            </m:mr>
                            <m:mr>
                              <m:e>
                                <m:m>
                                  <m:mPr>
                                    <m:mcs>
                                      <m:mc>
                                        <m:mcPr>
                                          <m:count m:val="2"/>
                                          <m:mcJc m:val="center"/>
                                        </m:mcPr>
                                      </m:mc>
                                    </m:mcs>
                                    <m:ctrlPr>
                                      <a:rPr lang="en-US" sz="1200" i="1" smtClean="0">
                                        <a:latin typeface="Cambria Math" panose="02040503050406030204" pitchFamily="18" charset="0"/>
                                      </a:rPr>
                                    </m:ctrlPr>
                                  </m:mPr>
                                  <m:mr>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𝐿</m:t>
                                              </m:r>
                                            </m:sub>
                                          </m:sSub>
                                        </m:e>
                                      </m:acc>
                                    </m:e>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𝑅</m:t>
                                              </m:r>
                                            </m:sub>
                                          </m:sSub>
                                        </m:e>
                                      </m:acc>
                                    </m:e>
                                  </m:mr>
                                  <m:mr>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𝐿</m:t>
                                              </m:r>
                                            </m:sub>
                                          </m:sSub>
                                        </m:e>
                                      </m:acc>
                                    </m:e>
                                    <m:e>
                                      <m:acc>
                                        <m:accPr>
                                          <m:chr m:val="̂"/>
                                          <m:ctrlPr>
                                            <a:rPr lang="en-US" sz="1200" i="1" smtClean="0">
                                              <a:latin typeface="Cambria Math" panose="02040503050406030204" pitchFamily="18" charset="0"/>
                                            </a:rPr>
                                          </m:ctrlPr>
                                        </m:acc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𝑅</m:t>
                                              </m:r>
                                            </m:sub>
                                          </m:sSub>
                                        </m:e>
                                      </m:acc>
                                    </m:e>
                                  </m:mr>
                                </m:m>
                              </m:e>
                            </m:mr>
                          </m:m>
                        </m:e>
                      </m:d>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706687" y="1164103"/>
                <a:ext cx="1128762" cy="1415837"/>
              </a:xfrm>
              <a:prstGeom prst="rect">
                <a:avLst/>
              </a:prstGeom>
              <a:blipFill>
                <a:blip r:embed="rId7"/>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1515" y="636691"/>
            <a:ext cx="2476580" cy="2904368"/>
          </a:xfrm>
          <a:prstGeom prst="rect">
            <a:avLst/>
          </a:prstGeom>
          <a:ln>
            <a:solidFill>
              <a:schemeClr val="accent5"/>
            </a:solidFill>
          </a:ln>
        </p:spPr>
      </p:pic>
    </p:spTree>
    <p:extLst>
      <p:ext uri="{BB962C8B-B14F-4D97-AF65-F5344CB8AC3E}">
        <p14:creationId xmlns:p14="http://schemas.microsoft.com/office/powerpoint/2010/main" val="3597193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299</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Accurate 3D pose reconstruction using Convolutional Neural Networks and Particle Swarm Optimization.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dc:creator>
  <cp:lastModifiedBy>Wright, Susan (NIH/NIDA) [E]</cp:lastModifiedBy>
  <cp:revision>25</cp:revision>
  <dcterms:created xsi:type="dcterms:W3CDTF">2020-05-21T17:03:13Z</dcterms:created>
  <dcterms:modified xsi:type="dcterms:W3CDTF">2020-05-22T21:21:18Z</dcterms:modified>
</cp:coreProperties>
</file>