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tiff" ContentType="image/tiff"/>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3"/>
  </p:notesMasterIdLst>
  <p:handoutMasterIdLst>
    <p:handoutMasterId r:id="rId44"/>
  </p:handoutMasterIdLst>
  <p:sldIdLst>
    <p:sldId id="487" r:id="rId2"/>
    <p:sldId id="756" r:id="rId3"/>
    <p:sldId id="496" r:id="rId4"/>
    <p:sldId id="787" r:id="rId5"/>
    <p:sldId id="706" r:id="rId6"/>
    <p:sldId id="835" r:id="rId7"/>
    <p:sldId id="789" r:id="rId8"/>
    <p:sldId id="833" r:id="rId9"/>
    <p:sldId id="791" r:id="rId10"/>
    <p:sldId id="838" r:id="rId11"/>
    <p:sldId id="836" r:id="rId12"/>
    <p:sldId id="763" r:id="rId13"/>
    <p:sldId id="673" r:id="rId14"/>
    <p:sldId id="795" r:id="rId15"/>
    <p:sldId id="797" r:id="rId16"/>
    <p:sldId id="773" r:id="rId17"/>
    <p:sldId id="766" r:id="rId18"/>
    <p:sldId id="736" r:id="rId19"/>
    <p:sldId id="806" r:id="rId20"/>
    <p:sldId id="807" r:id="rId21"/>
    <p:sldId id="752" r:id="rId22"/>
    <p:sldId id="809" r:id="rId23"/>
    <p:sldId id="765" r:id="rId24"/>
    <p:sldId id="811" r:id="rId25"/>
    <p:sldId id="767" r:id="rId26"/>
    <p:sldId id="813" r:id="rId27"/>
    <p:sldId id="768" r:id="rId28"/>
    <p:sldId id="769" r:id="rId29"/>
    <p:sldId id="770" r:id="rId30"/>
    <p:sldId id="771" r:id="rId31"/>
    <p:sldId id="830" r:id="rId32"/>
    <p:sldId id="776" r:id="rId33"/>
    <p:sldId id="825" r:id="rId34"/>
    <p:sldId id="852" r:id="rId35"/>
    <p:sldId id="826" r:id="rId36"/>
    <p:sldId id="827" r:id="rId37"/>
    <p:sldId id="828" r:id="rId38"/>
    <p:sldId id="839" r:id="rId39"/>
    <p:sldId id="829" r:id="rId40"/>
    <p:sldId id="840" r:id="rId41"/>
    <p:sldId id="853" r:id="rId42"/>
  </p:sldIdLst>
  <p:sldSz cx="9144000" cy="6858000" type="screen4x3"/>
  <p:notesSz cx="9144000" cy="6858000"/>
  <p:embeddedFontLst>
    <p:embeddedFont>
      <p:font typeface="Helvetica" pitchFamily="34" charset="0"/>
      <p:regular r:id="rId45"/>
      <p:bold r:id="rId46"/>
      <p:italic r:id="rId47"/>
      <p:boldItalic r:id="rId48"/>
    </p:embeddedFont>
    <p:embeddedFont>
      <p:font typeface="ＭＳ Ｐゴシック" pitchFamily="34" charset="-128"/>
      <p:regular r:id="rId49"/>
    </p:embeddedFont>
    <p:embeddedFont>
      <p:font typeface="Webdings" pitchFamily="18" charset="2"/>
      <p:regular r:id="rId50"/>
    </p:embeddedFont>
  </p:embeddedFontLst>
  <p:defaultTextStyle>
    <a:defPPr>
      <a:defRPr lang="en-US"/>
    </a:defPPr>
    <a:lvl1pPr algn="l" rtl="0" fontAlgn="base">
      <a:spcBef>
        <a:spcPct val="0"/>
      </a:spcBef>
      <a:spcAft>
        <a:spcPct val="0"/>
      </a:spcAft>
      <a:defRPr b="1" kern="1200">
        <a:solidFill>
          <a:schemeClr val="tx1"/>
        </a:solidFill>
        <a:latin typeface="Arial" pitchFamily="34" charset="0"/>
        <a:ea typeface="+mn-ea"/>
        <a:cs typeface="+mn-cs"/>
      </a:defRPr>
    </a:lvl1pPr>
    <a:lvl2pPr marL="457200" algn="l" rtl="0" fontAlgn="base">
      <a:spcBef>
        <a:spcPct val="0"/>
      </a:spcBef>
      <a:spcAft>
        <a:spcPct val="0"/>
      </a:spcAft>
      <a:defRPr b="1" kern="1200">
        <a:solidFill>
          <a:schemeClr val="tx1"/>
        </a:solidFill>
        <a:latin typeface="Arial" pitchFamily="34" charset="0"/>
        <a:ea typeface="+mn-ea"/>
        <a:cs typeface="+mn-cs"/>
      </a:defRPr>
    </a:lvl2pPr>
    <a:lvl3pPr marL="914400" algn="l" rtl="0" fontAlgn="base">
      <a:spcBef>
        <a:spcPct val="0"/>
      </a:spcBef>
      <a:spcAft>
        <a:spcPct val="0"/>
      </a:spcAft>
      <a:defRPr b="1" kern="1200">
        <a:solidFill>
          <a:schemeClr val="tx1"/>
        </a:solidFill>
        <a:latin typeface="Arial" pitchFamily="34" charset="0"/>
        <a:ea typeface="+mn-ea"/>
        <a:cs typeface="+mn-cs"/>
      </a:defRPr>
    </a:lvl3pPr>
    <a:lvl4pPr marL="1371600" algn="l" rtl="0" fontAlgn="base">
      <a:spcBef>
        <a:spcPct val="0"/>
      </a:spcBef>
      <a:spcAft>
        <a:spcPct val="0"/>
      </a:spcAft>
      <a:defRPr b="1" kern="1200">
        <a:solidFill>
          <a:schemeClr val="tx1"/>
        </a:solidFill>
        <a:latin typeface="Arial" pitchFamily="34" charset="0"/>
        <a:ea typeface="+mn-ea"/>
        <a:cs typeface="+mn-cs"/>
      </a:defRPr>
    </a:lvl4pPr>
    <a:lvl5pPr marL="1828800" algn="l" rtl="0" fontAlgn="base">
      <a:spcBef>
        <a:spcPct val="0"/>
      </a:spcBef>
      <a:spcAft>
        <a:spcPct val="0"/>
      </a:spcAft>
      <a:defRPr b="1" kern="1200">
        <a:solidFill>
          <a:schemeClr val="tx1"/>
        </a:solidFill>
        <a:latin typeface="Arial" pitchFamily="34" charset="0"/>
        <a:ea typeface="+mn-ea"/>
        <a:cs typeface="+mn-cs"/>
      </a:defRPr>
    </a:lvl5pPr>
    <a:lvl6pPr marL="2286000" algn="l" defTabSz="914400" rtl="0" eaLnBrk="1" latinLnBrk="0" hangingPunct="1">
      <a:defRPr b="1" kern="1200">
        <a:solidFill>
          <a:schemeClr val="tx1"/>
        </a:solidFill>
        <a:latin typeface="Arial" pitchFamily="34" charset="0"/>
        <a:ea typeface="+mn-ea"/>
        <a:cs typeface="+mn-cs"/>
      </a:defRPr>
    </a:lvl6pPr>
    <a:lvl7pPr marL="2743200" algn="l" defTabSz="914400" rtl="0" eaLnBrk="1" latinLnBrk="0" hangingPunct="1">
      <a:defRPr b="1" kern="1200">
        <a:solidFill>
          <a:schemeClr val="tx1"/>
        </a:solidFill>
        <a:latin typeface="Arial" pitchFamily="34" charset="0"/>
        <a:ea typeface="+mn-ea"/>
        <a:cs typeface="+mn-cs"/>
      </a:defRPr>
    </a:lvl7pPr>
    <a:lvl8pPr marL="3200400" algn="l" defTabSz="914400" rtl="0" eaLnBrk="1" latinLnBrk="0" hangingPunct="1">
      <a:defRPr b="1" kern="1200">
        <a:solidFill>
          <a:schemeClr val="tx1"/>
        </a:solidFill>
        <a:latin typeface="Arial" pitchFamily="34" charset="0"/>
        <a:ea typeface="+mn-ea"/>
        <a:cs typeface="+mn-cs"/>
      </a:defRPr>
    </a:lvl8pPr>
    <a:lvl9pPr marL="3657600" algn="l" defTabSz="914400" rtl="0" eaLnBrk="1" latinLnBrk="0" hangingPunct="1">
      <a:defRPr b="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33"/>
    <a:srgbClr val="FFFFFF"/>
    <a:srgbClr val="0005C0"/>
    <a:srgbClr val="FF7C80"/>
    <a:srgbClr val="FF3399"/>
    <a:srgbClr val="66FF33"/>
    <a:srgbClr val="CCCC00"/>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80" autoAdjust="0"/>
    <p:restoredTop sz="93258" autoAdjust="0"/>
  </p:normalViewPr>
  <p:slideViewPr>
    <p:cSldViewPr snapToGrid="0">
      <p:cViewPr>
        <p:scale>
          <a:sx n="110" d="100"/>
          <a:sy n="110" d="100"/>
        </p:scale>
        <p:origin x="-960" y="216"/>
      </p:cViewPr>
      <p:guideLst>
        <p:guide orient="horz" pos="2063"/>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5076"/>
    </p:cViewPr>
  </p:sorterViewPr>
  <p:notesViewPr>
    <p:cSldViewPr snapToGrid="0">
      <p:cViewPr varScale="1">
        <p:scale>
          <a:sx n="73" d="100"/>
          <a:sy n="73" d="100"/>
        </p:scale>
        <p:origin x="-918" y="-10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5817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219200" y="3257550"/>
            <a:ext cx="6705600" cy="30861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ltLang="en-US" noProof="0" smtClean="0"/>
              <a:t>Click to edit Master notes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3491" name="Rectangle 3"/>
          <p:cNvSpPr>
            <a:spLocks noGrp="1" noRot="1" noChangeAspect="1" noChangeArrowheads="1" noTextEdit="1"/>
          </p:cNvSpPr>
          <p:nvPr>
            <p:ph type="sldImg" idx="2"/>
          </p:nvPr>
        </p:nvSpPr>
        <p:spPr bwMode="auto">
          <a:xfrm>
            <a:off x="2859088" y="515938"/>
            <a:ext cx="3425825" cy="256857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1550713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4294967295"/>
          </p:nvPr>
        </p:nvSpPr>
        <p:spPr bwMode="auto">
          <a:xfrm>
            <a:off x="5180013" y="6515100"/>
            <a:ext cx="3962400" cy="341313"/>
          </a:xfrm>
          <a:prstGeom prst="rect">
            <a:avLst/>
          </a:prstGeom>
          <a:noFill/>
          <a:ln>
            <a:miter lim="800000"/>
            <a:headEnd/>
            <a:tailEnd/>
          </a:ln>
        </p:spPr>
        <p:txBody>
          <a:bodyPr/>
          <a:lstStyle/>
          <a:p>
            <a:fld id="{B0747A42-ACC3-466B-A7D6-AB22650CA214}" type="slidenum">
              <a:rPr lang="en-US"/>
              <a:pPr/>
              <a:t>14</a:t>
            </a:fld>
            <a:endParaRPr lang="en-US"/>
          </a:p>
        </p:txBody>
      </p:sp>
      <p:sp>
        <p:nvSpPr>
          <p:cNvPr id="76803" name="Rectangle 2"/>
          <p:cNvSpPr>
            <a:spLocks noGrp="1" noRot="1" noChangeAspect="1" noChangeArrowheads="1" noTextEdit="1"/>
          </p:cNvSpPr>
          <p:nvPr>
            <p:ph type="sldImg"/>
          </p:nvPr>
        </p:nvSpPr>
        <p:spPr>
          <a:xfrm>
            <a:off x="2865438" y="520700"/>
            <a:ext cx="3413125" cy="2560638"/>
          </a:xfrm>
          <a:ln/>
        </p:spPr>
      </p:sp>
      <p:sp>
        <p:nvSpPr>
          <p:cNvPr id="76804"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4294967295"/>
          </p:nvPr>
        </p:nvSpPr>
        <p:spPr bwMode="auto">
          <a:xfrm>
            <a:off x="5180013" y="6515100"/>
            <a:ext cx="3962400" cy="341313"/>
          </a:xfrm>
          <a:prstGeom prst="rect">
            <a:avLst/>
          </a:prstGeom>
          <a:noFill/>
          <a:ln>
            <a:miter lim="800000"/>
            <a:headEnd/>
            <a:tailEnd/>
          </a:ln>
        </p:spPr>
        <p:txBody>
          <a:bodyPr/>
          <a:lstStyle/>
          <a:p>
            <a:fld id="{B24EC5FA-FC23-4BC4-AD30-BB58679A7C2F}" type="slidenum">
              <a:rPr lang="en-US"/>
              <a:pPr/>
              <a:t>15</a:t>
            </a:fld>
            <a:endParaRPr lang="en-US"/>
          </a:p>
        </p:txBody>
      </p:sp>
      <p:sp>
        <p:nvSpPr>
          <p:cNvPr id="77827" name="Rectangle 2"/>
          <p:cNvSpPr>
            <a:spLocks noGrp="1" noRot="1" noChangeAspect="1" noChangeArrowheads="1" noTextEdit="1"/>
          </p:cNvSpPr>
          <p:nvPr>
            <p:ph type="sldImg"/>
          </p:nvPr>
        </p:nvSpPr>
        <p:spPr>
          <a:xfrm>
            <a:off x="2865438" y="520700"/>
            <a:ext cx="3413125" cy="2560638"/>
          </a:xfrm>
          <a:ln/>
        </p:spPr>
      </p:sp>
      <p:sp>
        <p:nvSpPr>
          <p:cNvPr id="77828"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2860675" y="515938"/>
            <a:ext cx="3424238" cy="2568575"/>
          </a:xfrm>
          <a:ln/>
        </p:spPr>
      </p:sp>
      <p:sp>
        <p:nvSpPr>
          <p:cNvPr id="798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2862263" y="515938"/>
            <a:ext cx="3424237" cy="2568575"/>
          </a:xfrm>
          <a:ln/>
        </p:spPr>
      </p:sp>
      <p:sp>
        <p:nvSpPr>
          <p:cNvPr id="82947" name="Rectangle 3"/>
          <p:cNvSpPr>
            <a:spLocks noGrp="1" noChangeArrowheads="1"/>
          </p:cNvSpPr>
          <p:nvPr>
            <p:ph type="body" idx="1"/>
          </p:nvPr>
        </p:nvSpPr>
        <p:spPr>
          <a:xfrm>
            <a:off x="1220788" y="3257550"/>
            <a:ext cx="6702425" cy="3086100"/>
          </a:xfrm>
          <a:noFill/>
          <a:ln w="9525"/>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2857500" y="514350"/>
            <a:ext cx="3429000" cy="2571750"/>
          </a:xfrm>
          <a:ln/>
        </p:spPr>
      </p:sp>
      <p:sp>
        <p:nvSpPr>
          <p:cNvPr id="87043" name="Rectangle 3"/>
          <p:cNvSpPr>
            <a:spLocks noGrp="1" noChangeArrowheads="1"/>
          </p:cNvSpPr>
          <p:nvPr>
            <p:ph type="body" idx="1"/>
          </p:nvPr>
        </p:nvSpPr>
        <p:spPr>
          <a:noFill/>
          <a:ln w="9525"/>
        </p:spPr>
        <p:txBody>
          <a:bodyPr/>
          <a:lstStyle/>
          <a:p>
            <a:endParaRPr lang="en-US" altLang="en-US" i="1"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2857500" y="514350"/>
            <a:ext cx="3429000" cy="2571750"/>
          </a:xfrm>
          <a:ln/>
        </p:spPr>
      </p:sp>
      <p:sp>
        <p:nvSpPr>
          <p:cNvPr id="88067" name="Rectangle 3"/>
          <p:cNvSpPr>
            <a:spLocks noGrp="1" noChangeArrowheads="1"/>
          </p:cNvSpPr>
          <p:nvPr>
            <p:ph type="body" idx="1"/>
          </p:nvPr>
        </p:nvSpPr>
        <p:spPr>
          <a:noFill/>
          <a:ln w="9525"/>
        </p:spPr>
        <p:txBody>
          <a:bodyPr/>
          <a:lstStyle/>
          <a:p>
            <a:endParaRPr lang="en-US" altLang="en-US" i="1"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2857500" y="514350"/>
            <a:ext cx="3429000" cy="2571750"/>
          </a:xfrm>
          <a:ln/>
        </p:spPr>
      </p:sp>
      <p:sp>
        <p:nvSpPr>
          <p:cNvPr id="89091" name="Rectangle 3"/>
          <p:cNvSpPr>
            <a:spLocks noGrp="1" noChangeArrowheads="1"/>
          </p:cNvSpPr>
          <p:nvPr>
            <p:ph type="body" idx="1"/>
          </p:nvPr>
        </p:nvSpPr>
        <p:spPr>
          <a:noFill/>
          <a:ln w="9525"/>
        </p:spPr>
        <p:txBody>
          <a:bodyPr/>
          <a:lstStyle/>
          <a:p>
            <a:endParaRPr lang="en-US" altLang="en-US" i="1"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2857500" y="514350"/>
            <a:ext cx="3429000" cy="2571750"/>
          </a:xfrm>
          <a:ln/>
        </p:spPr>
      </p:sp>
      <p:sp>
        <p:nvSpPr>
          <p:cNvPr id="90115" name="Rectangle 3"/>
          <p:cNvSpPr>
            <a:spLocks noGrp="1" noChangeArrowheads="1"/>
          </p:cNvSpPr>
          <p:nvPr>
            <p:ph type="body" idx="1"/>
          </p:nvPr>
        </p:nvSpPr>
        <p:spPr>
          <a:noFill/>
          <a:ln w="9525"/>
        </p:spPr>
        <p:txBody>
          <a:bodyPr/>
          <a:lstStyle/>
          <a:p>
            <a:endParaRPr lang="en-US" altLang="en-US" i="1"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w="9525"/>
        </p:spPr>
        <p:txBody>
          <a:bodyP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5181600" y="0"/>
            <a:ext cx="3962400" cy="342900"/>
          </a:xfrm>
          <a:prstGeom prst="rect">
            <a:avLst/>
          </a:prstGeom>
          <a:noFill/>
          <a:ln w="12700">
            <a:noFill/>
            <a:miter lim="800000"/>
            <a:headEnd/>
            <a:tailEnd/>
          </a:ln>
        </p:spPr>
        <p:txBody>
          <a:bodyPr wrap="none" anchor="ctr"/>
          <a:lstStyle/>
          <a:p>
            <a:endParaRPr lang="en-US"/>
          </a:p>
        </p:txBody>
      </p:sp>
      <p:sp>
        <p:nvSpPr>
          <p:cNvPr id="65539" name="Rectangle 3"/>
          <p:cNvSpPr>
            <a:spLocks noChangeArrowheads="1"/>
          </p:cNvSpPr>
          <p:nvPr/>
        </p:nvSpPr>
        <p:spPr bwMode="auto">
          <a:xfrm>
            <a:off x="5181600" y="6513513"/>
            <a:ext cx="3962400" cy="344487"/>
          </a:xfrm>
          <a:prstGeom prst="rect">
            <a:avLst/>
          </a:prstGeom>
          <a:noFill/>
          <a:ln w="12700">
            <a:noFill/>
            <a:miter lim="800000"/>
            <a:headEnd/>
            <a:tailEnd/>
          </a:ln>
        </p:spPr>
        <p:txBody>
          <a:bodyPr lIns="90488" tIns="44450" rIns="90488" bIns="44450" anchor="b"/>
          <a:lstStyle/>
          <a:p>
            <a:pPr algn="r" eaLnBrk="0" hangingPunct="0"/>
            <a:r>
              <a:rPr lang="en-US" sz="1200" b="0">
                <a:latin typeface="Times New Roman" pitchFamily="18" charset="0"/>
              </a:rPr>
              <a:t>9</a:t>
            </a:r>
          </a:p>
        </p:txBody>
      </p:sp>
      <p:sp>
        <p:nvSpPr>
          <p:cNvPr id="65540" name="Rectangle 4"/>
          <p:cNvSpPr>
            <a:spLocks noChangeArrowheads="1"/>
          </p:cNvSpPr>
          <p:nvPr/>
        </p:nvSpPr>
        <p:spPr bwMode="auto">
          <a:xfrm>
            <a:off x="0" y="6513513"/>
            <a:ext cx="3962400" cy="344487"/>
          </a:xfrm>
          <a:prstGeom prst="rect">
            <a:avLst/>
          </a:prstGeom>
          <a:noFill/>
          <a:ln w="12700">
            <a:noFill/>
            <a:miter lim="800000"/>
            <a:headEnd/>
            <a:tailEnd/>
          </a:ln>
        </p:spPr>
        <p:txBody>
          <a:bodyPr wrap="none" anchor="ctr"/>
          <a:lstStyle/>
          <a:p>
            <a:endParaRPr lang="en-US"/>
          </a:p>
        </p:txBody>
      </p:sp>
      <p:sp>
        <p:nvSpPr>
          <p:cNvPr id="65541" name="Rectangle 5"/>
          <p:cNvSpPr>
            <a:spLocks noChangeArrowheads="1"/>
          </p:cNvSpPr>
          <p:nvPr/>
        </p:nvSpPr>
        <p:spPr bwMode="auto">
          <a:xfrm>
            <a:off x="0" y="0"/>
            <a:ext cx="3962400" cy="342900"/>
          </a:xfrm>
          <a:prstGeom prst="rect">
            <a:avLst/>
          </a:prstGeom>
          <a:noFill/>
          <a:ln w="12700">
            <a:noFill/>
            <a:miter lim="800000"/>
            <a:headEnd/>
            <a:tailEnd/>
          </a:ln>
        </p:spPr>
        <p:txBody>
          <a:bodyPr wrap="none" anchor="ctr"/>
          <a:lstStyle/>
          <a:p>
            <a:endParaRPr lang="en-US"/>
          </a:p>
        </p:txBody>
      </p:sp>
      <p:sp>
        <p:nvSpPr>
          <p:cNvPr id="65542" name="Rectangle 6"/>
          <p:cNvSpPr>
            <a:spLocks noGrp="1" noRot="1" noChangeAspect="1" noChangeArrowheads="1" noTextEdit="1"/>
          </p:cNvSpPr>
          <p:nvPr>
            <p:ph type="sldImg"/>
          </p:nvPr>
        </p:nvSpPr>
        <p:spPr>
          <a:xfrm>
            <a:off x="2863850" y="519113"/>
            <a:ext cx="3417888" cy="2562225"/>
          </a:xfrm>
          <a:ln cap="flat"/>
        </p:spPr>
      </p:sp>
      <p:sp>
        <p:nvSpPr>
          <p:cNvPr id="65543" name="Rectangle 7"/>
          <p:cNvSpPr>
            <a:spLocks noGrp="1" noChangeArrowheads="1"/>
          </p:cNvSpPr>
          <p:nvPr>
            <p:ph type="body" idx="1"/>
          </p:nvPr>
        </p:nvSpPr>
        <p:spPr>
          <a:xfrm>
            <a:off x="1219200" y="3257550"/>
            <a:ext cx="6705600" cy="3084513"/>
          </a:xfrm>
          <a:noFill/>
          <a:ln w="9525"/>
        </p:spPr>
        <p:txBody>
          <a:bodyPr/>
          <a:lstStyle/>
          <a:p>
            <a:pPr>
              <a:spcBef>
                <a:spcPct val="50000"/>
              </a:spcBef>
            </a:pPr>
            <a:r>
              <a:rPr lang="en-US" dirty="0" smtClean="0"/>
              <a:t>Atherosclerosis is a progressive disease involving the development of arterial wall lesions. As they grow, these lesions may narrow or occlude the arterial lumen. Complex lesions may also become unstable and rupture, leading to acute coronary events, such as unstable angina, myocardial infarction, and stroke.</a:t>
            </a:r>
          </a:p>
          <a:p>
            <a:pPr>
              <a:spcBef>
                <a:spcPct val="50000"/>
              </a:spcBef>
            </a:pPr>
            <a:endParaRPr lang="en-US" sz="1000" b="1" dirty="0" smtClean="0"/>
          </a:p>
          <a:p>
            <a:pPr>
              <a:spcBef>
                <a:spcPct val="50000"/>
              </a:spcBef>
            </a:pPr>
            <a:r>
              <a:rPr lang="en-US" sz="1000" dirty="0" err="1" smtClean="0"/>
              <a:t>Pepine</a:t>
            </a:r>
            <a:r>
              <a:rPr lang="en-US" sz="1000" dirty="0" smtClean="0"/>
              <a:t> CJ. The effects of </a:t>
            </a:r>
            <a:r>
              <a:rPr lang="en-US" sz="1000" dirty="0" err="1" smtClean="0"/>
              <a:t>angiotensin</a:t>
            </a:r>
            <a:r>
              <a:rPr lang="en-US" sz="1000" dirty="0" smtClean="0"/>
              <a:t>-converting enzyme inhibition on endothelial dysfunction: potential role in myocardial ischemia. </a:t>
            </a:r>
            <a:r>
              <a:rPr lang="en-US" sz="1000" i="1" dirty="0" smtClean="0"/>
              <a:t>Am J </a:t>
            </a:r>
            <a:r>
              <a:rPr lang="en-US" sz="1000" i="1" dirty="0" err="1" smtClean="0"/>
              <a:t>Cardiol</a:t>
            </a:r>
            <a:r>
              <a:rPr lang="en-US" sz="1000" dirty="0" smtClean="0"/>
              <a:t>. 1998; 82(</a:t>
            </a:r>
            <a:r>
              <a:rPr lang="en-US" sz="1000" dirty="0" err="1" smtClean="0"/>
              <a:t>suppl</a:t>
            </a:r>
            <a:r>
              <a:rPr lang="en-US" sz="1000" dirty="0" smtClean="0"/>
              <a:t> 10A):244-275.</a:t>
            </a:r>
          </a:p>
          <a:p>
            <a:pPr>
              <a:spcBef>
                <a:spcPct val="50000"/>
              </a:spcBef>
            </a:pPr>
            <a:endParaRPr lang="en-US" sz="1000" dirty="0" smtClean="0"/>
          </a:p>
          <a:p>
            <a:pPr algn="ctr"/>
            <a:endParaRPr lang="en-US" dirty="0" smtClean="0"/>
          </a:p>
          <a:p>
            <a:pPr algn="ct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2857500" y="514350"/>
            <a:ext cx="3429000" cy="2571750"/>
          </a:xfrm>
          <a:ln/>
        </p:spPr>
      </p:sp>
      <p:sp>
        <p:nvSpPr>
          <p:cNvPr id="6656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860675" y="515938"/>
            <a:ext cx="3424238" cy="2568575"/>
          </a:xfrm>
          <a:ln/>
        </p:spPr>
      </p:sp>
      <p:sp>
        <p:nvSpPr>
          <p:cNvPr id="6963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xfrm>
            <a:off x="5179219" y="6514421"/>
            <a:ext cx="3962798" cy="34244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New Roman" pitchFamily="18" charset="0"/>
              </a:defRPr>
            </a:lvl1pPr>
            <a:lvl2pPr marL="785372" indent="-302066">
              <a:defRPr sz="2500">
                <a:solidFill>
                  <a:schemeClr val="tx1"/>
                </a:solidFill>
                <a:latin typeface="Times New Roman" pitchFamily="18" charset="0"/>
              </a:defRPr>
            </a:lvl2pPr>
            <a:lvl3pPr marL="1208265" indent="-241653">
              <a:defRPr sz="2500">
                <a:solidFill>
                  <a:schemeClr val="tx1"/>
                </a:solidFill>
                <a:latin typeface="Times New Roman" pitchFamily="18" charset="0"/>
              </a:defRPr>
            </a:lvl3pPr>
            <a:lvl4pPr marL="1691571" indent="-241653">
              <a:defRPr sz="2500">
                <a:solidFill>
                  <a:schemeClr val="tx1"/>
                </a:solidFill>
                <a:latin typeface="Times New Roman" pitchFamily="18" charset="0"/>
              </a:defRPr>
            </a:lvl4pPr>
            <a:lvl5pPr marL="2174878" indent="-241653">
              <a:defRPr sz="2500">
                <a:solidFill>
                  <a:schemeClr val="tx1"/>
                </a:solidFill>
                <a:latin typeface="Times New Roman" pitchFamily="18" charset="0"/>
              </a:defRPr>
            </a:lvl5pPr>
            <a:lvl6pPr marL="2658184" indent="-241653" eaLnBrk="0" fontAlgn="base" hangingPunct="0">
              <a:spcBef>
                <a:spcPct val="0"/>
              </a:spcBef>
              <a:spcAft>
                <a:spcPct val="0"/>
              </a:spcAft>
              <a:defRPr sz="2500">
                <a:solidFill>
                  <a:schemeClr val="tx1"/>
                </a:solidFill>
                <a:latin typeface="Times New Roman" pitchFamily="18" charset="0"/>
              </a:defRPr>
            </a:lvl6pPr>
            <a:lvl7pPr marL="3141490" indent="-241653" eaLnBrk="0" fontAlgn="base" hangingPunct="0">
              <a:spcBef>
                <a:spcPct val="0"/>
              </a:spcBef>
              <a:spcAft>
                <a:spcPct val="0"/>
              </a:spcAft>
              <a:defRPr sz="2500">
                <a:solidFill>
                  <a:schemeClr val="tx1"/>
                </a:solidFill>
                <a:latin typeface="Times New Roman" pitchFamily="18" charset="0"/>
              </a:defRPr>
            </a:lvl7pPr>
            <a:lvl8pPr marL="3624796" indent="-241653" eaLnBrk="0" fontAlgn="base" hangingPunct="0">
              <a:spcBef>
                <a:spcPct val="0"/>
              </a:spcBef>
              <a:spcAft>
                <a:spcPct val="0"/>
              </a:spcAft>
              <a:defRPr sz="2500">
                <a:solidFill>
                  <a:schemeClr val="tx1"/>
                </a:solidFill>
                <a:latin typeface="Times New Roman" pitchFamily="18" charset="0"/>
              </a:defRPr>
            </a:lvl8pPr>
            <a:lvl9pPr marL="4108102" indent="-241653" eaLnBrk="0" fontAlgn="base" hangingPunct="0">
              <a:spcBef>
                <a:spcPct val="0"/>
              </a:spcBef>
              <a:spcAft>
                <a:spcPct val="0"/>
              </a:spcAft>
              <a:defRPr sz="2500">
                <a:solidFill>
                  <a:schemeClr val="tx1"/>
                </a:solidFill>
                <a:latin typeface="Times New Roman" pitchFamily="18" charset="0"/>
              </a:defRPr>
            </a:lvl9pPr>
          </a:lstStyle>
          <a:p>
            <a:fld id="{392F27D8-6900-4F35-8B35-EBA9A4BD3D8B}" type="slidenum">
              <a:rPr lang="en-US" sz="1300"/>
              <a:pPr/>
              <a:t>6</a:t>
            </a:fld>
            <a:endParaRPr lang="en-US" sz="1300"/>
          </a:p>
        </p:txBody>
      </p:sp>
      <p:sp>
        <p:nvSpPr>
          <p:cNvPr id="107523" name="Rectangle 2"/>
          <p:cNvSpPr>
            <a:spLocks noGrp="1" noRot="1" noChangeAspect="1" noChangeArrowheads="1" noTextEdit="1"/>
          </p:cNvSpPr>
          <p:nvPr>
            <p:ph type="sldImg"/>
          </p:nvPr>
        </p:nvSpPr>
        <p:spPr>
          <a:xfrm>
            <a:off x="2862263" y="515938"/>
            <a:ext cx="3424237" cy="2568575"/>
          </a:xfrm>
          <a:ln w="12700" cap="flat">
            <a:solidFill>
              <a:schemeClr val="tx1"/>
            </a:solidFill>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5" tIns="46028" rIns="92055" bIns="46028"/>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4294967295"/>
          </p:nvPr>
        </p:nvSpPr>
        <p:spPr bwMode="auto">
          <a:xfrm>
            <a:off x="5180013" y="6515100"/>
            <a:ext cx="3962400" cy="341313"/>
          </a:xfrm>
          <a:prstGeom prst="rect">
            <a:avLst/>
          </a:prstGeom>
          <a:noFill/>
          <a:ln>
            <a:miter lim="800000"/>
            <a:headEnd/>
            <a:tailEnd/>
          </a:ln>
        </p:spPr>
        <p:txBody>
          <a:bodyPr/>
          <a:lstStyle/>
          <a:p>
            <a:fld id="{88B1948C-A5A6-41F1-A57B-0A3C8ECA7400}" type="slidenum">
              <a:rPr lang="en-US"/>
              <a:pPr/>
              <a:t>7</a:t>
            </a:fld>
            <a:endParaRPr lang="en-US"/>
          </a:p>
        </p:txBody>
      </p:sp>
      <p:sp>
        <p:nvSpPr>
          <p:cNvPr id="70659" name="Rectangle 2"/>
          <p:cNvSpPr>
            <a:spLocks noGrp="1" noRot="1" noChangeAspect="1" noChangeArrowheads="1" noTextEdit="1"/>
          </p:cNvSpPr>
          <p:nvPr>
            <p:ph type="sldImg"/>
          </p:nvPr>
        </p:nvSpPr>
        <p:spPr>
          <a:xfrm>
            <a:off x="2862263" y="515938"/>
            <a:ext cx="3424237" cy="2568575"/>
          </a:xfrm>
          <a:ln/>
        </p:spPr>
      </p:sp>
      <p:sp>
        <p:nvSpPr>
          <p:cNvPr id="70660" name="Rectangle 3"/>
          <p:cNvSpPr>
            <a:spLocks noGrp="1" noChangeArrowheads="1"/>
          </p:cNvSpPr>
          <p:nvPr>
            <p:ph type="body" idx="1"/>
          </p:nvPr>
        </p:nvSpPr>
        <p:spPr>
          <a:xfrm>
            <a:off x="1217613" y="3257550"/>
            <a:ext cx="6708775" cy="3086100"/>
          </a:xfrm>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0363" y="165100"/>
            <a:ext cx="2008187" cy="5626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65100"/>
            <a:ext cx="5872163" cy="5626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165100"/>
            <a:ext cx="7772400" cy="863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90600" y="1676400"/>
            <a:ext cx="3787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930775" y="1676400"/>
            <a:ext cx="3787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990600" y="3810000"/>
            <a:ext cx="3787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930775" y="3810000"/>
            <a:ext cx="3787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65100"/>
            <a:ext cx="7772400" cy="8636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676400"/>
            <a:ext cx="37877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930775" y="1676400"/>
            <a:ext cx="3787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930775" y="3810000"/>
            <a:ext cx="3787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0" y="1676400"/>
            <a:ext cx="3787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30775" y="1676400"/>
            <a:ext cx="3787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820"/>
        </a:solidFill>
        <a:effectLst/>
      </p:bgPr>
    </p:bg>
    <p:spTree>
      <p:nvGrpSpPr>
        <p:cNvPr id="1" name=""/>
        <p:cNvGrpSpPr/>
        <p:nvPr/>
      </p:nvGrpSpPr>
      <p:grpSpPr>
        <a:xfrm>
          <a:off x="0" y="0"/>
          <a:ext cx="0" cy="0"/>
          <a:chOff x="0" y="0"/>
          <a:chExt cx="0" cy="0"/>
        </a:xfrm>
      </p:grpSpPr>
      <p:sp>
        <p:nvSpPr>
          <p:cNvPr id="6146" name="Rectangle 3"/>
          <p:cNvSpPr>
            <a:spLocks noGrp="1" noChangeArrowheads="1"/>
          </p:cNvSpPr>
          <p:nvPr>
            <p:ph type="title"/>
          </p:nvPr>
        </p:nvSpPr>
        <p:spPr bwMode="auto">
          <a:xfrm>
            <a:off x="685800" y="165100"/>
            <a:ext cx="7772400" cy="863600"/>
          </a:xfrm>
          <a:prstGeom prst="rect">
            <a:avLst/>
          </a:prstGeom>
          <a:noFill/>
          <a:ln w="12700">
            <a:noFill/>
            <a:miter lim="800000"/>
            <a:headEnd/>
            <a:tailEnd/>
          </a:ln>
        </p:spPr>
        <p:txBody>
          <a:bodyPr vert="horz" wrap="square" lIns="90488" tIns="44450" rIns="90488" bIns="44450" numCol="1" anchor="b" anchorCtr="0" compatLnSpc="1">
            <a:prstTxWarp prst="textNoShape">
              <a:avLst/>
            </a:prstTxWarp>
          </a:bodyPr>
          <a:lstStyle/>
          <a:p>
            <a:pPr lvl="0"/>
            <a:r>
              <a:rPr lang="en-US" altLang="en-US" smtClean="0"/>
              <a:t>Click to edit Master title style</a:t>
            </a:r>
          </a:p>
        </p:txBody>
      </p:sp>
      <p:sp>
        <p:nvSpPr>
          <p:cNvPr id="6147" name="Rectangle 4"/>
          <p:cNvSpPr>
            <a:spLocks noGrp="1" noChangeArrowheads="1"/>
          </p:cNvSpPr>
          <p:nvPr>
            <p:ph type="body" idx="1"/>
          </p:nvPr>
        </p:nvSpPr>
        <p:spPr bwMode="auto">
          <a:xfrm>
            <a:off x="990600" y="1676400"/>
            <a:ext cx="7727950" cy="41148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6148" name="Picture 16" descr="RegionalHeartLogo_color"/>
          <p:cNvPicPr>
            <a:picLocks noChangeAspect="1" noChangeArrowheads="1"/>
          </p:cNvPicPr>
          <p:nvPr/>
        </p:nvPicPr>
        <p:blipFill>
          <a:blip r:embed="rId15" cstate="print"/>
          <a:srcRect/>
          <a:stretch>
            <a:fillRect/>
          </a:stretch>
        </p:blipFill>
        <p:spPr bwMode="auto">
          <a:xfrm>
            <a:off x="8218488" y="6319838"/>
            <a:ext cx="925512" cy="325437"/>
          </a:xfrm>
          <a:prstGeom prst="rect">
            <a:avLst/>
          </a:prstGeom>
          <a:noFill/>
          <a:ln w="9525">
            <a:noFill/>
            <a:miter lim="800000"/>
            <a:headEnd/>
            <a:tailEnd/>
          </a:ln>
        </p:spPr>
      </p:pic>
      <p:sp>
        <p:nvSpPr>
          <p:cNvPr id="1041" name="AutoShape 17"/>
          <p:cNvSpPr>
            <a:spLocks noChangeArrowheads="1"/>
          </p:cNvSpPr>
          <p:nvPr/>
        </p:nvSpPr>
        <p:spPr bwMode="auto">
          <a:xfrm flipV="1">
            <a:off x="374650" y="1085850"/>
            <a:ext cx="8393113" cy="63500"/>
          </a:xfrm>
          <a:custGeom>
            <a:avLst/>
            <a:gdLst>
              <a:gd name="G0" fmla="+- 5320 0 0"/>
              <a:gd name="G1" fmla="+- 21600 0 5320"/>
              <a:gd name="G2" fmla="*/ 5320 1 2"/>
              <a:gd name="G3" fmla="+- 21600 0 G2"/>
              <a:gd name="G4" fmla="+/ 5320 21600 2"/>
              <a:gd name="G5" fmla="+/ G1 0 2"/>
              <a:gd name="G6" fmla="*/ 21600 21600 5320"/>
              <a:gd name="G7" fmla="*/ G6 1 2"/>
              <a:gd name="G8" fmla="+- 21600 0 G7"/>
              <a:gd name="G9" fmla="*/ 21600 1 2"/>
              <a:gd name="G10" fmla="+- 5320 0 G9"/>
              <a:gd name="G11" fmla="?: G10 G8 0"/>
              <a:gd name="G12" fmla="?: G10 G7 21600"/>
              <a:gd name="T0" fmla="*/ 18940 w 21600"/>
              <a:gd name="T1" fmla="*/ 10800 h 21600"/>
              <a:gd name="T2" fmla="*/ 10800 w 21600"/>
              <a:gd name="T3" fmla="*/ 21600 h 21600"/>
              <a:gd name="T4" fmla="*/ 2660 w 21600"/>
              <a:gd name="T5" fmla="*/ 10800 h 21600"/>
              <a:gd name="T6" fmla="*/ 10800 w 21600"/>
              <a:gd name="T7" fmla="*/ 0 h 21600"/>
              <a:gd name="T8" fmla="*/ 4460 w 21600"/>
              <a:gd name="T9" fmla="*/ 4460 h 21600"/>
              <a:gd name="T10" fmla="*/ 17140 w 21600"/>
              <a:gd name="T11" fmla="*/ 17140 h 21600"/>
            </a:gdLst>
            <a:ahLst/>
            <a:cxnLst>
              <a:cxn ang="0">
                <a:pos x="T0" y="T1"/>
              </a:cxn>
              <a:cxn ang="0">
                <a:pos x="T2" y="T3"/>
              </a:cxn>
              <a:cxn ang="0">
                <a:pos x="T4" y="T5"/>
              </a:cxn>
              <a:cxn ang="0">
                <a:pos x="T6" y="T7"/>
              </a:cxn>
            </a:cxnLst>
            <a:rect l="T8" t="T9" r="T10" b="T11"/>
            <a:pathLst>
              <a:path w="21600" h="21600">
                <a:moveTo>
                  <a:pt x="0" y="0"/>
                </a:moveTo>
                <a:lnTo>
                  <a:pt x="5320" y="21600"/>
                </a:lnTo>
                <a:lnTo>
                  <a:pt x="16280" y="21600"/>
                </a:lnTo>
                <a:lnTo>
                  <a:pt x="21600" y="0"/>
                </a:lnTo>
                <a:close/>
              </a:path>
            </a:pathLst>
          </a:custGeom>
          <a:solidFill>
            <a:srgbClr val="FF0000"/>
          </a:solidFill>
          <a:ln w="12700">
            <a:solidFill>
              <a:srgbClr val="FF0000"/>
            </a:solidFill>
            <a:miter lim="800000"/>
            <a:headEnd/>
            <a:tailEnd/>
          </a:ln>
          <a:effectLst/>
        </p:spPr>
        <p:txBody>
          <a:bodyPr wrap="none" anchor="ctr"/>
          <a:lstStyle/>
          <a:p>
            <a:pPr>
              <a:defRPr/>
            </a:pPr>
            <a:endParaRPr lang="en-US">
              <a:latin typeface="Arial" charset="0"/>
            </a:endParaRPr>
          </a:p>
        </p:txBody>
      </p:sp>
    </p:spTree>
  </p:cSld>
  <p:clrMap bg1="dk2" tx1="lt1" bg2="dk1" tx2="lt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Lst>
  <p:txStyles>
    <p:titleStyle>
      <a:lvl1pPr algn="ctr" rtl="0" eaLnBrk="0" fontAlgn="base" hangingPunct="0">
        <a:spcBef>
          <a:spcPct val="0"/>
        </a:spcBef>
        <a:spcAft>
          <a:spcPct val="0"/>
        </a:spcAft>
        <a:defRPr sz="4000" b="1">
          <a:solidFill>
            <a:schemeClr val="tx2"/>
          </a:solidFill>
          <a:latin typeface="+mj-lt"/>
          <a:ea typeface="+mj-ea"/>
          <a:cs typeface="+mj-cs"/>
        </a:defRPr>
      </a:lvl1pPr>
      <a:lvl2pPr algn="ctr" rtl="0" eaLnBrk="0" fontAlgn="base" hangingPunct="0">
        <a:spcBef>
          <a:spcPct val="0"/>
        </a:spcBef>
        <a:spcAft>
          <a:spcPct val="0"/>
        </a:spcAft>
        <a:defRPr sz="4000" b="1">
          <a:solidFill>
            <a:schemeClr val="tx2"/>
          </a:solidFill>
          <a:latin typeface="Arial" charset="0"/>
        </a:defRPr>
      </a:lvl2pPr>
      <a:lvl3pPr algn="ctr" rtl="0" eaLnBrk="0" fontAlgn="base" hangingPunct="0">
        <a:spcBef>
          <a:spcPct val="0"/>
        </a:spcBef>
        <a:spcAft>
          <a:spcPct val="0"/>
        </a:spcAft>
        <a:defRPr sz="4000" b="1">
          <a:solidFill>
            <a:schemeClr val="tx2"/>
          </a:solidFill>
          <a:latin typeface="Arial" charset="0"/>
        </a:defRPr>
      </a:lvl3pPr>
      <a:lvl4pPr algn="ctr" rtl="0" eaLnBrk="0" fontAlgn="base" hangingPunct="0">
        <a:spcBef>
          <a:spcPct val="0"/>
        </a:spcBef>
        <a:spcAft>
          <a:spcPct val="0"/>
        </a:spcAft>
        <a:defRPr sz="4000" b="1">
          <a:solidFill>
            <a:schemeClr val="tx2"/>
          </a:solidFill>
          <a:latin typeface="Arial" charset="0"/>
        </a:defRPr>
      </a:lvl4pPr>
      <a:lvl5pPr algn="ctr" rtl="0" eaLnBrk="0" fontAlgn="base" hangingPunct="0">
        <a:spcBef>
          <a:spcPct val="0"/>
        </a:spcBef>
        <a:spcAft>
          <a:spcPct val="0"/>
        </a:spcAft>
        <a:defRPr sz="4000" b="1">
          <a:solidFill>
            <a:schemeClr val="tx2"/>
          </a:solidFill>
          <a:latin typeface="Arial" charset="0"/>
        </a:defRPr>
      </a:lvl5pPr>
      <a:lvl6pPr marL="457200" algn="ctr" rtl="0" eaLnBrk="0" fontAlgn="base" hangingPunct="0">
        <a:spcBef>
          <a:spcPct val="0"/>
        </a:spcBef>
        <a:spcAft>
          <a:spcPct val="0"/>
        </a:spcAft>
        <a:defRPr sz="4000" b="1">
          <a:solidFill>
            <a:schemeClr val="tx2"/>
          </a:solidFill>
          <a:latin typeface="Arial" charset="0"/>
        </a:defRPr>
      </a:lvl6pPr>
      <a:lvl7pPr marL="914400" algn="ctr" rtl="0" eaLnBrk="0" fontAlgn="base" hangingPunct="0">
        <a:spcBef>
          <a:spcPct val="0"/>
        </a:spcBef>
        <a:spcAft>
          <a:spcPct val="0"/>
        </a:spcAft>
        <a:defRPr sz="4000" b="1">
          <a:solidFill>
            <a:schemeClr val="tx2"/>
          </a:solidFill>
          <a:latin typeface="Arial" charset="0"/>
        </a:defRPr>
      </a:lvl7pPr>
      <a:lvl8pPr marL="1371600" algn="ctr" rtl="0" eaLnBrk="0" fontAlgn="base" hangingPunct="0">
        <a:spcBef>
          <a:spcPct val="0"/>
        </a:spcBef>
        <a:spcAft>
          <a:spcPct val="0"/>
        </a:spcAft>
        <a:defRPr sz="4000" b="1">
          <a:solidFill>
            <a:schemeClr val="tx2"/>
          </a:solidFill>
          <a:latin typeface="Arial" charset="0"/>
        </a:defRPr>
      </a:lvl8pPr>
      <a:lvl9pPr marL="1828800" algn="ctr" rtl="0" eaLnBrk="0" fontAlgn="base" hangingPunct="0">
        <a:spcBef>
          <a:spcPct val="0"/>
        </a:spcBef>
        <a:spcAft>
          <a:spcPct val="0"/>
        </a:spcAft>
        <a:defRPr sz="4000" b="1">
          <a:solidFill>
            <a:schemeClr val="tx2"/>
          </a:solidFill>
          <a:latin typeface="Arial" charset="0"/>
        </a:defRPr>
      </a:lvl9pPr>
    </p:titleStyle>
    <p:bodyStyle>
      <a:lvl1pPr marL="457200" indent="-457200" algn="l" rtl="0" eaLnBrk="0" fontAlgn="base" hangingPunct="0">
        <a:spcBef>
          <a:spcPct val="20000"/>
        </a:spcBef>
        <a:spcAft>
          <a:spcPct val="0"/>
        </a:spcAft>
        <a:buClr>
          <a:schemeClr val="hlink"/>
        </a:buClr>
        <a:buSzPct val="95000"/>
        <a:buFont typeface="Symbol" pitchFamily="18" charset="2"/>
        <a:buChar char="©"/>
        <a:defRPr sz="2800" b="1">
          <a:solidFill>
            <a:schemeClr val="tx1"/>
          </a:solidFill>
          <a:latin typeface="+mn-lt"/>
          <a:ea typeface="+mn-ea"/>
          <a:cs typeface="+mn-cs"/>
        </a:defRPr>
      </a:lvl1pPr>
      <a:lvl2pPr marL="857250" indent="-285750" algn="l" rtl="0" eaLnBrk="0" fontAlgn="base" hangingPunct="0">
        <a:spcBef>
          <a:spcPct val="20000"/>
        </a:spcBef>
        <a:spcAft>
          <a:spcPct val="0"/>
        </a:spcAft>
        <a:buClr>
          <a:schemeClr val="tx1"/>
        </a:buClr>
        <a:buSzPct val="85000"/>
        <a:buFont typeface="Wingdings" pitchFamily="2" charset="2"/>
        <a:buChar char="Ø"/>
        <a:defRPr sz="2400" b="1">
          <a:solidFill>
            <a:schemeClr val="tx1"/>
          </a:solidFill>
          <a:latin typeface="+mn-lt"/>
        </a:defRPr>
      </a:lvl2pPr>
      <a:lvl3pPr marL="1200150" indent="-228600" algn="l" rtl="0" eaLnBrk="0" fontAlgn="base" hangingPunct="0">
        <a:spcBef>
          <a:spcPct val="20000"/>
        </a:spcBef>
        <a:spcAft>
          <a:spcPct val="0"/>
        </a:spcAft>
        <a:buClr>
          <a:schemeClr val="tx1"/>
        </a:buClr>
        <a:buSzPct val="75000"/>
        <a:buFont typeface="Symbol" pitchFamily="18"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tx1"/>
        </a:buClr>
        <a:buSzPct val="65000"/>
        <a:buFont typeface="Symbol" pitchFamily="18" charset="2"/>
        <a:buChar char="©"/>
        <a:defRPr b="1">
          <a:solidFill>
            <a:schemeClr val="tx1"/>
          </a:solidFill>
          <a:latin typeface="+mn-lt"/>
        </a:defRPr>
      </a:lvl4pPr>
      <a:lvl5pPr marL="20574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5pPr>
      <a:lvl6pPr marL="25146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6pPr>
      <a:lvl7pPr marL="29718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7pPr>
      <a:lvl8pPr marL="34290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8pPr>
      <a:lvl9pPr marL="38862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oleObject" Target="../embeddings/Microsoft_Excel_97-2003_Worksheet1.xls"/></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tiff"/><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34.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33.wmf"/><Relationship Id="rId4" Type="http://schemas.openxmlformats.org/officeDocument/2006/relationships/oleObject" Target="../embeddings/oleObject3.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41.png"/><Relationship Id="rId3" Type="http://schemas.microsoft.com/office/2007/relationships/media" Target="../media/media3.avi"/><Relationship Id="rId7" Type="http://schemas.openxmlformats.org/officeDocument/2006/relationships/slideLayout" Target="../slideLayouts/slideLayout7.xml"/><Relationship Id="rId2" Type="http://schemas.openxmlformats.org/officeDocument/2006/relationships/video" Target="../media/media2.avi"/><Relationship Id="rId1" Type="http://schemas.microsoft.com/office/2007/relationships/media" Target="../media/media2.avi"/><Relationship Id="rId6" Type="http://schemas.microsoft.com/office/2007/relationships/media" Target="../media/media4.avi"/><Relationship Id="rId5" Type="http://schemas.openxmlformats.org/officeDocument/2006/relationships/video" Target="NULL" TargetMode="External"/><Relationship Id="rId10" Type="http://schemas.openxmlformats.org/officeDocument/2006/relationships/image" Target="../media/image43.png"/><Relationship Id="rId4" Type="http://schemas.openxmlformats.org/officeDocument/2006/relationships/video" Target="../media/media3.avi"/><Relationship Id="rId9" Type="http://schemas.openxmlformats.org/officeDocument/2006/relationships/image" Target="../media/image42.png"/></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5.w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image" Target="../media/image4.wmf"/></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1026"/>
          <p:cNvSpPr>
            <a:spLocks noGrp="1" noChangeArrowheads="1"/>
          </p:cNvSpPr>
          <p:nvPr>
            <p:ph type="ctrTitle"/>
          </p:nvPr>
        </p:nvSpPr>
        <p:spPr>
          <a:xfrm>
            <a:off x="685800" y="1054100"/>
            <a:ext cx="8204200" cy="1663700"/>
          </a:xfrm>
        </p:spPr>
        <p:txBody>
          <a:bodyPr/>
          <a:lstStyle/>
          <a:p>
            <a:r>
              <a:rPr lang="en-US" sz="3600" dirty="0" smtClean="0"/>
              <a:t>The Why and How of Myocardial Perfusion Quantification  in the Cardiology Clinic</a:t>
            </a:r>
          </a:p>
        </p:txBody>
      </p:sp>
      <p:sp>
        <p:nvSpPr>
          <p:cNvPr id="20483" name="Rectangle 1027"/>
          <p:cNvSpPr>
            <a:spLocks noGrp="1" noChangeArrowheads="1"/>
          </p:cNvSpPr>
          <p:nvPr>
            <p:ph type="subTitle" idx="1"/>
          </p:nvPr>
        </p:nvSpPr>
        <p:spPr/>
        <p:txBody>
          <a:bodyPr/>
          <a:lstStyle/>
          <a:p>
            <a:r>
              <a:rPr lang="en-US" smtClean="0"/>
              <a:t>James H. Caldwell, MD</a:t>
            </a:r>
          </a:p>
          <a:p>
            <a:r>
              <a:rPr lang="en-US" smtClean="0"/>
              <a:t>Professor of Medicine &amp; Radiology</a:t>
            </a:r>
          </a:p>
          <a:p>
            <a:r>
              <a:rPr lang="en-US" smtClean="0"/>
              <a:t>Adjunct Professor Bioengineering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Outline</a:t>
            </a:r>
          </a:p>
        </p:txBody>
      </p:sp>
      <p:sp>
        <p:nvSpPr>
          <p:cNvPr id="23555" name="Rectangle 3"/>
          <p:cNvSpPr>
            <a:spLocks noGrp="1" noChangeArrowheads="1"/>
          </p:cNvSpPr>
          <p:nvPr>
            <p:ph idx="1"/>
          </p:nvPr>
        </p:nvSpPr>
        <p:spPr>
          <a:xfrm>
            <a:off x="825500" y="1676400"/>
            <a:ext cx="7893050" cy="4114800"/>
          </a:xfrm>
        </p:spPr>
        <p:txBody>
          <a:bodyPr/>
          <a:lstStyle/>
          <a:p>
            <a:r>
              <a:rPr lang="en-US" dirty="0" smtClean="0"/>
              <a:t>Overview of coronary artery disease (CAD)</a:t>
            </a:r>
          </a:p>
          <a:p>
            <a:pPr lvl="1"/>
            <a:r>
              <a:rPr lang="en-US" dirty="0" smtClean="0"/>
              <a:t>Clinical presentation</a:t>
            </a:r>
          </a:p>
          <a:p>
            <a:pPr lvl="1"/>
            <a:r>
              <a:rPr lang="en-US" dirty="0" smtClean="0"/>
              <a:t>Stenosis anatomy and physiology</a:t>
            </a:r>
          </a:p>
          <a:p>
            <a:pPr lvl="1"/>
            <a:r>
              <a:rPr lang="en-US" dirty="0" smtClean="0">
                <a:solidFill>
                  <a:srgbClr val="FFFF00"/>
                </a:solidFill>
              </a:rPr>
              <a:t>Imaging CAD as diagnostic tool</a:t>
            </a:r>
          </a:p>
          <a:p>
            <a:pPr lvl="2"/>
            <a:r>
              <a:rPr lang="en-US" dirty="0" smtClean="0"/>
              <a:t>Physiology</a:t>
            </a:r>
          </a:p>
          <a:p>
            <a:pPr lvl="2"/>
            <a:r>
              <a:rPr lang="en-US" dirty="0" smtClean="0"/>
              <a:t>Why quantify</a:t>
            </a:r>
          </a:p>
          <a:p>
            <a:r>
              <a:rPr lang="en-US" dirty="0" smtClean="0"/>
              <a:t>Quantification of myocardial perfusion</a:t>
            </a:r>
          </a:p>
          <a:p>
            <a:pPr lvl="1"/>
            <a:endParaRPr lang="en-US" dirty="0" smtClean="0"/>
          </a:p>
        </p:txBody>
      </p:sp>
    </p:spTree>
    <p:extLst>
      <p:ext uri="{BB962C8B-B14F-4D97-AF65-F5344CB8AC3E}">
        <p14:creationId xmlns:p14="http://schemas.microsoft.com/office/powerpoint/2010/main" val="23092181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AutoShape 5"/>
          <p:cNvSpPr>
            <a:spLocks noChangeArrowheads="1"/>
          </p:cNvSpPr>
          <p:nvPr/>
        </p:nvSpPr>
        <p:spPr bwMode="auto">
          <a:xfrm rot="16200000">
            <a:off x="5505186" y="3657692"/>
            <a:ext cx="347662" cy="1042811"/>
          </a:xfrm>
          <a:prstGeom prst="can">
            <a:avLst>
              <a:gd name="adj" fmla="val 30948"/>
            </a:avLst>
          </a:prstGeom>
          <a:solidFill>
            <a:schemeClr val="bg1"/>
          </a:solidFill>
          <a:ln w="9525">
            <a:solidFill>
              <a:schemeClr val="tx1"/>
            </a:solidFill>
            <a:round/>
            <a:headEnd/>
            <a:tailEnd/>
          </a:ln>
        </p:spPr>
        <p:txBody>
          <a:bodyPr wrap="none" anchor="ctr"/>
          <a:lstStyle/>
          <a:p>
            <a:endParaRPr lang="en-US">
              <a:solidFill>
                <a:srgbClr val="000000"/>
              </a:solidFill>
            </a:endParaRPr>
          </a:p>
        </p:txBody>
      </p:sp>
      <p:sp>
        <p:nvSpPr>
          <p:cNvPr id="57349" name="AutoShape 7"/>
          <p:cNvSpPr>
            <a:spLocks noChangeArrowheads="1"/>
          </p:cNvSpPr>
          <p:nvPr/>
        </p:nvSpPr>
        <p:spPr bwMode="auto">
          <a:xfrm rot="16200000">
            <a:off x="6358467" y="3333927"/>
            <a:ext cx="990600" cy="170462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04 w 21600"/>
              <a:gd name="T13" fmla="*/ 0 h 21600"/>
              <a:gd name="T14" fmla="*/ 21296 w 21600"/>
              <a:gd name="T15" fmla="*/ 12076 h 21600"/>
            </a:gdLst>
            <a:ahLst/>
            <a:cxnLst>
              <a:cxn ang="T8">
                <a:pos x="T0" y="T1"/>
              </a:cxn>
              <a:cxn ang="T9">
                <a:pos x="T2" y="T3"/>
              </a:cxn>
              <a:cxn ang="T10">
                <a:pos x="T4" y="T5"/>
              </a:cxn>
              <a:cxn ang="T11">
                <a:pos x="T6" y="T7"/>
              </a:cxn>
            </a:cxnLst>
            <a:rect l="T12" t="T13" r="T14" b="T15"/>
            <a:pathLst>
              <a:path w="21600" h="21600">
                <a:moveTo>
                  <a:pt x="5395" y="10543"/>
                </a:moveTo>
                <a:cubicBezTo>
                  <a:pt x="5532" y="7657"/>
                  <a:pt x="7911" y="5388"/>
                  <a:pt x="10800" y="5389"/>
                </a:cubicBezTo>
                <a:cubicBezTo>
                  <a:pt x="13688" y="5389"/>
                  <a:pt x="16067" y="7657"/>
                  <a:pt x="16204" y="10543"/>
                </a:cubicBezTo>
                <a:lnTo>
                  <a:pt x="21587" y="10287"/>
                </a:lnTo>
                <a:cubicBezTo>
                  <a:pt x="21313" y="4528"/>
                  <a:pt x="16565" y="-1"/>
                  <a:pt x="10799" y="0"/>
                </a:cubicBezTo>
                <a:cubicBezTo>
                  <a:pt x="5034" y="0"/>
                  <a:pt x="286" y="4528"/>
                  <a:pt x="12" y="10287"/>
                </a:cubicBezTo>
                <a:lnTo>
                  <a:pt x="5395" y="10543"/>
                </a:lnTo>
                <a:close/>
              </a:path>
            </a:pathLst>
          </a:custGeom>
          <a:solidFill>
            <a:schemeClr val="bg1"/>
          </a:solidFill>
          <a:ln w="9525">
            <a:solidFill>
              <a:schemeClr val="tx1"/>
            </a:solidFill>
            <a:miter lim="800000"/>
            <a:headEnd/>
            <a:tailEnd/>
          </a:ln>
        </p:spPr>
        <p:txBody>
          <a:bodyPr wrap="none" anchor="ctr"/>
          <a:lstStyle/>
          <a:p>
            <a:endParaRPr lang="en-US"/>
          </a:p>
        </p:txBody>
      </p:sp>
      <p:sp>
        <p:nvSpPr>
          <p:cNvPr id="57350" name="Freeform 9"/>
          <p:cNvSpPr>
            <a:spLocks/>
          </p:cNvSpPr>
          <p:nvPr/>
        </p:nvSpPr>
        <p:spPr bwMode="auto">
          <a:xfrm rot="20295591" flipH="1">
            <a:off x="6194778" y="3798888"/>
            <a:ext cx="317500" cy="87312"/>
          </a:xfrm>
          <a:custGeom>
            <a:avLst/>
            <a:gdLst>
              <a:gd name="T0" fmla="*/ 0 w 289"/>
              <a:gd name="T1" fmla="*/ 2147483647 h 73"/>
              <a:gd name="T2" fmla="*/ 2147483647 w 289"/>
              <a:gd name="T3" fmla="*/ 2147483647 h 73"/>
              <a:gd name="T4" fmla="*/ 2147483647 w 289"/>
              <a:gd name="T5" fmla="*/ 2147483647 h 73"/>
              <a:gd name="T6" fmla="*/ 2147483647 w 289"/>
              <a:gd name="T7" fmla="*/ 2147483647 h 73"/>
              <a:gd name="T8" fmla="*/ 2147483647 w 289"/>
              <a:gd name="T9" fmla="*/ 2147483647 h 73"/>
              <a:gd name="T10" fmla="*/ 2147483647 w 289"/>
              <a:gd name="T11" fmla="*/ 2147483647 h 73"/>
              <a:gd name="T12" fmla="*/ 2147483647 w 289"/>
              <a:gd name="T13" fmla="*/ 2147483647 h 73"/>
              <a:gd name="T14" fmla="*/ 2147483647 w 289"/>
              <a:gd name="T15" fmla="*/ 0 h 73"/>
              <a:gd name="T16" fmla="*/ 0 w 289"/>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73"/>
              <a:gd name="T29" fmla="*/ 289 w 289"/>
              <a:gd name="T30" fmla="*/ 73 h 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73">
                <a:moveTo>
                  <a:pt x="0" y="8"/>
                </a:moveTo>
                <a:lnTo>
                  <a:pt x="44" y="40"/>
                </a:lnTo>
                <a:lnTo>
                  <a:pt x="140" y="72"/>
                </a:lnTo>
                <a:lnTo>
                  <a:pt x="192" y="64"/>
                </a:lnTo>
                <a:lnTo>
                  <a:pt x="209" y="48"/>
                </a:lnTo>
                <a:lnTo>
                  <a:pt x="262" y="40"/>
                </a:lnTo>
                <a:lnTo>
                  <a:pt x="288" y="8"/>
                </a:lnTo>
                <a:lnTo>
                  <a:pt x="288" y="0"/>
                </a:lnTo>
                <a:lnTo>
                  <a:pt x="0" y="8"/>
                </a:lnTo>
              </a:path>
            </a:pathLst>
          </a:custGeom>
          <a:solidFill>
            <a:srgbClr val="FFCC00"/>
          </a:solidFill>
          <a:ln w="12700" cap="rnd" cmpd="sng">
            <a:solidFill>
              <a:schemeClr val="tx1"/>
            </a:solidFill>
            <a:prstDash val="solid"/>
            <a:round/>
            <a:headEnd/>
            <a:tailEnd/>
          </a:ln>
        </p:spPr>
        <p:txBody>
          <a:bodyPr/>
          <a:lstStyle/>
          <a:p>
            <a:endParaRPr lang="en-US"/>
          </a:p>
        </p:txBody>
      </p:sp>
      <p:sp>
        <p:nvSpPr>
          <p:cNvPr id="57351" name="Freeform 10"/>
          <p:cNvSpPr>
            <a:spLocks/>
          </p:cNvSpPr>
          <p:nvPr/>
        </p:nvSpPr>
        <p:spPr bwMode="auto">
          <a:xfrm rot="8650375" flipH="1">
            <a:off x="6389511" y="3919542"/>
            <a:ext cx="317500" cy="103187"/>
          </a:xfrm>
          <a:custGeom>
            <a:avLst/>
            <a:gdLst>
              <a:gd name="T0" fmla="*/ 0 w 289"/>
              <a:gd name="T1" fmla="*/ 2147483647 h 73"/>
              <a:gd name="T2" fmla="*/ 2147483647 w 289"/>
              <a:gd name="T3" fmla="*/ 2147483647 h 73"/>
              <a:gd name="T4" fmla="*/ 2147483647 w 289"/>
              <a:gd name="T5" fmla="*/ 2147483647 h 73"/>
              <a:gd name="T6" fmla="*/ 2147483647 w 289"/>
              <a:gd name="T7" fmla="*/ 2147483647 h 73"/>
              <a:gd name="T8" fmla="*/ 2147483647 w 289"/>
              <a:gd name="T9" fmla="*/ 2147483647 h 73"/>
              <a:gd name="T10" fmla="*/ 2147483647 w 289"/>
              <a:gd name="T11" fmla="*/ 2147483647 h 73"/>
              <a:gd name="T12" fmla="*/ 2147483647 w 289"/>
              <a:gd name="T13" fmla="*/ 2147483647 h 73"/>
              <a:gd name="T14" fmla="*/ 2147483647 w 289"/>
              <a:gd name="T15" fmla="*/ 0 h 73"/>
              <a:gd name="T16" fmla="*/ 0 w 289"/>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73"/>
              <a:gd name="T29" fmla="*/ 289 w 289"/>
              <a:gd name="T30" fmla="*/ 73 h 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73">
                <a:moveTo>
                  <a:pt x="0" y="8"/>
                </a:moveTo>
                <a:lnTo>
                  <a:pt x="44" y="40"/>
                </a:lnTo>
                <a:lnTo>
                  <a:pt x="140" y="72"/>
                </a:lnTo>
                <a:lnTo>
                  <a:pt x="192" y="64"/>
                </a:lnTo>
                <a:lnTo>
                  <a:pt x="209" y="48"/>
                </a:lnTo>
                <a:lnTo>
                  <a:pt x="262" y="40"/>
                </a:lnTo>
                <a:lnTo>
                  <a:pt x="288" y="8"/>
                </a:lnTo>
                <a:lnTo>
                  <a:pt x="288" y="0"/>
                </a:lnTo>
                <a:lnTo>
                  <a:pt x="0" y="8"/>
                </a:lnTo>
              </a:path>
            </a:pathLst>
          </a:custGeom>
          <a:solidFill>
            <a:srgbClr val="FFCC00"/>
          </a:solidFill>
          <a:ln w="12700" cap="rnd" cmpd="sng">
            <a:solidFill>
              <a:schemeClr val="tx1"/>
            </a:solidFill>
            <a:prstDash val="solid"/>
            <a:round/>
            <a:headEnd/>
            <a:tailEnd/>
          </a:ln>
        </p:spPr>
        <p:txBody>
          <a:bodyPr/>
          <a:lstStyle/>
          <a:p>
            <a:endParaRPr lang="en-US"/>
          </a:p>
        </p:txBody>
      </p:sp>
      <p:sp>
        <p:nvSpPr>
          <p:cNvPr id="57352" name="Line 14"/>
          <p:cNvSpPr>
            <a:spLocks noChangeShapeType="1"/>
          </p:cNvSpPr>
          <p:nvPr/>
        </p:nvSpPr>
        <p:spPr bwMode="auto">
          <a:xfrm rot="16200000" flipH="1">
            <a:off x="6283678" y="4276728"/>
            <a:ext cx="139700" cy="2921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 name="AutoShape 21"/>
          <p:cNvSpPr>
            <a:spLocks noChangeArrowheads="1"/>
          </p:cNvSpPr>
          <p:nvPr/>
        </p:nvSpPr>
        <p:spPr bwMode="auto">
          <a:xfrm rot="10800000">
            <a:off x="6637867" y="3311525"/>
            <a:ext cx="1981200" cy="1735138"/>
          </a:xfrm>
          <a:custGeom>
            <a:avLst/>
            <a:gdLst>
              <a:gd name="T0" fmla="*/ 90865894 w 21600"/>
              <a:gd name="T1" fmla="*/ 0 h 21600"/>
              <a:gd name="T2" fmla="*/ 22716473 w 21600"/>
              <a:gd name="T3" fmla="*/ 69721856 h 21600"/>
              <a:gd name="T4" fmla="*/ 90865894 w 21600"/>
              <a:gd name="T5" fmla="*/ 34860928 h 21600"/>
              <a:gd name="T6" fmla="*/ 159015320 w 21600"/>
              <a:gd name="T7" fmla="*/ 6972185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pattFill prst="pct80">
            <a:fgClr>
              <a:schemeClr val="accent4">
                <a:lumMod val="75000"/>
              </a:schemeClr>
            </a:fgClr>
            <a:bgClr>
              <a:schemeClr val="bg1"/>
            </a:bgClr>
          </a:pattFill>
          <a:ln w="9525">
            <a:noFill/>
            <a:miter lim="800000"/>
            <a:headEnd/>
            <a:tailEnd/>
          </a:ln>
        </p:spPr>
        <p:txBody>
          <a:bodyPr wrap="none" anchor="ctr"/>
          <a:lstStyle/>
          <a:p>
            <a:pPr>
              <a:defRPr/>
            </a:pPr>
            <a:endParaRPr lang="en-US">
              <a:solidFill>
                <a:srgbClr val="000000"/>
              </a:solidFill>
            </a:endParaRPr>
          </a:p>
        </p:txBody>
      </p:sp>
      <p:sp>
        <p:nvSpPr>
          <p:cNvPr id="2058" name="AutoShape 23"/>
          <p:cNvSpPr>
            <a:spLocks noChangeArrowheads="1"/>
          </p:cNvSpPr>
          <p:nvPr/>
        </p:nvSpPr>
        <p:spPr bwMode="auto">
          <a:xfrm>
            <a:off x="6637867" y="3343275"/>
            <a:ext cx="1981200" cy="1716088"/>
          </a:xfrm>
          <a:custGeom>
            <a:avLst/>
            <a:gdLst>
              <a:gd name="T0" fmla="*/ 90865894 w 21600"/>
              <a:gd name="T1" fmla="*/ 0 h 21600"/>
              <a:gd name="T2" fmla="*/ 22716473 w 21600"/>
              <a:gd name="T3" fmla="*/ 68167460 h 21600"/>
              <a:gd name="T4" fmla="*/ 90865894 w 21600"/>
              <a:gd name="T5" fmla="*/ 34083730 h 21600"/>
              <a:gd name="T6" fmla="*/ 159015320 w 21600"/>
              <a:gd name="T7" fmla="*/ 68167460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pattFill prst="pct90">
            <a:fgClr>
              <a:schemeClr val="accent4">
                <a:lumMod val="75000"/>
              </a:schemeClr>
            </a:fgClr>
            <a:bgClr>
              <a:schemeClr val="bg1"/>
            </a:bgClr>
          </a:pattFill>
          <a:ln w="9525">
            <a:noFill/>
            <a:miter lim="800000"/>
            <a:headEnd/>
            <a:tailEnd/>
          </a:ln>
        </p:spPr>
        <p:txBody>
          <a:bodyPr wrap="none" anchor="ctr"/>
          <a:lstStyle/>
          <a:p>
            <a:pPr>
              <a:defRPr/>
            </a:pPr>
            <a:endParaRPr lang="en-US">
              <a:solidFill>
                <a:srgbClr val="000000"/>
              </a:solidFill>
            </a:endParaRPr>
          </a:p>
        </p:txBody>
      </p:sp>
      <p:sp>
        <p:nvSpPr>
          <p:cNvPr id="57355" name="Line 31"/>
          <p:cNvSpPr>
            <a:spLocks noChangeShapeType="1"/>
          </p:cNvSpPr>
          <p:nvPr/>
        </p:nvSpPr>
        <p:spPr bwMode="auto">
          <a:xfrm rot="16200000">
            <a:off x="6324336" y="3802334"/>
            <a:ext cx="207962" cy="23283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57356" name="Object 2"/>
          <p:cNvGraphicFramePr>
            <a:graphicFrameLocks noChangeAspect="1"/>
          </p:cNvGraphicFramePr>
          <p:nvPr/>
        </p:nvGraphicFramePr>
        <p:xfrm>
          <a:off x="165104" y="2241550"/>
          <a:ext cx="3124200" cy="2476500"/>
        </p:xfrm>
        <a:graphic>
          <a:graphicData uri="http://schemas.openxmlformats.org/presentationml/2006/ole">
            <mc:AlternateContent xmlns:mc="http://schemas.openxmlformats.org/markup-compatibility/2006">
              <mc:Choice xmlns:v="urn:schemas-microsoft-com:vml" Requires="v">
                <p:oleObj spid="_x0000_s2050" name="Worksheet" r:id="rId4" imgW="3571830" imgH="2381160" progId="Excel.Sheet.8">
                  <p:embed/>
                </p:oleObj>
              </mc:Choice>
              <mc:Fallback>
                <p:oleObj name="Worksheet" r:id="rId4" imgW="3571830" imgH="238116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b="5333"/>
                      <a:stretch>
                        <a:fillRect/>
                      </a:stretch>
                    </p:blipFill>
                    <p:spPr bwMode="auto">
                      <a:xfrm>
                        <a:off x="165104" y="2241550"/>
                        <a:ext cx="31242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57" name="Line 42"/>
          <p:cNvSpPr>
            <a:spLocks noChangeShapeType="1"/>
          </p:cNvSpPr>
          <p:nvPr/>
        </p:nvSpPr>
        <p:spPr bwMode="auto">
          <a:xfrm>
            <a:off x="2260602" y="3822700"/>
            <a:ext cx="3797300" cy="38100"/>
          </a:xfrm>
          <a:prstGeom prst="line">
            <a:avLst/>
          </a:prstGeom>
          <a:noFill/>
          <a:ln w="3175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en-US"/>
          </a:p>
        </p:txBody>
      </p:sp>
      <p:sp>
        <p:nvSpPr>
          <p:cNvPr id="57359" name="Rectangle 25"/>
          <p:cNvSpPr>
            <a:spLocks noChangeArrowheads="1"/>
          </p:cNvSpPr>
          <p:nvPr/>
        </p:nvSpPr>
        <p:spPr bwMode="auto">
          <a:xfrm>
            <a:off x="3260773" y="4013200"/>
            <a:ext cx="1590244"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r>
              <a:rPr lang="en-US" sz="1800">
                <a:solidFill>
                  <a:srgbClr val="FFFFFF"/>
                </a:solidFill>
                <a:latin typeface="Arial" charset="0"/>
              </a:rPr>
              <a:t>Flow + Tracer</a:t>
            </a:r>
            <a:endParaRPr lang="en-US" sz="1800" baseline="-25000">
              <a:solidFill>
                <a:srgbClr val="FFFFFF"/>
              </a:solidFill>
              <a:latin typeface="Arial" charset="0"/>
            </a:endParaRPr>
          </a:p>
        </p:txBody>
      </p:sp>
      <p:sp>
        <p:nvSpPr>
          <p:cNvPr id="57361" name="Rectangle 14"/>
          <p:cNvSpPr>
            <a:spLocks noChangeArrowheads="1"/>
          </p:cNvSpPr>
          <p:nvPr/>
        </p:nvSpPr>
        <p:spPr bwMode="auto">
          <a:xfrm>
            <a:off x="5981701" y="5192713"/>
            <a:ext cx="297744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r>
              <a:rPr lang="en-US" sz="2000">
                <a:solidFill>
                  <a:srgbClr val="FFFFFF"/>
                </a:solidFill>
                <a:latin typeface="Arial" charset="0"/>
              </a:rPr>
              <a:t>Short Axis Heart Image</a:t>
            </a:r>
          </a:p>
        </p:txBody>
      </p:sp>
      <p:sp>
        <p:nvSpPr>
          <p:cNvPr id="57362" name="Rectangle 3"/>
          <p:cNvSpPr>
            <a:spLocks noGrp="1" noChangeArrowheads="1"/>
          </p:cNvSpPr>
          <p:nvPr>
            <p:ph type="title"/>
          </p:nvPr>
        </p:nvSpPr>
        <p:spPr>
          <a:xfrm>
            <a:off x="427928" y="288925"/>
            <a:ext cx="8157634" cy="876300"/>
          </a:xfrm>
        </p:spPr>
        <p:txBody>
          <a:bodyPr/>
          <a:lstStyle/>
          <a:p>
            <a:r>
              <a:rPr lang="en-US" sz="4000" dirty="0" smtClean="0"/>
              <a:t>Foundation of Perfusion Imaging</a:t>
            </a:r>
          </a:p>
        </p:txBody>
      </p:sp>
      <p:grpSp>
        <p:nvGrpSpPr>
          <p:cNvPr id="6" name="Group 5"/>
          <p:cNvGrpSpPr/>
          <p:nvPr/>
        </p:nvGrpSpPr>
        <p:grpSpPr>
          <a:xfrm>
            <a:off x="2304345" y="1435100"/>
            <a:ext cx="6268155" cy="1739902"/>
            <a:chOff x="2304345" y="1435100"/>
            <a:chExt cx="6268155" cy="1739902"/>
          </a:xfrm>
        </p:grpSpPr>
        <p:sp>
          <p:nvSpPr>
            <p:cNvPr id="57360" name="Rectangle 25"/>
            <p:cNvSpPr>
              <a:spLocks noChangeArrowheads="1"/>
            </p:cNvSpPr>
            <p:nvPr/>
          </p:nvSpPr>
          <p:spPr bwMode="auto">
            <a:xfrm>
              <a:off x="3159173" y="2146300"/>
              <a:ext cx="1590244"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r>
                <a:rPr lang="en-US" sz="1800" dirty="0">
                  <a:solidFill>
                    <a:srgbClr val="FFFFFF"/>
                  </a:solidFill>
                  <a:latin typeface="Arial" charset="0"/>
                </a:rPr>
                <a:t>Flow + Tracer</a:t>
              </a:r>
              <a:endParaRPr lang="en-US" sz="1800" baseline="-25000" dirty="0">
                <a:solidFill>
                  <a:srgbClr val="FFFFFF"/>
                </a:solidFill>
                <a:latin typeface="Arial" charset="0"/>
              </a:endParaRPr>
            </a:p>
          </p:txBody>
        </p:sp>
        <p:grpSp>
          <p:nvGrpSpPr>
            <p:cNvPr id="5" name="Group 4"/>
            <p:cNvGrpSpPr/>
            <p:nvPr/>
          </p:nvGrpSpPr>
          <p:grpSpPr>
            <a:xfrm>
              <a:off x="2304345" y="1435100"/>
              <a:ext cx="6268155" cy="1739902"/>
              <a:chOff x="2304345" y="1435100"/>
              <a:chExt cx="6268155" cy="1739902"/>
            </a:xfrm>
          </p:grpSpPr>
          <p:sp>
            <p:nvSpPr>
              <p:cNvPr id="38" name="AutoShape 26"/>
              <p:cNvSpPr>
                <a:spLocks noChangeArrowheads="1"/>
              </p:cNvSpPr>
              <p:nvPr/>
            </p:nvSpPr>
            <p:spPr bwMode="auto">
              <a:xfrm flipV="1">
                <a:off x="6591300" y="1435100"/>
                <a:ext cx="1981200" cy="1716088"/>
              </a:xfrm>
              <a:custGeom>
                <a:avLst/>
                <a:gdLst>
                  <a:gd name="T0" fmla="*/ 90871764 w 21600"/>
                  <a:gd name="T1" fmla="*/ 0 h 21600"/>
                  <a:gd name="T2" fmla="*/ 22717941 w 21600"/>
                  <a:gd name="T3" fmla="*/ 68164719 h 21600"/>
                  <a:gd name="T4" fmla="*/ 90871764 w 21600"/>
                  <a:gd name="T5" fmla="*/ 34082320 h 21600"/>
                  <a:gd name="T6" fmla="*/ 159025593 w 21600"/>
                  <a:gd name="T7" fmla="*/ 68164719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pattFill prst="pct80">
                <a:fgClr>
                  <a:schemeClr val="accent4">
                    <a:lumMod val="90000"/>
                  </a:schemeClr>
                </a:fgClr>
                <a:bgClr>
                  <a:schemeClr val="bg1"/>
                </a:bgClr>
              </a:pattFill>
              <a:ln w="9525">
                <a:noFill/>
                <a:miter lim="800000"/>
                <a:headEnd/>
                <a:tailEnd/>
              </a:ln>
            </p:spPr>
            <p:txBody>
              <a:bodyPr wrap="none" anchor="ctr"/>
              <a:lstStyle/>
              <a:p>
                <a:pPr>
                  <a:defRPr/>
                </a:pPr>
                <a:endParaRPr lang="en-US">
                  <a:solidFill>
                    <a:srgbClr val="000000"/>
                  </a:solidFill>
                </a:endParaRPr>
              </a:p>
            </p:txBody>
          </p:sp>
          <p:grpSp>
            <p:nvGrpSpPr>
              <p:cNvPr id="4" name="Group 3"/>
              <p:cNvGrpSpPr/>
              <p:nvPr/>
            </p:nvGrpSpPr>
            <p:grpSpPr>
              <a:xfrm>
                <a:off x="2304345" y="1438277"/>
                <a:ext cx="6265333" cy="1736725"/>
                <a:chOff x="2304345" y="1438277"/>
                <a:chExt cx="6265333" cy="1736725"/>
              </a:xfrm>
            </p:grpSpPr>
            <p:sp>
              <p:nvSpPr>
                <p:cNvPr id="37" name="AutoShape 25"/>
                <p:cNvSpPr>
                  <a:spLocks noChangeArrowheads="1"/>
                </p:cNvSpPr>
                <p:nvPr/>
              </p:nvSpPr>
              <p:spPr bwMode="auto">
                <a:xfrm rot="10800000" flipV="1">
                  <a:off x="6588478" y="1438277"/>
                  <a:ext cx="1981200" cy="1736725"/>
                </a:xfrm>
                <a:custGeom>
                  <a:avLst/>
                  <a:gdLst>
                    <a:gd name="T0" fmla="*/ 90871764 w 21600"/>
                    <a:gd name="T1" fmla="*/ 0 h 21600"/>
                    <a:gd name="T2" fmla="*/ 22717941 w 21600"/>
                    <a:gd name="T3" fmla="*/ 69751511 h 21600"/>
                    <a:gd name="T4" fmla="*/ 90871764 w 21600"/>
                    <a:gd name="T5" fmla="*/ 34875755 h 21600"/>
                    <a:gd name="T6" fmla="*/ 159025593 w 21600"/>
                    <a:gd name="T7" fmla="*/ 69751511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pattFill prst="pct90">
                  <a:fgClr>
                    <a:schemeClr val="tx1">
                      <a:lumMod val="95000"/>
                    </a:schemeClr>
                  </a:fgClr>
                  <a:bgClr>
                    <a:schemeClr val="bg1"/>
                  </a:bgClr>
                </a:pattFill>
                <a:ln w="9525">
                  <a:noFill/>
                  <a:miter lim="800000"/>
                  <a:headEnd/>
                  <a:tailEnd/>
                </a:ln>
              </p:spPr>
              <p:txBody>
                <a:bodyPr wrap="none" anchor="ctr"/>
                <a:lstStyle/>
                <a:p>
                  <a:pPr>
                    <a:defRPr/>
                  </a:pPr>
                  <a:endParaRPr lang="en-US">
                    <a:solidFill>
                      <a:srgbClr val="000000"/>
                    </a:solidFill>
                  </a:endParaRPr>
                </a:p>
              </p:txBody>
            </p:sp>
            <p:grpSp>
              <p:nvGrpSpPr>
                <p:cNvPr id="3" name="Group 2"/>
                <p:cNvGrpSpPr/>
                <p:nvPr/>
              </p:nvGrpSpPr>
              <p:grpSpPr>
                <a:xfrm>
                  <a:off x="2304345" y="1646241"/>
                  <a:ext cx="5678315" cy="1482729"/>
                  <a:chOff x="2304345" y="1646241"/>
                  <a:chExt cx="5678315" cy="1482729"/>
                </a:xfrm>
              </p:grpSpPr>
              <p:sp>
                <p:nvSpPr>
                  <p:cNvPr id="57346" name="AutoShape 6"/>
                  <p:cNvSpPr>
                    <a:spLocks noChangeArrowheads="1"/>
                  </p:cNvSpPr>
                  <p:nvPr/>
                </p:nvSpPr>
                <p:spPr bwMode="auto">
                  <a:xfrm rot="5400000" flipV="1">
                    <a:off x="5376598" y="1800317"/>
                    <a:ext cx="452438" cy="1042811"/>
                  </a:xfrm>
                  <a:prstGeom prst="can">
                    <a:avLst>
                      <a:gd name="adj" fmla="val 23793"/>
                    </a:avLst>
                  </a:prstGeom>
                  <a:solidFill>
                    <a:schemeClr val="bg1"/>
                  </a:solidFill>
                  <a:ln w="9525">
                    <a:solidFill>
                      <a:schemeClr val="tx1"/>
                    </a:solidFill>
                    <a:round/>
                    <a:headEnd/>
                    <a:tailEnd/>
                  </a:ln>
                </p:spPr>
                <p:txBody>
                  <a:bodyPr wrap="none" anchor="ctr"/>
                  <a:lstStyle/>
                  <a:p>
                    <a:endParaRPr lang="en-US">
                      <a:solidFill>
                        <a:srgbClr val="000000"/>
                      </a:solidFill>
                    </a:endParaRPr>
                  </a:p>
                </p:txBody>
              </p:sp>
              <p:sp>
                <p:nvSpPr>
                  <p:cNvPr id="57347" name="AutoShape 8"/>
                  <p:cNvSpPr>
                    <a:spLocks noChangeArrowheads="1"/>
                  </p:cNvSpPr>
                  <p:nvPr/>
                </p:nvSpPr>
                <p:spPr bwMode="auto">
                  <a:xfrm rot="5400000" flipV="1">
                    <a:off x="6329455" y="1302723"/>
                    <a:ext cx="1309687" cy="199672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304 w 21600"/>
                      <a:gd name="T13" fmla="*/ 0 h 21600"/>
                      <a:gd name="T14" fmla="*/ 21296 w 21600"/>
                      <a:gd name="T15" fmla="*/ 12076 h 21600"/>
                    </a:gdLst>
                    <a:ahLst/>
                    <a:cxnLst>
                      <a:cxn ang="T8">
                        <a:pos x="T0" y="T1"/>
                      </a:cxn>
                      <a:cxn ang="T9">
                        <a:pos x="T2" y="T3"/>
                      </a:cxn>
                      <a:cxn ang="T10">
                        <a:pos x="T4" y="T5"/>
                      </a:cxn>
                      <a:cxn ang="T11">
                        <a:pos x="T6" y="T7"/>
                      </a:cxn>
                    </a:cxnLst>
                    <a:rect l="T12" t="T13" r="T14" b="T15"/>
                    <a:pathLst>
                      <a:path w="21600" h="21600">
                        <a:moveTo>
                          <a:pt x="5395" y="10543"/>
                        </a:moveTo>
                        <a:cubicBezTo>
                          <a:pt x="5532" y="7657"/>
                          <a:pt x="7911" y="5388"/>
                          <a:pt x="10800" y="5389"/>
                        </a:cubicBezTo>
                        <a:cubicBezTo>
                          <a:pt x="13688" y="5389"/>
                          <a:pt x="16067" y="7657"/>
                          <a:pt x="16204" y="10543"/>
                        </a:cubicBezTo>
                        <a:lnTo>
                          <a:pt x="21587" y="10287"/>
                        </a:lnTo>
                        <a:cubicBezTo>
                          <a:pt x="21313" y="4528"/>
                          <a:pt x="16565" y="-1"/>
                          <a:pt x="10799" y="0"/>
                        </a:cubicBezTo>
                        <a:cubicBezTo>
                          <a:pt x="5034" y="0"/>
                          <a:pt x="286" y="4528"/>
                          <a:pt x="12" y="10287"/>
                        </a:cubicBezTo>
                        <a:lnTo>
                          <a:pt x="5395" y="10543"/>
                        </a:lnTo>
                        <a:close/>
                      </a:path>
                    </a:pathLst>
                  </a:custGeom>
                  <a:solidFill>
                    <a:schemeClr val="bg1"/>
                  </a:solidFill>
                  <a:ln w="9525">
                    <a:solidFill>
                      <a:schemeClr val="tx1"/>
                    </a:solidFill>
                    <a:miter lim="800000"/>
                    <a:headEnd/>
                    <a:tailEnd/>
                  </a:ln>
                </p:spPr>
                <p:txBody>
                  <a:bodyPr wrap="none" anchor="ctr"/>
                  <a:lstStyle/>
                  <a:p>
                    <a:endParaRPr lang="en-US"/>
                  </a:p>
                </p:txBody>
              </p:sp>
              <p:sp>
                <p:nvSpPr>
                  <p:cNvPr id="57358" name="Line 43"/>
                  <p:cNvSpPr>
                    <a:spLocks noChangeShapeType="1"/>
                  </p:cNvSpPr>
                  <p:nvPr/>
                </p:nvSpPr>
                <p:spPr bwMode="auto">
                  <a:xfrm flipV="1">
                    <a:off x="2304345" y="2755907"/>
                    <a:ext cx="3728156" cy="373063"/>
                  </a:xfrm>
                  <a:prstGeom prst="line">
                    <a:avLst/>
                  </a:prstGeom>
                  <a:noFill/>
                  <a:ln w="31750">
                    <a:solidFill>
                      <a:schemeClr val="tx2"/>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en-US"/>
                  </a:p>
                </p:txBody>
              </p:sp>
              <p:sp>
                <p:nvSpPr>
                  <p:cNvPr id="57363" name="Freeform 11"/>
                  <p:cNvSpPr>
                    <a:spLocks/>
                  </p:cNvSpPr>
                  <p:nvPr/>
                </p:nvSpPr>
                <p:spPr bwMode="auto">
                  <a:xfrm rot="2700000" flipH="1" flipV="1">
                    <a:off x="6117827" y="2596304"/>
                    <a:ext cx="296325" cy="154168"/>
                  </a:xfrm>
                  <a:custGeom>
                    <a:avLst/>
                    <a:gdLst>
                      <a:gd name="T0" fmla="*/ 0 w 289"/>
                      <a:gd name="T1" fmla="*/ 2147483647 h 73"/>
                      <a:gd name="T2" fmla="*/ 2147483647 w 289"/>
                      <a:gd name="T3" fmla="*/ 2147483647 h 73"/>
                      <a:gd name="T4" fmla="*/ 2147483647 w 289"/>
                      <a:gd name="T5" fmla="*/ 2147483647 h 73"/>
                      <a:gd name="T6" fmla="*/ 2147483647 w 289"/>
                      <a:gd name="T7" fmla="*/ 2147483647 h 73"/>
                      <a:gd name="T8" fmla="*/ 2147483647 w 289"/>
                      <a:gd name="T9" fmla="*/ 2147483647 h 73"/>
                      <a:gd name="T10" fmla="*/ 2147483647 w 289"/>
                      <a:gd name="T11" fmla="*/ 2147483647 h 73"/>
                      <a:gd name="T12" fmla="*/ 2147483647 w 289"/>
                      <a:gd name="T13" fmla="*/ 2147483647 h 73"/>
                      <a:gd name="T14" fmla="*/ 2147483647 w 289"/>
                      <a:gd name="T15" fmla="*/ 0 h 73"/>
                      <a:gd name="T16" fmla="*/ 0 w 289"/>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73"/>
                      <a:gd name="T29" fmla="*/ 289 w 289"/>
                      <a:gd name="T30" fmla="*/ 73 h 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73">
                        <a:moveTo>
                          <a:pt x="0" y="8"/>
                        </a:moveTo>
                        <a:lnTo>
                          <a:pt x="44" y="40"/>
                        </a:lnTo>
                        <a:lnTo>
                          <a:pt x="140" y="72"/>
                        </a:lnTo>
                        <a:lnTo>
                          <a:pt x="192" y="64"/>
                        </a:lnTo>
                        <a:lnTo>
                          <a:pt x="209" y="48"/>
                        </a:lnTo>
                        <a:lnTo>
                          <a:pt x="262" y="40"/>
                        </a:lnTo>
                        <a:lnTo>
                          <a:pt x="288" y="8"/>
                        </a:lnTo>
                        <a:lnTo>
                          <a:pt x="288" y="0"/>
                        </a:lnTo>
                        <a:lnTo>
                          <a:pt x="0" y="8"/>
                        </a:lnTo>
                      </a:path>
                    </a:pathLst>
                  </a:custGeom>
                  <a:solidFill>
                    <a:srgbClr val="FFCC00"/>
                  </a:solidFill>
                  <a:ln w="12700" cap="rnd" cmpd="sng">
                    <a:solidFill>
                      <a:schemeClr val="tx1"/>
                    </a:solidFill>
                    <a:prstDash val="solid"/>
                    <a:round/>
                    <a:headEnd/>
                    <a:tailEnd/>
                  </a:ln>
                </p:spPr>
                <p:txBody>
                  <a:bodyPr/>
                  <a:lstStyle/>
                  <a:p>
                    <a:endParaRPr lang="en-US"/>
                  </a:p>
                </p:txBody>
              </p:sp>
              <p:sp>
                <p:nvSpPr>
                  <p:cNvPr id="57364" name="Freeform 12"/>
                  <p:cNvSpPr>
                    <a:spLocks/>
                  </p:cNvSpPr>
                  <p:nvPr/>
                </p:nvSpPr>
                <p:spPr bwMode="auto">
                  <a:xfrm rot="14246512" flipH="1" flipV="1">
                    <a:off x="6374959" y="2432491"/>
                    <a:ext cx="261938" cy="159456"/>
                  </a:xfrm>
                  <a:custGeom>
                    <a:avLst/>
                    <a:gdLst>
                      <a:gd name="T0" fmla="*/ 0 w 289"/>
                      <a:gd name="T1" fmla="*/ 2147483647 h 73"/>
                      <a:gd name="T2" fmla="*/ 2147483647 w 289"/>
                      <a:gd name="T3" fmla="*/ 2147483647 h 73"/>
                      <a:gd name="T4" fmla="*/ 2147483647 w 289"/>
                      <a:gd name="T5" fmla="*/ 2147483647 h 73"/>
                      <a:gd name="T6" fmla="*/ 2147483647 w 289"/>
                      <a:gd name="T7" fmla="*/ 2147483647 h 73"/>
                      <a:gd name="T8" fmla="*/ 2147483647 w 289"/>
                      <a:gd name="T9" fmla="*/ 2147483647 h 73"/>
                      <a:gd name="T10" fmla="*/ 2147483647 w 289"/>
                      <a:gd name="T11" fmla="*/ 2147483647 h 73"/>
                      <a:gd name="T12" fmla="*/ 2147483647 w 289"/>
                      <a:gd name="T13" fmla="*/ 2147483647 h 73"/>
                      <a:gd name="T14" fmla="*/ 2147483647 w 289"/>
                      <a:gd name="T15" fmla="*/ 0 h 73"/>
                      <a:gd name="T16" fmla="*/ 0 w 289"/>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9"/>
                      <a:gd name="T28" fmla="*/ 0 h 73"/>
                      <a:gd name="T29" fmla="*/ 289 w 289"/>
                      <a:gd name="T30" fmla="*/ 73 h 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9" h="73">
                        <a:moveTo>
                          <a:pt x="0" y="8"/>
                        </a:moveTo>
                        <a:lnTo>
                          <a:pt x="44" y="40"/>
                        </a:lnTo>
                        <a:lnTo>
                          <a:pt x="140" y="72"/>
                        </a:lnTo>
                        <a:lnTo>
                          <a:pt x="192" y="64"/>
                        </a:lnTo>
                        <a:lnTo>
                          <a:pt x="209" y="48"/>
                        </a:lnTo>
                        <a:lnTo>
                          <a:pt x="262" y="40"/>
                        </a:lnTo>
                        <a:lnTo>
                          <a:pt x="288" y="8"/>
                        </a:lnTo>
                        <a:lnTo>
                          <a:pt x="288" y="0"/>
                        </a:lnTo>
                        <a:lnTo>
                          <a:pt x="0" y="8"/>
                        </a:lnTo>
                      </a:path>
                    </a:pathLst>
                  </a:custGeom>
                  <a:solidFill>
                    <a:srgbClr val="FFCC00"/>
                  </a:solidFill>
                  <a:ln w="12700" cap="rnd" cmpd="sng">
                    <a:solidFill>
                      <a:schemeClr val="tx1"/>
                    </a:solidFill>
                    <a:prstDash val="solid"/>
                    <a:round/>
                    <a:headEnd/>
                    <a:tailEnd/>
                  </a:ln>
                </p:spPr>
                <p:txBody>
                  <a:bodyPr/>
                  <a:lstStyle/>
                  <a:p>
                    <a:endParaRPr lang="en-US"/>
                  </a:p>
                </p:txBody>
              </p:sp>
              <p:sp>
                <p:nvSpPr>
                  <p:cNvPr id="57365" name="Line 17"/>
                  <p:cNvSpPr>
                    <a:spLocks noChangeShapeType="1"/>
                  </p:cNvSpPr>
                  <p:nvPr/>
                </p:nvSpPr>
                <p:spPr bwMode="auto">
                  <a:xfrm rot="5400000" flipV="1">
                    <a:off x="5619045" y="1995665"/>
                    <a:ext cx="0" cy="612422"/>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68" name="Line 29"/>
                  <p:cNvSpPr>
                    <a:spLocks noChangeShapeType="1"/>
                  </p:cNvSpPr>
                  <p:nvPr/>
                </p:nvSpPr>
                <p:spPr bwMode="auto">
                  <a:xfrm rot="5400000" flipH="1" flipV="1">
                    <a:off x="6285708" y="1819540"/>
                    <a:ext cx="192087" cy="359833"/>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69" name="Line 30"/>
                  <p:cNvSpPr>
                    <a:spLocks noChangeShapeType="1"/>
                  </p:cNvSpPr>
                  <p:nvPr/>
                </p:nvSpPr>
                <p:spPr bwMode="auto">
                  <a:xfrm rot="5400000" flipV="1">
                    <a:off x="6404507" y="2593450"/>
                    <a:ext cx="174625" cy="20743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7370" name="Rectangle 45"/>
                  <p:cNvSpPr>
                    <a:spLocks noChangeArrowheads="1"/>
                  </p:cNvSpPr>
                  <p:nvPr/>
                </p:nvSpPr>
                <p:spPr bwMode="auto">
                  <a:xfrm>
                    <a:off x="5943601" y="2112963"/>
                    <a:ext cx="155222" cy="423862"/>
                  </a:xfrm>
                  <a:prstGeom prst="rect">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endParaRPr lang="en-US">
                      <a:solidFill>
                        <a:srgbClr val="000000"/>
                      </a:solidFill>
                    </a:endParaRPr>
                  </a:p>
                </p:txBody>
              </p:sp>
            </p:grpSp>
          </p:grpSp>
        </p:grpSp>
      </p:grpSp>
      <p:sp>
        <p:nvSpPr>
          <p:cNvPr id="57371" name="Rectangle 46"/>
          <p:cNvSpPr>
            <a:spLocks noChangeArrowheads="1"/>
          </p:cNvSpPr>
          <p:nvPr/>
        </p:nvSpPr>
        <p:spPr bwMode="auto">
          <a:xfrm>
            <a:off x="5966181" y="4025900"/>
            <a:ext cx="141111" cy="312738"/>
          </a:xfrm>
          <a:prstGeom prst="rect">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p>
            <a:endParaRPr lang="en-US">
              <a:solidFill>
                <a:srgbClr val="000000"/>
              </a:solidFill>
            </a:endParaRPr>
          </a:p>
        </p:txBody>
      </p:sp>
      <p:sp>
        <p:nvSpPr>
          <p:cNvPr id="57372" name="Line 13"/>
          <p:cNvSpPr>
            <a:spLocks noChangeShapeType="1"/>
          </p:cNvSpPr>
          <p:nvPr/>
        </p:nvSpPr>
        <p:spPr bwMode="auto">
          <a:xfrm rot="16200000">
            <a:off x="5724172" y="3872797"/>
            <a:ext cx="0" cy="61101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8" name="Text Box 8"/>
          <p:cNvSpPr txBox="1">
            <a:spLocks noChangeArrowheads="1"/>
          </p:cNvSpPr>
          <p:nvPr/>
        </p:nvSpPr>
        <p:spPr bwMode="auto">
          <a:xfrm>
            <a:off x="151202" y="5291138"/>
            <a:ext cx="388426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600" b="1" dirty="0">
                <a:solidFill>
                  <a:srgbClr val="FFFFFF"/>
                </a:solidFill>
                <a:latin typeface="Arial" charset="0"/>
              </a:rPr>
              <a:t>Assumptions:</a:t>
            </a:r>
          </a:p>
          <a:p>
            <a:pPr eaLnBrk="1" hangingPunct="1"/>
            <a:r>
              <a:rPr lang="en-US" sz="1600" b="1" dirty="0">
                <a:solidFill>
                  <a:srgbClr val="FFFFFF"/>
                </a:solidFill>
                <a:latin typeface="Arial" charset="0"/>
              </a:rPr>
              <a:t>    Tracer delivery proportional to MBF</a:t>
            </a:r>
          </a:p>
          <a:p>
            <a:pPr eaLnBrk="1" hangingPunct="1"/>
            <a:r>
              <a:rPr lang="en-US" sz="1600" b="1" dirty="0">
                <a:solidFill>
                  <a:srgbClr val="FFFFFF"/>
                </a:solidFill>
                <a:latin typeface="Arial" charset="0"/>
              </a:rPr>
              <a:t>    100 % first pass extraction</a:t>
            </a:r>
          </a:p>
          <a:p>
            <a:pPr eaLnBrk="1" hangingPunct="1"/>
            <a:r>
              <a:rPr lang="en-US" sz="1600" b="1" dirty="0">
                <a:solidFill>
                  <a:srgbClr val="FFFFFF"/>
                </a:solidFill>
                <a:latin typeface="Arial" charset="0"/>
              </a:rPr>
              <a:t>    </a:t>
            </a:r>
          </a:p>
        </p:txBody>
      </p:sp>
    </p:spTree>
    <p:extLst>
      <p:ext uri="{BB962C8B-B14F-4D97-AF65-F5344CB8AC3E}">
        <p14:creationId xmlns:p14="http://schemas.microsoft.com/office/powerpoint/2010/main" val="18848383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165100"/>
            <a:ext cx="9144000" cy="863600"/>
          </a:xfrm>
        </p:spPr>
        <p:txBody>
          <a:bodyPr/>
          <a:lstStyle/>
          <a:p>
            <a:r>
              <a:rPr lang="en-US" sz="3600" smtClean="0"/>
              <a:t>Single-Photon Emission Tomography</a:t>
            </a:r>
          </a:p>
        </p:txBody>
      </p:sp>
      <p:pic>
        <p:nvPicPr>
          <p:cNvPr id="30723" name="Picture 3"/>
          <p:cNvPicPr>
            <a:picLocks noChangeAspect="1" noChangeArrowheads="1"/>
          </p:cNvPicPr>
          <p:nvPr/>
        </p:nvPicPr>
        <p:blipFill>
          <a:blip r:embed="rId3" cstate="print"/>
          <a:srcRect/>
          <a:stretch>
            <a:fillRect/>
          </a:stretch>
        </p:blipFill>
        <p:spPr bwMode="auto">
          <a:xfrm>
            <a:off x="1044575" y="1636713"/>
            <a:ext cx="7251700" cy="426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a:xfrm>
            <a:off x="504825" y="165100"/>
            <a:ext cx="8086725" cy="863600"/>
          </a:xfrm>
        </p:spPr>
        <p:txBody>
          <a:bodyPr/>
          <a:lstStyle/>
          <a:p>
            <a:r>
              <a:rPr lang="en-US" smtClean="0"/>
              <a:t>Positron Emission Tomography</a:t>
            </a:r>
          </a:p>
        </p:txBody>
      </p:sp>
      <p:pic>
        <p:nvPicPr>
          <p:cNvPr id="31747" name="Picture 5" descr="pet_ct"/>
          <p:cNvPicPr>
            <a:picLocks noChangeAspect="1" noChangeArrowheads="1"/>
          </p:cNvPicPr>
          <p:nvPr/>
        </p:nvPicPr>
        <p:blipFill>
          <a:blip r:embed="rId3" cstate="print"/>
          <a:srcRect/>
          <a:stretch>
            <a:fillRect/>
          </a:stretch>
        </p:blipFill>
        <p:spPr bwMode="auto">
          <a:xfrm>
            <a:off x="1866900" y="1382713"/>
            <a:ext cx="5410200" cy="4545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3dRAO"/>
          <p:cNvPicPr>
            <a:picLocks noChangeAspect="1" noChangeArrowheads="1"/>
          </p:cNvPicPr>
          <p:nvPr/>
        </p:nvPicPr>
        <p:blipFill>
          <a:blip r:embed="rId3" cstate="print"/>
          <a:srcRect/>
          <a:stretch>
            <a:fillRect/>
          </a:stretch>
        </p:blipFill>
        <p:spPr bwMode="auto">
          <a:xfrm>
            <a:off x="633413" y="2293938"/>
            <a:ext cx="3614737" cy="2938462"/>
          </a:xfrm>
          <a:prstGeom prst="rect">
            <a:avLst/>
          </a:prstGeom>
          <a:noFill/>
          <a:ln w="9525">
            <a:noFill/>
            <a:miter lim="800000"/>
            <a:headEnd/>
            <a:tailEnd/>
          </a:ln>
        </p:spPr>
      </p:pic>
      <p:sp>
        <p:nvSpPr>
          <p:cNvPr id="32771" name="Rectangle 3"/>
          <p:cNvSpPr>
            <a:spLocks noGrp="1" noChangeArrowheads="1"/>
          </p:cNvSpPr>
          <p:nvPr>
            <p:ph type="title"/>
          </p:nvPr>
        </p:nvSpPr>
        <p:spPr/>
        <p:txBody>
          <a:bodyPr/>
          <a:lstStyle/>
          <a:p>
            <a:r>
              <a:rPr lang="en-US" smtClean="0"/>
              <a:t>Anatomy vs Perfusion Images</a:t>
            </a:r>
          </a:p>
        </p:txBody>
      </p:sp>
      <p:pic>
        <p:nvPicPr>
          <p:cNvPr id="32772" name="Picture 4"/>
          <p:cNvPicPr>
            <a:picLocks noChangeAspect="1" noChangeArrowheads="1"/>
          </p:cNvPicPr>
          <p:nvPr/>
        </p:nvPicPr>
        <p:blipFill>
          <a:blip r:embed="rId4" cstate="print"/>
          <a:srcRect b="31061"/>
          <a:stretch>
            <a:fillRect/>
          </a:stretch>
        </p:blipFill>
        <p:spPr bwMode="auto">
          <a:xfrm>
            <a:off x="4710113" y="2300288"/>
            <a:ext cx="3886200" cy="2952750"/>
          </a:xfrm>
          <a:prstGeom prst="rect">
            <a:avLst/>
          </a:prstGeom>
          <a:noFill/>
          <a:ln w="12700">
            <a:noFill/>
            <a:miter lim="800000"/>
            <a:headEnd/>
            <a:tailEnd/>
          </a:ln>
        </p:spPr>
      </p:pic>
      <p:pic>
        <p:nvPicPr>
          <p:cNvPr id="300037" name="Picture 5"/>
          <p:cNvPicPr>
            <a:picLocks noChangeArrowheads="1"/>
          </p:cNvPicPr>
          <p:nvPr/>
        </p:nvPicPr>
        <p:blipFill>
          <a:blip r:embed="rId5" cstate="print"/>
          <a:srcRect l="13342" r="11478" b="14301"/>
          <a:stretch>
            <a:fillRect/>
          </a:stretch>
        </p:blipFill>
        <p:spPr bwMode="auto">
          <a:xfrm>
            <a:off x="1874838" y="3184525"/>
            <a:ext cx="1663700" cy="1341438"/>
          </a:xfrm>
          <a:prstGeom prst="rect">
            <a:avLst/>
          </a:prstGeom>
          <a:noFill/>
          <a:ln w="9525">
            <a:noFill/>
            <a:miter lim="800000"/>
            <a:headEnd/>
            <a:tailEnd/>
          </a:ln>
        </p:spPr>
      </p:pic>
      <p:sp>
        <p:nvSpPr>
          <p:cNvPr id="32774" name="Rectangle 6"/>
          <p:cNvSpPr>
            <a:spLocks noChangeArrowheads="1"/>
          </p:cNvSpPr>
          <p:nvPr/>
        </p:nvSpPr>
        <p:spPr bwMode="auto">
          <a:xfrm>
            <a:off x="5822950" y="1525588"/>
            <a:ext cx="374650" cy="366712"/>
          </a:xfrm>
          <a:prstGeom prst="rect">
            <a:avLst/>
          </a:prstGeom>
          <a:noFill/>
          <a:ln w="9525">
            <a:noFill/>
            <a:miter lim="800000"/>
            <a:headEnd/>
            <a:tailEnd/>
          </a:ln>
        </p:spPr>
        <p:txBody>
          <a:bodyPr wrap="none" anchor="ctr"/>
          <a:lstStyle/>
          <a:p>
            <a:endParaRPr lang="en-US"/>
          </a:p>
        </p:txBody>
      </p:sp>
      <p:sp>
        <p:nvSpPr>
          <p:cNvPr id="32775" name="Rectangle 7"/>
          <p:cNvSpPr>
            <a:spLocks noChangeArrowheads="1"/>
          </p:cNvSpPr>
          <p:nvPr/>
        </p:nvSpPr>
        <p:spPr bwMode="auto">
          <a:xfrm>
            <a:off x="5800725" y="2209800"/>
            <a:ext cx="338138" cy="331788"/>
          </a:xfrm>
          <a:prstGeom prst="rect">
            <a:avLst/>
          </a:prstGeom>
          <a:noFill/>
          <a:ln w="9525">
            <a:noFill/>
            <a:miter lim="800000"/>
            <a:headEnd/>
            <a:tailEnd/>
          </a:ln>
        </p:spPr>
        <p:txBody>
          <a:bodyPr wrap="none" anchor="ctr"/>
          <a:lstStyle/>
          <a:p>
            <a:endParaRPr lang="en-US"/>
          </a:p>
        </p:txBody>
      </p:sp>
      <p:sp>
        <p:nvSpPr>
          <p:cNvPr id="32776" name="Rectangle 8"/>
          <p:cNvSpPr>
            <a:spLocks noChangeArrowheads="1"/>
          </p:cNvSpPr>
          <p:nvPr/>
        </p:nvSpPr>
        <p:spPr bwMode="auto">
          <a:xfrm>
            <a:off x="2093913" y="2257425"/>
            <a:ext cx="549275" cy="304800"/>
          </a:xfrm>
          <a:prstGeom prst="rect">
            <a:avLst/>
          </a:prstGeom>
          <a:noFill/>
          <a:ln w="9525">
            <a:noFill/>
            <a:miter lim="800000"/>
            <a:headEnd/>
            <a:tailEnd/>
          </a:ln>
        </p:spPr>
        <p:txBody>
          <a:bodyPr wrap="none" lIns="92075" tIns="46038" rIns="92075" bIns="46038">
            <a:spAutoFit/>
          </a:bodyPr>
          <a:lstStyle/>
          <a:p>
            <a:r>
              <a:rPr lang="en-US" sz="1400"/>
              <a:t>LAD</a:t>
            </a:r>
          </a:p>
        </p:txBody>
      </p:sp>
      <p:sp>
        <p:nvSpPr>
          <p:cNvPr id="32777" name="Rectangle 9"/>
          <p:cNvSpPr>
            <a:spLocks noChangeArrowheads="1"/>
          </p:cNvSpPr>
          <p:nvPr/>
        </p:nvSpPr>
        <p:spPr bwMode="auto">
          <a:xfrm>
            <a:off x="7864475" y="2624138"/>
            <a:ext cx="431800" cy="304800"/>
          </a:xfrm>
          <a:prstGeom prst="rect">
            <a:avLst/>
          </a:prstGeom>
          <a:noFill/>
          <a:ln w="9525">
            <a:noFill/>
            <a:miter lim="800000"/>
            <a:headEnd/>
            <a:tailEnd/>
          </a:ln>
        </p:spPr>
        <p:txBody>
          <a:bodyPr wrap="none" lIns="92075" tIns="46038" rIns="92075" bIns="46038">
            <a:spAutoFit/>
          </a:bodyPr>
          <a:lstStyle/>
          <a:p>
            <a:r>
              <a:rPr lang="en-US" sz="1400"/>
              <a:t>CX</a:t>
            </a:r>
          </a:p>
        </p:txBody>
      </p:sp>
      <p:sp>
        <p:nvSpPr>
          <p:cNvPr id="32778" name="Rectangle 10"/>
          <p:cNvSpPr>
            <a:spLocks noChangeArrowheads="1"/>
          </p:cNvSpPr>
          <p:nvPr/>
        </p:nvSpPr>
        <p:spPr bwMode="auto">
          <a:xfrm>
            <a:off x="1008063" y="4146550"/>
            <a:ext cx="569912" cy="304800"/>
          </a:xfrm>
          <a:prstGeom prst="rect">
            <a:avLst/>
          </a:prstGeom>
          <a:noFill/>
          <a:ln w="9525">
            <a:noFill/>
            <a:miter lim="800000"/>
            <a:headEnd/>
            <a:tailEnd/>
          </a:ln>
        </p:spPr>
        <p:txBody>
          <a:bodyPr wrap="none" lIns="92075" tIns="46038" rIns="92075" bIns="46038">
            <a:spAutoFit/>
          </a:bodyPr>
          <a:lstStyle/>
          <a:p>
            <a:r>
              <a:rPr lang="en-US" sz="1400"/>
              <a:t>RCA</a:t>
            </a:r>
          </a:p>
        </p:txBody>
      </p:sp>
      <p:sp>
        <p:nvSpPr>
          <p:cNvPr id="32779" name="Rectangle 11"/>
          <p:cNvSpPr>
            <a:spLocks noChangeArrowheads="1"/>
          </p:cNvSpPr>
          <p:nvPr/>
        </p:nvSpPr>
        <p:spPr bwMode="auto">
          <a:xfrm>
            <a:off x="4737100" y="3444875"/>
            <a:ext cx="569913" cy="304800"/>
          </a:xfrm>
          <a:prstGeom prst="rect">
            <a:avLst/>
          </a:prstGeom>
          <a:noFill/>
          <a:ln w="9525">
            <a:noFill/>
            <a:miter lim="800000"/>
            <a:headEnd/>
            <a:tailEnd/>
          </a:ln>
        </p:spPr>
        <p:txBody>
          <a:bodyPr wrap="none" lIns="92075" tIns="46038" rIns="92075" bIns="46038">
            <a:spAutoFit/>
          </a:bodyPr>
          <a:lstStyle/>
          <a:p>
            <a:r>
              <a:rPr lang="en-US" sz="1400"/>
              <a:t>RCA</a:t>
            </a:r>
          </a:p>
        </p:txBody>
      </p:sp>
      <p:sp>
        <p:nvSpPr>
          <p:cNvPr id="32780" name="Rectangle 12"/>
          <p:cNvSpPr>
            <a:spLocks noChangeArrowheads="1"/>
          </p:cNvSpPr>
          <p:nvPr/>
        </p:nvSpPr>
        <p:spPr bwMode="auto">
          <a:xfrm>
            <a:off x="6483350" y="3760788"/>
            <a:ext cx="549275" cy="304800"/>
          </a:xfrm>
          <a:prstGeom prst="rect">
            <a:avLst/>
          </a:prstGeom>
          <a:noFill/>
          <a:ln w="9525">
            <a:noFill/>
            <a:miter lim="800000"/>
            <a:headEnd/>
            <a:tailEnd/>
          </a:ln>
        </p:spPr>
        <p:txBody>
          <a:bodyPr wrap="none" lIns="92075" tIns="46038" rIns="92075" bIns="46038">
            <a:spAutoFit/>
          </a:bodyPr>
          <a:lstStyle/>
          <a:p>
            <a:r>
              <a:rPr lang="en-US" sz="1400"/>
              <a:t>LAD</a:t>
            </a:r>
          </a:p>
        </p:txBody>
      </p:sp>
      <p:sp>
        <p:nvSpPr>
          <p:cNvPr id="32781" name="Line 13"/>
          <p:cNvSpPr>
            <a:spLocks noChangeShapeType="1"/>
          </p:cNvSpPr>
          <p:nvPr/>
        </p:nvSpPr>
        <p:spPr bwMode="auto">
          <a:xfrm>
            <a:off x="1584325" y="4276725"/>
            <a:ext cx="223838" cy="0"/>
          </a:xfrm>
          <a:prstGeom prst="line">
            <a:avLst/>
          </a:prstGeom>
          <a:noFill/>
          <a:ln w="38100">
            <a:solidFill>
              <a:schemeClr val="tx1"/>
            </a:solidFill>
            <a:round/>
            <a:headEnd/>
            <a:tailEnd type="triangle" w="med" len="med"/>
          </a:ln>
        </p:spPr>
        <p:txBody>
          <a:bodyPr/>
          <a:lstStyle/>
          <a:p>
            <a:endParaRPr lang="en-US"/>
          </a:p>
        </p:txBody>
      </p:sp>
      <p:sp>
        <p:nvSpPr>
          <p:cNvPr id="32782" name="Line 14"/>
          <p:cNvSpPr>
            <a:spLocks noChangeShapeType="1"/>
          </p:cNvSpPr>
          <p:nvPr/>
        </p:nvSpPr>
        <p:spPr bwMode="auto">
          <a:xfrm flipH="1">
            <a:off x="2376488" y="2489200"/>
            <a:ext cx="1587" cy="274638"/>
          </a:xfrm>
          <a:prstGeom prst="line">
            <a:avLst/>
          </a:prstGeom>
          <a:noFill/>
          <a:ln w="31750">
            <a:solidFill>
              <a:schemeClr val="tx1"/>
            </a:solidFill>
            <a:round/>
            <a:headEnd/>
            <a:tailEnd type="triangle" w="med" len="med"/>
          </a:ln>
        </p:spPr>
        <p:txBody>
          <a:bodyPr/>
          <a:lstStyle/>
          <a:p>
            <a:endParaRPr lang="en-US"/>
          </a:p>
        </p:txBody>
      </p:sp>
      <p:sp>
        <p:nvSpPr>
          <p:cNvPr id="32783" name="Line 15"/>
          <p:cNvSpPr>
            <a:spLocks noChangeShapeType="1"/>
          </p:cNvSpPr>
          <p:nvPr/>
        </p:nvSpPr>
        <p:spPr bwMode="auto">
          <a:xfrm>
            <a:off x="5221288" y="3575050"/>
            <a:ext cx="223837" cy="0"/>
          </a:xfrm>
          <a:prstGeom prst="line">
            <a:avLst/>
          </a:prstGeom>
          <a:noFill/>
          <a:ln w="38100">
            <a:solidFill>
              <a:schemeClr val="tx1"/>
            </a:solidFill>
            <a:round/>
            <a:headEnd/>
            <a:tailEnd type="triangle" w="med" len="med"/>
          </a:ln>
        </p:spPr>
        <p:txBody>
          <a:bodyPr/>
          <a:lstStyle/>
          <a:p>
            <a:endParaRPr lang="en-US"/>
          </a:p>
        </p:txBody>
      </p:sp>
      <p:sp>
        <p:nvSpPr>
          <p:cNvPr id="32784" name="Line 16"/>
          <p:cNvSpPr>
            <a:spLocks noChangeShapeType="1"/>
          </p:cNvSpPr>
          <p:nvPr/>
        </p:nvSpPr>
        <p:spPr bwMode="auto">
          <a:xfrm flipH="1">
            <a:off x="7640638" y="2814638"/>
            <a:ext cx="274637" cy="30162"/>
          </a:xfrm>
          <a:prstGeom prst="line">
            <a:avLst/>
          </a:prstGeom>
          <a:noFill/>
          <a:ln w="31750">
            <a:solidFill>
              <a:schemeClr val="tx1"/>
            </a:solidFill>
            <a:round/>
            <a:headEnd/>
            <a:tailEnd type="triangle" w="med" len="med"/>
          </a:ln>
        </p:spPr>
        <p:txBody>
          <a:bodyPr/>
          <a:lstStyle/>
          <a:p>
            <a:endParaRPr lang="en-US"/>
          </a:p>
        </p:txBody>
      </p:sp>
      <p:sp>
        <p:nvSpPr>
          <p:cNvPr id="32785" name="Line 17"/>
          <p:cNvSpPr>
            <a:spLocks noChangeShapeType="1"/>
          </p:cNvSpPr>
          <p:nvPr/>
        </p:nvSpPr>
        <p:spPr bwMode="auto">
          <a:xfrm flipH="1" flipV="1">
            <a:off x="6257925" y="3890963"/>
            <a:ext cx="265113" cy="30162"/>
          </a:xfrm>
          <a:prstGeom prst="line">
            <a:avLst/>
          </a:prstGeom>
          <a:noFill/>
          <a:ln w="31750">
            <a:solidFill>
              <a:schemeClr val="tx1"/>
            </a:solidFill>
            <a:round/>
            <a:headEnd/>
            <a:tailEnd type="triangle" w="med" len="med"/>
          </a:ln>
        </p:spPr>
        <p:txBody>
          <a:bodyPr/>
          <a:lstStyle/>
          <a:p>
            <a:endParaRPr lang="en-US"/>
          </a:p>
        </p:txBody>
      </p:sp>
      <p:pic>
        <p:nvPicPr>
          <p:cNvPr id="300050" name="Picture 18"/>
          <p:cNvPicPr>
            <a:picLocks noChangeArrowheads="1"/>
          </p:cNvPicPr>
          <p:nvPr/>
        </p:nvPicPr>
        <p:blipFill>
          <a:blip r:embed="rId6" cstate="print"/>
          <a:srcRect l="7408" t="9369" r="14378"/>
          <a:stretch>
            <a:fillRect/>
          </a:stretch>
        </p:blipFill>
        <p:spPr bwMode="auto">
          <a:xfrm>
            <a:off x="5735638" y="3184525"/>
            <a:ext cx="1882775" cy="1677988"/>
          </a:xfrm>
          <a:prstGeom prst="rect">
            <a:avLst/>
          </a:prstGeom>
          <a:noFill/>
          <a:ln w="9525">
            <a:noFill/>
            <a:miter lim="800000"/>
            <a:headEnd/>
            <a:tailEnd/>
          </a:ln>
        </p:spPr>
      </p:pic>
      <p:sp>
        <p:nvSpPr>
          <p:cNvPr id="32787" name="Text Box 19"/>
          <p:cNvSpPr txBox="1">
            <a:spLocks noChangeArrowheads="1"/>
          </p:cNvSpPr>
          <p:nvPr/>
        </p:nvSpPr>
        <p:spPr bwMode="auto">
          <a:xfrm>
            <a:off x="2111375" y="5373688"/>
            <a:ext cx="635000" cy="336550"/>
          </a:xfrm>
          <a:prstGeom prst="rect">
            <a:avLst/>
          </a:prstGeom>
          <a:noFill/>
          <a:ln w="12700">
            <a:noFill/>
            <a:miter lim="800000"/>
            <a:headEnd/>
            <a:tailEnd/>
          </a:ln>
        </p:spPr>
        <p:txBody>
          <a:bodyPr wrap="none">
            <a:spAutoFit/>
          </a:bodyPr>
          <a:lstStyle/>
          <a:p>
            <a:r>
              <a:rPr lang="en-US" sz="1600"/>
              <a:t>RAO</a:t>
            </a:r>
          </a:p>
        </p:txBody>
      </p:sp>
      <p:sp>
        <p:nvSpPr>
          <p:cNvPr id="32788" name="Text Box 20"/>
          <p:cNvSpPr txBox="1">
            <a:spLocks noChangeArrowheads="1"/>
          </p:cNvSpPr>
          <p:nvPr/>
        </p:nvSpPr>
        <p:spPr bwMode="auto">
          <a:xfrm>
            <a:off x="6299200" y="5373688"/>
            <a:ext cx="612775" cy="336550"/>
          </a:xfrm>
          <a:prstGeom prst="rect">
            <a:avLst/>
          </a:prstGeom>
          <a:noFill/>
          <a:ln w="12700">
            <a:noFill/>
            <a:miter lim="800000"/>
            <a:headEnd/>
            <a:tailEnd/>
          </a:ln>
        </p:spPr>
        <p:txBody>
          <a:bodyPr wrap="none">
            <a:spAutoFit/>
          </a:bodyPr>
          <a:lstStyle/>
          <a:p>
            <a:r>
              <a:rPr lang="en-US" sz="1600"/>
              <a:t>LAO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000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00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47663" y="401638"/>
            <a:ext cx="8483600" cy="606425"/>
          </a:xfrm>
        </p:spPr>
        <p:txBody>
          <a:bodyPr/>
          <a:lstStyle/>
          <a:p>
            <a:r>
              <a:rPr lang="en-US" smtClean="0"/>
              <a:t>Rest/Stress </a:t>
            </a:r>
            <a:r>
              <a:rPr lang="en-US" baseline="30000" smtClean="0"/>
              <a:t>13</a:t>
            </a:r>
            <a:r>
              <a:rPr lang="en-US" smtClean="0"/>
              <a:t>N-NH</a:t>
            </a:r>
            <a:r>
              <a:rPr lang="en-US" baseline="-25000" smtClean="0"/>
              <a:t>3</a:t>
            </a:r>
            <a:r>
              <a:rPr lang="en-US" smtClean="0"/>
              <a:t> PET</a:t>
            </a:r>
            <a:endParaRPr lang="en-US" baseline="-25000" smtClean="0"/>
          </a:p>
        </p:txBody>
      </p:sp>
      <p:sp>
        <p:nvSpPr>
          <p:cNvPr id="33795" name="Text Box 3"/>
          <p:cNvSpPr txBox="1">
            <a:spLocks noChangeArrowheads="1"/>
          </p:cNvSpPr>
          <p:nvPr/>
        </p:nvSpPr>
        <p:spPr bwMode="auto">
          <a:xfrm>
            <a:off x="263525" y="1373188"/>
            <a:ext cx="1233488" cy="1069975"/>
          </a:xfrm>
          <a:prstGeom prst="rect">
            <a:avLst/>
          </a:prstGeom>
          <a:noFill/>
          <a:ln w="12700">
            <a:noFill/>
            <a:miter lim="800000"/>
            <a:headEnd/>
            <a:tailEnd/>
          </a:ln>
        </p:spPr>
        <p:txBody>
          <a:bodyPr wrap="none">
            <a:spAutoFit/>
          </a:bodyPr>
          <a:lstStyle/>
          <a:p>
            <a:r>
              <a:rPr lang="en-US" sz="1600"/>
              <a:t>Atyp. CP</a:t>
            </a:r>
          </a:p>
          <a:p>
            <a:r>
              <a:rPr lang="en-US" sz="1600"/>
              <a:t>R/O CAD</a:t>
            </a:r>
          </a:p>
          <a:p>
            <a:r>
              <a:rPr lang="en-US" sz="1600"/>
              <a:t>RF: HT</a:t>
            </a:r>
          </a:p>
          <a:p>
            <a:r>
              <a:rPr lang="en-US" sz="1600"/>
              <a:t>365 lb Male</a:t>
            </a:r>
          </a:p>
        </p:txBody>
      </p:sp>
      <p:pic>
        <p:nvPicPr>
          <p:cNvPr id="33796" name="Picture 4" descr="UBrianMNH3"/>
          <p:cNvPicPr>
            <a:picLocks noChangeAspect="1" noChangeArrowheads="1"/>
          </p:cNvPicPr>
          <p:nvPr/>
        </p:nvPicPr>
        <p:blipFill>
          <a:blip r:embed="rId3" cstate="print"/>
          <a:srcRect t="16441" b="7945"/>
          <a:stretch>
            <a:fillRect/>
          </a:stretch>
        </p:blipFill>
        <p:spPr bwMode="auto">
          <a:xfrm>
            <a:off x="1662113" y="1223963"/>
            <a:ext cx="5819775" cy="5413375"/>
          </a:xfrm>
          <a:prstGeom prst="rect">
            <a:avLst/>
          </a:prstGeom>
          <a:noFill/>
          <a:ln w="9525">
            <a:noFill/>
            <a:miter lim="800000"/>
            <a:headEnd/>
            <a:tailEnd/>
          </a:ln>
        </p:spPr>
      </p:pic>
      <p:sp>
        <p:nvSpPr>
          <p:cNvPr id="5" name="TextBox 4"/>
          <p:cNvSpPr txBox="1"/>
          <p:nvPr/>
        </p:nvSpPr>
        <p:spPr>
          <a:xfrm>
            <a:off x="7615452" y="1986893"/>
            <a:ext cx="684803" cy="369332"/>
          </a:xfrm>
          <a:prstGeom prst="rect">
            <a:avLst/>
          </a:prstGeom>
          <a:noFill/>
        </p:spPr>
        <p:txBody>
          <a:bodyPr wrap="none" rtlCol="0">
            <a:spAutoFit/>
          </a:bodyPr>
          <a:lstStyle/>
          <a:p>
            <a:r>
              <a:rPr lang="en-US" dirty="0" smtClean="0"/>
              <a:t>Rest</a:t>
            </a:r>
            <a:endParaRPr lang="en-US" dirty="0"/>
          </a:p>
        </p:txBody>
      </p:sp>
      <p:sp>
        <p:nvSpPr>
          <p:cNvPr id="6" name="TextBox 5"/>
          <p:cNvSpPr txBox="1"/>
          <p:nvPr/>
        </p:nvSpPr>
        <p:spPr>
          <a:xfrm>
            <a:off x="7522192" y="1372733"/>
            <a:ext cx="889987" cy="369332"/>
          </a:xfrm>
          <a:prstGeom prst="rect">
            <a:avLst/>
          </a:prstGeom>
          <a:noFill/>
        </p:spPr>
        <p:txBody>
          <a:bodyPr wrap="none" rtlCol="0">
            <a:spAutoFit/>
          </a:bodyPr>
          <a:lstStyle/>
          <a:p>
            <a:r>
              <a:rPr lang="en-US" dirty="0" smtClean="0"/>
              <a:t>Stress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4" descr="UJC"/>
          <p:cNvPicPr>
            <a:picLocks noChangeAspect="1" noChangeArrowheads="1"/>
          </p:cNvPicPr>
          <p:nvPr/>
        </p:nvPicPr>
        <p:blipFill>
          <a:blip r:embed="rId3" cstate="print"/>
          <a:srcRect t="16695" b="4308"/>
          <a:stretch>
            <a:fillRect/>
          </a:stretch>
        </p:blipFill>
        <p:spPr bwMode="auto">
          <a:xfrm>
            <a:off x="2352675" y="247650"/>
            <a:ext cx="6791325" cy="6330950"/>
          </a:xfrm>
          <a:prstGeom prst="rect">
            <a:avLst/>
          </a:prstGeom>
          <a:noFill/>
          <a:ln w="9525">
            <a:noFill/>
            <a:miter lim="800000"/>
            <a:headEnd/>
            <a:tailEnd/>
          </a:ln>
        </p:spPr>
      </p:pic>
      <p:sp>
        <p:nvSpPr>
          <p:cNvPr id="34819" name="Text Box 5"/>
          <p:cNvSpPr txBox="1">
            <a:spLocks noChangeArrowheads="1"/>
          </p:cNvSpPr>
          <p:nvPr/>
        </p:nvSpPr>
        <p:spPr bwMode="auto">
          <a:xfrm>
            <a:off x="212725" y="5432425"/>
            <a:ext cx="1922463" cy="825500"/>
          </a:xfrm>
          <a:prstGeom prst="rect">
            <a:avLst/>
          </a:prstGeom>
          <a:noFill/>
          <a:ln w="12700">
            <a:noFill/>
            <a:miter lim="800000"/>
            <a:headEnd/>
            <a:tailEnd/>
          </a:ln>
        </p:spPr>
        <p:txBody>
          <a:bodyPr wrap="none">
            <a:spAutoFit/>
          </a:bodyPr>
          <a:lstStyle/>
          <a:p>
            <a:r>
              <a:rPr lang="en-US" sz="1600"/>
              <a:t>64 y/o physician</a:t>
            </a:r>
          </a:p>
          <a:p>
            <a:r>
              <a:rPr lang="en-US" sz="1600"/>
              <a:t>Evening pain only</a:t>
            </a:r>
          </a:p>
          <a:p>
            <a:r>
              <a:rPr lang="en-US" sz="1600"/>
              <a:t>1 CAD risk factor</a:t>
            </a:r>
          </a:p>
        </p:txBody>
      </p:sp>
      <p:sp>
        <p:nvSpPr>
          <p:cNvPr id="34820" name="Rectangle 6"/>
          <p:cNvSpPr>
            <a:spLocks noChangeArrowheads="1"/>
          </p:cNvSpPr>
          <p:nvPr/>
        </p:nvSpPr>
        <p:spPr bwMode="auto">
          <a:xfrm>
            <a:off x="304800" y="361950"/>
            <a:ext cx="1917700" cy="2190750"/>
          </a:xfrm>
          <a:prstGeom prst="rect">
            <a:avLst/>
          </a:prstGeom>
          <a:noFill/>
          <a:ln w="12700">
            <a:noFill/>
            <a:miter lim="800000"/>
            <a:headEnd/>
            <a:tailEnd/>
          </a:ln>
        </p:spPr>
        <p:txBody>
          <a:bodyPr lIns="90488" tIns="44450" rIns="90488" bIns="44450" anchor="b"/>
          <a:lstStyle/>
          <a:p>
            <a:pPr algn="ctr" eaLnBrk="0" hangingPunct="0"/>
            <a:r>
              <a:rPr lang="en-US" sz="4000" dirty="0">
                <a:solidFill>
                  <a:schemeClr val="tx2"/>
                </a:solidFill>
              </a:rPr>
              <a:t>SPECT</a:t>
            </a:r>
          </a:p>
          <a:p>
            <a:pPr algn="ctr" eaLnBrk="0" hangingPunct="0"/>
            <a:r>
              <a:rPr lang="en-US" sz="4000" dirty="0">
                <a:solidFill>
                  <a:schemeClr val="tx2"/>
                </a:solidFill>
              </a:rPr>
              <a:t>Low – High</a:t>
            </a:r>
          </a:p>
          <a:p>
            <a:pPr algn="ctr" eaLnBrk="0" hangingPunct="0"/>
            <a:r>
              <a:rPr lang="en-US" sz="4000" baseline="30000" dirty="0">
                <a:solidFill>
                  <a:schemeClr val="tx2"/>
                </a:solidFill>
              </a:rPr>
              <a:t>99m</a:t>
            </a:r>
            <a:r>
              <a:rPr lang="en-US" sz="4000" dirty="0">
                <a:solidFill>
                  <a:schemeClr val="tx2"/>
                </a:solidFill>
              </a:rPr>
              <a:t>Tc</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2" descr="JC_DMA042806"/>
          <p:cNvPicPr>
            <a:picLocks noChangeAspect="1" noChangeArrowheads="1"/>
          </p:cNvPicPr>
          <p:nvPr/>
        </p:nvPicPr>
        <p:blipFill>
          <a:blip r:embed="rId3" cstate="print"/>
          <a:srcRect t="15843" b="2299"/>
          <a:stretch>
            <a:fillRect/>
          </a:stretch>
        </p:blipFill>
        <p:spPr bwMode="auto">
          <a:xfrm>
            <a:off x="2447925" y="452438"/>
            <a:ext cx="6162675" cy="5951537"/>
          </a:xfrm>
          <a:prstGeom prst="rect">
            <a:avLst/>
          </a:prstGeom>
          <a:noFill/>
          <a:ln w="9525">
            <a:noFill/>
            <a:miter lim="800000"/>
            <a:headEnd/>
            <a:tailEnd/>
          </a:ln>
        </p:spPr>
      </p:pic>
      <p:sp>
        <p:nvSpPr>
          <p:cNvPr id="35843" name="Rectangle 3"/>
          <p:cNvSpPr>
            <a:spLocks noChangeArrowheads="1"/>
          </p:cNvSpPr>
          <p:nvPr/>
        </p:nvSpPr>
        <p:spPr bwMode="auto">
          <a:xfrm>
            <a:off x="254000" y="4108450"/>
            <a:ext cx="2349500" cy="1979613"/>
          </a:xfrm>
          <a:prstGeom prst="rect">
            <a:avLst/>
          </a:prstGeom>
          <a:noFill/>
          <a:ln w="12700">
            <a:noFill/>
            <a:miter lim="800000"/>
            <a:headEnd/>
            <a:tailEnd/>
          </a:ln>
        </p:spPr>
        <p:txBody>
          <a:bodyPr>
            <a:spAutoFit/>
          </a:bodyPr>
          <a:lstStyle/>
          <a:p>
            <a:pPr eaLnBrk="0" hangingPunct="0"/>
            <a:r>
              <a:rPr lang="en-US" sz="2400" b="0"/>
              <a:t>58 y/o</a:t>
            </a:r>
            <a:r>
              <a:rPr lang="en-US" sz="2800" b="0">
                <a:sym typeface="Webdings" pitchFamily="18" charset="2"/>
              </a:rPr>
              <a:t></a:t>
            </a:r>
          </a:p>
          <a:p>
            <a:pPr eaLnBrk="0" hangingPunct="0"/>
            <a:r>
              <a:rPr lang="en-US" sz="2400" b="0">
                <a:sym typeface="Webdings" pitchFamily="18" charset="2"/>
              </a:rPr>
              <a:t>IDDM, HT, </a:t>
            </a:r>
          </a:p>
          <a:p>
            <a:pPr eaLnBrk="0" hangingPunct="0"/>
            <a:r>
              <a:rPr lang="en-US" sz="2400" b="0">
                <a:sym typeface="Webdings" pitchFamily="18" charset="2"/>
              </a:rPr>
              <a:t>CRI (2.5 – 3.0)</a:t>
            </a:r>
          </a:p>
          <a:p>
            <a:pPr eaLnBrk="0" hangingPunct="0"/>
            <a:r>
              <a:rPr lang="en-US" sz="2400" b="0">
                <a:sym typeface="Webdings" pitchFamily="18" charset="2"/>
              </a:rPr>
              <a:t>OSA</a:t>
            </a:r>
          </a:p>
          <a:p>
            <a:pPr eaLnBrk="0" hangingPunct="0"/>
            <a:r>
              <a:rPr lang="en-US" sz="2400" b="0">
                <a:sym typeface="Webdings" pitchFamily="18" charset="2"/>
              </a:rPr>
              <a:t>5' 5'', 290 lbs</a:t>
            </a:r>
          </a:p>
        </p:txBody>
      </p:sp>
      <p:sp>
        <p:nvSpPr>
          <p:cNvPr id="35844" name="Rectangle 4"/>
          <p:cNvSpPr>
            <a:spLocks noChangeArrowheads="1"/>
          </p:cNvSpPr>
          <p:nvPr/>
        </p:nvSpPr>
        <p:spPr bwMode="auto">
          <a:xfrm>
            <a:off x="241300" y="1449388"/>
            <a:ext cx="2349500" cy="946150"/>
          </a:xfrm>
          <a:prstGeom prst="rect">
            <a:avLst/>
          </a:prstGeom>
          <a:noFill/>
          <a:ln w="12700">
            <a:noFill/>
            <a:miter lim="800000"/>
            <a:headEnd/>
            <a:tailEnd/>
          </a:ln>
        </p:spPr>
        <p:txBody>
          <a:bodyPr>
            <a:spAutoFit/>
          </a:bodyPr>
          <a:lstStyle/>
          <a:p>
            <a:pPr eaLnBrk="0" hangingPunct="0"/>
            <a:r>
              <a:rPr lang="en-US" sz="2800">
                <a:solidFill>
                  <a:schemeClr val="tx2"/>
                </a:solidFill>
              </a:rPr>
              <a:t>Rest/Stress</a:t>
            </a:r>
          </a:p>
          <a:p>
            <a:pPr eaLnBrk="0" hangingPunct="0"/>
            <a:r>
              <a:rPr lang="en-US" sz="2800" baseline="30000">
                <a:solidFill>
                  <a:schemeClr val="tx2"/>
                </a:solidFill>
              </a:rPr>
              <a:t>13</a:t>
            </a:r>
            <a:r>
              <a:rPr lang="en-US" sz="2800">
                <a:solidFill>
                  <a:schemeClr val="tx2"/>
                </a:solidFill>
              </a:rPr>
              <a:t>N-NH</a:t>
            </a:r>
            <a:r>
              <a:rPr lang="en-US" sz="2800" baseline="-25000">
                <a:solidFill>
                  <a:schemeClr val="tx2"/>
                </a:solidFill>
              </a:rPr>
              <a:t>3</a:t>
            </a:r>
            <a:endParaRPr lang="en-US" sz="2800" baseline="-25000">
              <a:solidFill>
                <a:schemeClr val="tx2"/>
              </a:solidFill>
              <a:sym typeface="Webdings" pitchFamily="18" charset="2"/>
            </a:endParaRPr>
          </a:p>
        </p:txBody>
      </p:sp>
      <p:sp>
        <p:nvSpPr>
          <p:cNvPr id="35845" name="Text Box 5"/>
          <p:cNvSpPr txBox="1">
            <a:spLocks noChangeArrowheads="1"/>
          </p:cNvSpPr>
          <p:nvPr/>
        </p:nvSpPr>
        <p:spPr bwMode="auto">
          <a:xfrm>
            <a:off x="7769225" y="6386513"/>
            <a:ext cx="842963" cy="274637"/>
          </a:xfrm>
          <a:prstGeom prst="rect">
            <a:avLst/>
          </a:prstGeom>
          <a:noFill/>
          <a:ln w="12700">
            <a:noFill/>
            <a:miter lim="800000"/>
            <a:headEnd/>
            <a:tailEnd/>
          </a:ln>
        </p:spPr>
        <p:txBody>
          <a:bodyPr wrap="none">
            <a:spAutoFit/>
          </a:bodyPr>
          <a:lstStyle/>
          <a:p>
            <a:pPr eaLnBrk="0" hangingPunct="0"/>
            <a:r>
              <a:rPr lang="en-US" sz="1200" b="0">
                <a:latin typeface="Times New Roman" pitchFamily="18" charset="0"/>
              </a:rPr>
              <a:t>DMA0406</a:t>
            </a:r>
          </a:p>
        </p:txBody>
      </p:sp>
      <p:sp>
        <p:nvSpPr>
          <p:cNvPr id="35846" name="Rectangle 6"/>
          <p:cNvSpPr>
            <a:spLocks noChangeArrowheads="1"/>
          </p:cNvSpPr>
          <p:nvPr/>
        </p:nvSpPr>
        <p:spPr bwMode="auto">
          <a:xfrm>
            <a:off x="431800" y="333375"/>
            <a:ext cx="1879600" cy="735013"/>
          </a:xfrm>
          <a:prstGeom prst="rect">
            <a:avLst/>
          </a:prstGeom>
          <a:noFill/>
          <a:ln w="12700">
            <a:noFill/>
            <a:miter lim="800000"/>
            <a:headEnd/>
            <a:tailEnd/>
          </a:ln>
        </p:spPr>
        <p:txBody>
          <a:bodyPr lIns="90488" tIns="44450" rIns="90488" bIns="44450" anchor="b"/>
          <a:lstStyle/>
          <a:p>
            <a:pPr algn="ctr" eaLnBrk="0" hangingPunct="0"/>
            <a:r>
              <a:rPr lang="en-US" sz="4400">
                <a:solidFill>
                  <a:schemeClr val="tx2"/>
                </a:solidFill>
              </a:rPr>
              <a:t>PET</a:t>
            </a:r>
            <a:endParaRPr lang="en-US" sz="4400" baseline="-25000">
              <a:solidFill>
                <a:schemeClr val="tx2"/>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69900" y="165100"/>
            <a:ext cx="8293100" cy="863600"/>
          </a:xfrm>
        </p:spPr>
        <p:txBody>
          <a:bodyPr/>
          <a:lstStyle/>
          <a:p>
            <a:r>
              <a:rPr lang="en-US" sz="3200" smtClean="0"/>
              <a:t>Why Quantify Myocardial Blood Flow?</a:t>
            </a:r>
          </a:p>
        </p:txBody>
      </p:sp>
      <p:sp>
        <p:nvSpPr>
          <p:cNvPr id="36867" name="Rectangle 3"/>
          <p:cNvSpPr>
            <a:spLocks noGrp="1" noChangeArrowheads="1"/>
          </p:cNvSpPr>
          <p:nvPr>
            <p:ph idx="1"/>
          </p:nvPr>
        </p:nvSpPr>
        <p:spPr>
          <a:xfrm>
            <a:off x="469900" y="1168400"/>
            <a:ext cx="8267700" cy="5499100"/>
          </a:xfrm>
        </p:spPr>
        <p:txBody>
          <a:bodyPr/>
          <a:lstStyle/>
          <a:p>
            <a:pPr>
              <a:lnSpc>
                <a:spcPct val="80000"/>
              </a:lnSpc>
            </a:pPr>
            <a:r>
              <a:rPr lang="en-US" dirty="0" smtClean="0"/>
              <a:t>Clinically:</a:t>
            </a:r>
          </a:p>
          <a:p>
            <a:pPr lvl="1">
              <a:lnSpc>
                <a:spcPct val="80000"/>
              </a:lnSpc>
            </a:pPr>
            <a:r>
              <a:rPr lang="en-US" dirty="0" smtClean="0"/>
              <a:t>Evaluate mild-moderate severity anatomic </a:t>
            </a:r>
            <a:r>
              <a:rPr lang="en-US" dirty="0" err="1" smtClean="0"/>
              <a:t>stenosis</a:t>
            </a:r>
            <a:endParaRPr lang="en-US" dirty="0" smtClean="0"/>
          </a:p>
          <a:p>
            <a:pPr lvl="2">
              <a:lnSpc>
                <a:spcPct val="80000"/>
              </a:lnSpc>
            </a:pPr>
            <a:r>
              <a:rPr lang="en-US" sz="1800" dirty="0" smtClean="0"/>
              <a:t>Remember disconnect between anatomy and physiology</a:t>
            </a:r>
          </a:p>
          <a:p>
            <a:pPr lvl="1">
              <a:lnSpc>
                <a:spcPct val="80000"/>
              </a:lnSpc>
            </a:pPr>
            <a:r>
              <a:rPr lang="en-US" dirty="0" smtClean="0"/>
              <a:t>Balanced coronary </a:t>
            </a:r>
            <a:r>
              <a:rPr lang="en-US" dirty="0" err="1" smtClean="0"/>
              <a:t>stenoses</a:t>
            </a:r>
            <a:endParaRPr lang="en-US" dirty="0" smtClean="0"/>
          </a:p>
          <a:p>
            <a:pPr lvl="1">
              <a:lnSpc>
                <a:spcPct val="80000"/>
              </a:lnSpc>
            </a:pPr>
            <a:r>
              <a:rPr lang="en-US" dirty="0" err="1" smtClean="0"/>
              <a:t>Microvascular</a:t>
            </a:r>
            <a:r>
              <a:rPr lang="en-US" dirty="0" smtClean="0"/>
              <a:t> disease</a:t>
            </a:r>
          </a:p>
          <a:p>
            <a:pPr lvl="2">
              <a:lnSpc>
                <a:spcPct val="80000"/>
              </a:lnSpc>
            </a:pPr>
            <a:r>
              <a:rPr lang="en-US" dirty="0" smtClean="0"/>
              <a:t>Diabetes</a:t>
            </a:r>
          </a:p>
          <a:p>
            <a:pPr lvl="2">
              <a:lnSpc>
                <a:spcPct val="80000"/>
              </a:lnSpc>
            </a:pPr>
            <a:r>
              <a:rPr lang="en-US" dirty="0" smtClean="0"/>
              <a:t>Post-transplant </a:t>
            </a:r>
            <a:r>
              <a:rPr lang="en-US" dirty="0" err="1" smtClean="0"/>
              <a:t>vasculopathy</a:t>
            </a:r>
            <a:endParaRPr lang="en-US" dirty="0" smtClean="0"/>
          </a:p>
          <a:p>
            <a:pPr lvl="2">
              <a:lnSpc>
                <a:spcPct val="80000"/>
              </a:lnSpc>
            </a:pPr>
            <a:r>
              <a:rPr lang="en-US" dirty="0" smtClean="0"/>
              <a:t>Aging</a:t>
            </a:r>
          </a:p>
          <a:p>
            <a:pPr lvl="2">
              <a:lnSpc>
                <a:spcPct val="80000"/>
              </a:lnSpc>
            </a:pPr>
            <a:r>
              <a:rPr lang="en-US" dirty="0" smtClean="0"/>
              <a:t>Syndrome X</a:t>
            </a:r>
          </a:p>
          <a:p>
            <a:pPr>
              <a:lnSpc>
                <a:spcPct val="80000"/>
              </a:lnSpc>
            </a:pPr>
            <a:r>
              <a:rPr lang="en-US" dirty="0" smtClean="0"/>
              <a:t>Research</a:t>
            </a:r>
          </a:p>
          <a:p>
            <a:pPr lvl="1">
              <a:lnSpc>
                <a:spcPct val="80000"/>
              </a:lnSpc>
            </a:pPr>
            <a:r>
              <a:rPr lang="en-US" dirty="0" smtClean="0"/>
              <a:t>Understanding </a:t>
            </a:r>
          </a:p>
          <a:p>
            <a:pPr lvl="2">
              <a:lnSpc>
                <a:spcPct val="80000"/>
              </a:lnSpc>
            </a:pPr>
            <a:r>
              <a:rPr lang="en-US" dirty="0" smtClean="0"/>
              <a:t>normal physiology </a:t>
            </a:r>
          </a:p>
          <a:p>
            <a:pPr lvl="2">
              <a:lnSpc>
                <a:spcPct val="80000"/>
              </a:lnSpc>
            </a:pPr>
            <a:r>
              <a:rPr lang="en-US" dirty="0" smtClean="0"/>
              <a:t>physiology of therapies</a:t>
            </a:r>
          </a:p>
          <a:p>
            <a:pPr lvl="1">
              <a:lnSpc>
                <a:spcPct val="80000"/>
              </a:lnSpc>
            </a:pPr>
            <a:r>
              <a:rPr lang="en-US" dirty="0" smtClean="0"/>
              <a:t>Fixing parameter in modeling another mechanism</a:t>
            </a:r>
          </a:p>
          <a:p>
            <a:pPr lvl="1">
              <a:lnSpc>
                <a:spcPct val="80000"/>
              </a:lnSpc>
            </a:pP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ChangeArrowheads="1"/>
          </p:cNvSpPr>
          <p:nvPr/>
        </p:nvSpPr>
        <p:spPr bwMode="auto">
          <a:xfrm>
            <a:off x="4479925" y="5556250"/>
            <a:ext cx="1171575" cy="368300"/>
          </a:xfrm>
          <a:prstGeom prst="rect">
            <a:avLst/>
          </a:prstGeom>
          <a:noFill/>
          <a:ln w="9525">
            <a:noFill/>
            <a:miter lim="800000"/>
            <a:headEnd/>
            <a:tailEnd/>
          </a:ln>
        </p:spPr>
        <p:txBody>
          <a:bodyPr wrap="none">
            <a:spAutoFit/>
          </a:bodyPr>
          <a:lstStyle/>
          <a:p>
            <a:r>
              <a:rPr lang="en-US"/>
              <a:t>GC_2010</a:t>
            </a:r>
          </a:p>
        </p:txBody>
      </p:sp>
      <p:pic>
        <p:nvPicPr>
          <p:cNvPr id="37891" name="Picture 2" descr="D:\Presentations\UW_NucCard_Teaching\Images for talks\GUERIN_COOK_DIANE\se000.png"/>
          <p:cNvPicPr>
            <a:picLocks noChangeAspect="1" noChangeArrowheads="1"/>
          </p:cNvPicPr>
          <p:nvPr/>
        </p:nvPicPr>
        <p:blipFill>
          <a:blip r:embed="rId2" cstate="print"/>
          <a:srcRect/>
          <a:stretch>
            <a:fillRect/>
          </a:stretch>
        </p:blipFill>
        <p:spPr bwMode="auto">
          <a:xfrm>
            <a:off x="2527300" y="635000"/>
            <a:ext cx="5981700" cy="5981700"/>
          </a:xfrm>
          <a:prstGeom prst="rect">
            <a:avLst/>
          </a:prstGeom>
          <a:noFill/>
          <a:ln w="9525">
            <a:noFill/>
            <a:miter lim="800000"/>
            <a:headEnd/>
            <a:tailEnd/>
          </a:ln>
        </p:spPr>
      </p:pic>
      <p:sp>
        <p:nvSpPr>
          <p:cNvPr id="37892" name="TextBox 6"/>
          <p:cNvSpPr txBox="1">
            <a:spLocks noChangeArrowheads="1"/>
          </p:cNvSpPr>
          <p:nvPr/>
        </p:nvSpPr>
        <p:spPr bwMode="auto">
          <a:xfrm>
            <a:off x="368300" y="1079500"/>
            <a:ext cx="1930400" cy="2308225"/>
          </a:xfrm>
          <a:prstGeom prst="rect">
            <a:avLst/>
          </a:prstGeom>
          <a:noFill/>
          <a:ln w="9525">
            <a:noFill/>
            <a:miter lim="800000"/>
            <a:headEnd/>
            <a:tailEnd/>
          </a:ln>
        </p:spPr>
        <p:txBody>
          <a:bodyPr>
            <a:spAutoFit/>
          </a:bodyPr>
          <a:lstStyle/>
          <a:p>
            <a:r>
              <a:rPr lang="en-US"/>
              <a:t>60 y/o f</a:t>
            </a:r>
          </a:p>
          <a:p>
            <a:r>
              <a:rPr lang="en-US"/>
              <a:t>Recent onset dyspnea/CHF</a:t>
            </a:r>
          </a:p>
          <a:p>
            <a:endParaRPr lang="en-US"/>
          </a:p>
          <a:p>
            <a:r>
              <a:rPr lang="en-US"/>
              <a:t>Cath: ~ 50% stenosis in all 3 major coronaries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Outline</a:t>
            </a:r>
          </a:p>
        </p:txBody>
      </p:sp>
      <p:sp>
        <p:nvSpPr>
          <p:cNvPr id="23555" name="Rectangle 3"/>
          <p:cNvSpPr>
            <a:spLocks noGrp="1" noChangeArrowheads="1"/>
          </p:cNvSpPr>
          <p:nvPr>
            <p:ph idx="1"/>
          </p:nvPr>
        </p:nvSpPr>
        <p:spPr>
          <a:xfrm>
            <a:off x="825500" y="1676400"/>
            <a:ext cx="7893050" cy="4114800"/>
          </a:xfrm>
        </p:spPr>
        <p:txBody>
          <a:bodyPr/>
          <a:lstStyle/>
          <a:p>
            <a:r>
              <a:rPr lang="en-US" dirty="0" smtClean="0"/>
              <a:t>Overview of coronary artery disease (CAD)</a:t>
            </a:r>
          </a:p>
          <a:p>
            <a:pPr lvl="1"/>
            <a:r>
              <a:rPr lang="en-US" dirty="0" smtClean="0"/>
              <a:t>Clinical presentation</a:t>
            </a:r>
          </a:p>
          <a:p>
            <a:pPr lvl="1"/>
            <a:r>
              <a:rPr lang="en-US" dirty="0" smtClean="0"/>
              <a:t>Stenosis anatomy and physiology</a:t>
            </a:r>
          </a:p>
          <a:p>
            <a:pPr lvl="1"/>
            <a:r>
              <a:rPr lang="en-US" dirty="0" smtClean="0"/>
              <a:t>Imaging CAD as diagnostic tool</a:t>
            </a:r>
          </a:p>
          <a:p>
            <a:pPr lvl="2"/>
            <a:r>
              <a:rPr lang="en-US" dirty="0" smtClean="0"/>
              <a:t>Physiology</a:t>
            </a:r>
          </a:p>
          <a:p>
            <a:pPr lvl="2"/>
            <a:r>
              <a:rPr lang="en-US" dirty="0" smtClean="0"/>
              <a:t>Why quantify</a:t>
            </a:r>
          </a:p>
          <a:p>
            <a:r>
              <a:rPr lang="en-US" dirty="0" smtClean="0"/>
              <a:t>Quantification of myocardial perfusion</a:t>
            </a:r>
          </a:p>
          <a:p>
            <a:pPr lvl="1"/>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13288" y="6121400"/>
            <a:ext cx="704850" cy="261938"/>
          </a:xfrm>
          <a:prstGeom prst="rect">
            <a:avLst/>
          </a:prstGeom>
        </p:spPr>
        <p:txBody>
          <a:bodyPr wrap="none">
            <a:spAutoFit/>
          </a:bodyPr>
          <a:lstStyle/>
          <a:p>
            <a:pPr>
              <a:defRPr/>
            </a:pPr>
            <a:r>
              <a:rPr lang="en-US" sz="1050" dirty="0"/>
              <a:t>KC2010</a:t>
            </a:r>
            <a:endParaRPr lang="en-US" sz="1600" dirty="0"/>
          </a:p>
        </p:txBody>
      </p:sp>
      <p:sp>
        <p:nvSpPr>
          <p:cNvPr id="38915" name="Content Placeholder 2"/>
          <p:cNvSpPr>
            <a:spLocks noGrp="1"/>
          </p:cNvSpPr>
          <p:nvPr>
            <p:ph idx="1"/>
          </p:nvPr>
        </p:nvSpPr>
        <p:spPr>
          <a:xfrm>
            <a:off x="355600" y="1270000"/>
            <a:ext cx="2514600" cy="3987800"/>
          </a:xfrm>
        </p:spPr>
        <p:txBody>
          <a:bodyPr/>
          <a:lstStyle/>
          <a:p>
            <a:pPr marL="0" indent="0">
              <a:buFont typeface="Symbol" pitchFamily="18" charset="2"/>
              <a:buNone/>
            </a:pPr>
            <a:r>
              <a:rPr lang="en-US" sz="2000" dirty="0" smtClean="0"/>
              <a:t>58 f S/P OHT 2003, Now: dyspnea/CHF.  Low normal systolic function</a:t>
            </a:r>
          </a:p>
          <a:p>
            <a:pPr marL="0" indent="0">
              <a:buFont typeface="Symbol" pitchFamily="18" charset="2"/>
              <a:buNone/>
            </a:pPr>
            <a:r>
              <a:rPr lang="en-US" sz="2000" dirty="0" err="1" smtClean="0"/>
              <a:t>Cath</a:t>
            </a:r>
            <a:r>
              <a:rPr lang="en-US" sz="2000" dirty="0" smtClean="0"/>
              <a:t>: &lt;30% </a:t>
            </a:r>
            <a:r>
              <a:rPr lang="en-US" sz="2000" dirty="0" err="1" smtClean="0"/>
              <a:t>stenoses</a:t>
            </a:r>
            <a:r>
              <a:rPr lang="en-US" sz="2000" dirty="0" smtClean="0"/>
              <a:t> in any vessel except distal 60% cx</a:t>
            </a:r>
          </a:p>
        </p:txBody>
      </p:sp>
      <p:pic>
        <p:nvPicPr>
          <p:cNvPr id="38916" name="Picture 3" descr="D:\Presentations\UW_NucCard_Teaching\Images for talks\CLARKE_KIMBERLEE_J_\se000.png"/>
          <p:cNvPicPr>
            <a:picLocks noChangeAspect="1" noChangeArrowheads="1"/>
          </p:cNvPicPr>
          <p:nvPr/>
        </p:nvPicPr>
        <p:blipFill>
          <a:blip r:embed="rId2" cstate="print"/>
          <a:srcRect/>
          <a:stretch>
            <a:fillRect/>
          </a:stretch>
        </p:blipFill>
        <p:spPr bwMode="auto">
          <a:xfrm>
            <a:off x="2858448" y="793464"/>
            <a:ext cx="5969000" cy="596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1727200"/>
            <a:ext cx="7772400" cy="863600"/>
          </a:xfrm>
        </p:spPr>
        <p:txBody>
          <a:bodyPr/>
          <a:lstStyle/>
          <a:p>
            <a:r>
              <a:rPr lang="en-US" sz="3600" smtClean="0"/>
              <a:t>Qualitative Images to Quantitative Myocardial Blood Flow</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292100" y="326032"/>
            <a:ext cx="8597900" cy="1219200"/>
          </a:xfrm>
        </p:spPr>
        <p:txBody>
          <a:bodyPr/>
          <a:lstStyle/>
          <a:p>
            <a:r>
              <a:rPr lang="en-US" sz="3600" smtClean="0"/>
              <a:t>What do we need to know to quantify blood flow by imaging?</a:t>
            </a:r>
          </a:p>
        </p:txBody>
      </p:sp>
      <p:sp>
        <p:nvSpPr>
          <p:cNvPr id="41987" name="Content Placeholder 2"/>
          <p:cNvSpPr>
            <a:spLocks noGrp="1"/>
          </p:cNvSpPr>
          <p:nvPr>
            <p:ph idx="1"/>
          </p:nvPr>
        </p:nvSpPr>
        <p:spPr/>
        <p:txBody>
          <a:bodyPr/>
          <a:lstStyle/>
          <a:p>
            <a:r>
              <a:rPr lang="en-US" dirty="0" smtClean="0"/>
              <a:t>Quantity of labeled  compound delivered</a:t>
            </a:r>
          </a:p>
          <a:p>
            <a:r>
              <a:rPr lang="en-US" dirty="0" smtClean="0"/>
              <a:t>Fraction extracted during first pass</a:t>
            </a:r>
          </a:p>
          <a:p>
            <a:r>
              <a:rPr lang="en-US" dirty="0" smtClean="0"/>
              <a:t>Fate within the heart</a:t>
            </a:r>
          </a:p>
          <a:p>
            <a:pPr lvl="1"/>
            <a:r>
              <a:rPr lang="en-US" dirty="0" smtClean="0"/>
              <a:t>Freely diffusible </a:t>
            </a:r>
            <a:r>
              <a:rPr lang="en-US" dirty="0" err="1" smtClean="0"/>
              <a:t>vs</a:t>
            </a:r>
            <a:r>
              <a:rPr lang="en-US" dirty="0" smtClean="0"/>
              <a:t> trapped unchanged </a:t>
            </a:r>
            <a:r>
              <a:rPr lang="en-US" dirty="0" err="1" smtClean="0"/>
              <a:t>vs</a:t>
            </a:r>
            <a:r>
              <a:rPr lang="en-US" dirty="0" smtClean="0"/>
              <a:t> metabolized?</a:t>
            </a:r>
          </a:p>
          <a:p>
            <a:pPr lvl="1"/>
            <a:r>
              <a:rPr lang="en-US" dirty="0" err="1" smtClean="0"/>
              <a:t>Diffusiblity</a:t>
            </a:r>
            <a:r>
              <a:rPr lang="en-US" dirty="0" smtClean="0"/>
              <a:t> of metabolites?</a:t>
            </a:r>
          </a:p>
          <a:p>
            <a:pPr lvl="1"/>
            <a:r>
              <a:rPr lang="en-US" dirty="0" smtClean="0"/>
              <a:t>Time-course within heart</a:t>
            </a:r>
          </a:p>
          <a:p>
            <a:r>
              <a:rPr lang="en-US" dirty="0" smtClean="0"/>
              <a:t>Recirculation</a:t>
            </a:r>
          </a:p>
          <a:p>
            <a:pPr lvl="1"/>
            <a:r>
              <a:rPr lang="en-US" dirty="0" smtClean="0"/>
              <a:t>Labeled parent or metabolites?</a:t>
            </a:r>
          </a:p>
          <a:p>
            <a:pPr lvl="1"/>
            <a:r>
              <a:rPr lang="en-US" dirty="0" smtClean="0"/>
              <a:t>Quantity of recirculation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9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98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98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98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987">
                                            <p:txEl>
                                              <p:pRg st="7" end="7"/>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nodeType="afterEffect">
                                  <p:stCondLst>
                                    <p:cond delay="0"/>
                                  </p:stCondLst>
                                  <p:childTnLst>
                                    <p:set>
                                      <p:cBhvr>
                                        <p:cTn id="37" dur="1" fill="hold">
                                          <p:stCondLst>
                                            <p:cond delay="0"/>
                                          </p:stCondLst>
                                        </p:cTn>
                                        <p:tgtEl>
                                          <p:spTgt spid="4198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54442" y="153988"/>
            <a:ext cx="8658970" cy="836612"/>
          </a:xfrm>
        </p:spPr>
        <p:txBody>
          <a:bodyPr/>
          <a:lstStyle/>
          <a:p>
            <a:r>
              <a:rPr lang="en-US" sz="3600" dirty="0" smtClean="0"/>
              <a:t>Quantitative MBF Methods: </a:t>
            </a:r>
            <a:r>
              <a:rPr lang="en-US" sz="3600" baseline="30000" dirty="0" smtClean="0"/>
              <a:t>13</a:t>
            </a:r>
            <a:r>
              <a:rPr lang="en-US" sz="3600" dirty="0" smtClean="0"/>
              <a:t>N-NH</a:t>
            </a:r>
            <a:r>
              <a:rPr lang="en-US" sz="3600" baseline="-25000" dirty="0" smtClean="0"/>
              <a:t>3</a:t>
            </a:r>
            <a:endParaRPr lang="en-US" sz="3600" dirty="0" smtClean="0"/>
          </a:p>
        </p:txBody>
      </p:sp>
      <p:sp>
        <p:nvSpPr>
          <p:cNvPr id="1050629" name="Text Box 5"/>
          <p:cNvSpPr txBox="1">
            <a:spLocks noChangeArrowheads="1"/>
          </p:cNvSpPr>
          <p:nvPr/>
        </p:nvSpPr>
        <p:spPr bwMode="auto">
          <a:xfrm>
            <a:off x="6302375" y="3019425"/>
            <a:ext cx="725488" cy="396875"/>
          </a:xfrm>
          <a:prstGeom prst="rect">
            <a:avLst/>
          </a:prstGeom>
          <a:noFill/>
          <a:ln w="12700">
            <a:noFill/>
            <a:miter lim="800000"/>
            <a:headEnd/>
            <a:tailEnd/>
          </a:ln>
          <a:effectLst/>
        </p:spPr>
        <p:txBody>
          <a:bodyPr>
            <a:spAutoFit/>
          </a:bodyPr>
          <a:lstStyle/>
          <a:p>
            <a:pPr eaLnBrk="0" hangingPunct="0">
              <a:defRPr/>
            </a:pPr>
            <a:r>
              <a:rPr lang="en-US" sz="2000">
                <a:effectLst>
                  <a:outerShdw blurRad="38100" dist="38100" dir="2700000" algn="tl">
                    <a:srgbClr val="000000"/>
                  </a:outerShdw>
                </a:effectLst>
                <a:latin typeface="Helvetica" pitchFamily="34" charset="0"/>
              </a:rPr>
              <a:t>Attn</a:t>
            </a:r>
          </a:p>
        </p:txBody>
      </p:sp>
      <p:sp>
        <p:nvSpPr>
          <p:cNvPr id="1050630" name="Text Box 6"/>
          <p:cNvSpPr txBox="1">
            <a:spLocks noChangeArrowheads="1"/>
          </p:cNvSpPr>
          <p:nvPr/>
        </p:nvSpPr>
        <p:spPr bwMode="auto">
          <a:xfrm>
            <a:off x="417513" y="1366838"/>
            <a:ext cx="1778000" cy="885825"/>
          </a:xfrm>
          <a:prstGeom prst="rect">
            <a:avLst/>
          </a:prstGeom>
          <a:noFill/>
          <a:ln w="12700">
            <a:noFill/>
            <a:miter lim="800000"/>
            <a:headEnd/>
            <a:tailEnd/>
          </a:ln>
          <a:effectLst/>
        </p:spPr>
        <p:txBody>
          <a:bodyPr wrap="none">
            <a:spAutoFit/>
          </a:bodyPr>
          <a:lstStyle/>
          <a:p>
            <a:pPr algn="ctr" eaLnBrk="0" hangingPunct="0">
              <a:defRPr/>
            </a:pPr>
            <a:r>
              <a:rPr lang="en-US" dirty="0">
                <a:effectLst>
                  <a:outerShdw blurRad="38100" dist="38100" dir="2700000" algn="tl">
                    <a:srgbClr val="000000"/>
                  </a:outerShdw>
                </a:effectLst>
                <a:latin typeface="Helvetica" pitchFamily="34" charset="0"/>
              </a:rPr>
              <a:t>N-13 Ammonia</a:t>
            </a:r>
          </a:p>
          <a:p>
            <a:pPr algn="ctr" eaLnBrk="0" hangingPunct="0">
              <a:defRPr/>
            </a:pPr>
            <a:r>
              <a:rPr lang="en-US" dirty="0" smtClean="0">
                <a:effectLst>
                  <a:outerShdw blurRad="38100" dist="38100" dir="2700000" algn="tl">
                    <a:srgbClr val="000000"/>
                  </a:outerShdw>
                </a:effectLst>
                <a:latin typeface="Helvetica" pitchFamily="34" charset="0"/>
              </a:rPr>
              <a:t>10 –20 </a:t>
            </a:r>
            <a:r>
              <a:rPr lang="en-US" dirty="0" err="1">
                <a:effectLst>
                  <a:outerShdw blurRad="38100" dist="38100" dir="2700000" algn="tl">
                    <a:srgbClr val="000000"/>
                  </a:outerShdw>
                </a:effectLst>
                <a:latin typeface="Helvetica" pitchFamily="34" charset="0"/>
              </a:rPr>
              <a:t>mCi</a:t>
            </a:r>
            <a:r>
              <a:rPr lang="en-US" dirty="0">
                <a:effectLst>
                  <a:outerShdw blurRad="38100" dist="38100" dir="2700000" algn="tl">
                    <a:srgbClr val="000000"/>
                  </a:outerShdw>
                </a:effectLst>
                <a:latin typeface="Helvetica" pitchFamily="34" charset="0"/>
              </a:rPr>
              <a:t> </a:t>
            </a:r>
          </a:p>
          <a:p>
            <a:pPr algn="ctr" eaLnBrk="0" hangingPunct="0">
              <a:defRPr/>
            </a:pPr>
            <a:r>
              <a:rPr lang="en-US" sz="1600" dirty="0">
                <a:effectLst>
                  <a:outerShdw blurRad="38100" dist="38100" dir="2700000" algn="tl">
                    <a:srgbClr val="000000"/>
                  </a:outerShdw>
                </a:effectLst>
                <a:latin typeface="Helvetica" pitchFamily="34" charset="0"/>
              </a:rPr>
              <a:t>(bolus)</a:t>
            </a:r>
          </a:p>
        </p:txBody>
      </p:sp>
      <p:sp>
        <p:nvSpPr>
          <p:cNvPr id="43013" name="Line 7"/>
          <p:cNvSpPr>
            <a:spLocks noChangeShapeType="1"/>
          </p:cNvSpPr>
          <p:nvPr/>
        </p:nvSpPr>
        <p:spPr bwMode="auto">
          <a:xfrm>
            <a:off x="1290638" y="2336800"/>
            <a:ext cx="0" cy="1092200"/>
          </a:xfrm>
          <a:prstGeom prst="line">
            <a:avLst/>
          </a:prstGeom>
          <a:noFill/>
          <a:ln w="28575">
            <a:solidFill>
              <a:schemeClr val="tx1"/>
            </a:solidFill>
            <a:round/>
            <a:headEnd/>
            <a:tailEnd type="triangle" w="med" len="med"/>
          </a:ln>
        </p:spPr>
        <p:txBody>
          <a:bodyPr/>
          <a:lstStyle/>
          <a:p>
            <a:endParaRPr lang="en-US"/>
          </a:p>
        </p:txBody>
      </p:sp>
      <p:sp>
        <p:nvSpPr>
          <p:cNvPr id="1050632" name="Text Box 8"/>
          <p:cNvSpPr txBox="1">
            <a:spLocks noChangeArrowheads="1"/>
          </p:cNvSpPr>
          <p:nvPr/>
        </p:nvSpPr>
        <p:spPr bwMode="auto">
          <a:xfrm>
            <a:off x="1246188" y="3735388"/>
            <a:ext cx="1204912" cy="581025"/>
          </a:xfrm>
          <a:prstGeom prst="rect">
            <a:avLst/>
          </a:prstGeom>
          <a:noFill/>
          <a:ln w="12700">
            <a:noFill/>
            <a:miter lim="800000"/>
            <a:headEnd/>
            <a:tailEnd/>
          </a:ln>
          <a:effectLst/>
        </p:spPr>
        <p:txBody>
          <a:bodyPr>
            <a:spAutoFit/>
          </a:bodyPr>
          <a:lstStyle/>
          <a:p>
            <a:pPr algn="ctr" eaLnBrk="0" hangingPunct="0">
              <a:defRPr/>
            </a:pPr>
            <a:r>
              <a:rPr lang="en-US" sz="1600">
                <a:effectLst>
                  <a:outerShdw blurRad="38100" dist="38100" dir="2700000" algn="tl">
                    <a:srgbClr val="000000"/>
                  </a:outerShdw>
                </a:effectLst>
                <a:latin typeface="Helvetica" pitchFamily="34" charset="0"/>
              </a:rPr>
              <a:t>3 min dynamic</a:t>
            </a:r>
          </a:p>
        </p:txBody>
      </p:sp>
      <p:sp>
        <p:nvSpPr>
          <p:cNvPr id="43015" name="Line 9"/>
          <p:cNvSpPr>
            <a:spLocks noChangeShapeType="1"/>
          </p:cNvSpPr>
          <p:nvPr/>
        </p:nvSpPr>
        <p:spPr bwMode="auto">
          <a:xfrm flipV="1">
            <a:off x="1295400" y="3656013"/>
            <a:ext cx="1027113" cy="4762"/>
          </a:xfrm>
          <a:prstGeom prst="line">
            <a:avLst/>
          </a:prstGeom>
          <a:noFill/>
          <a:ln w="127000">
            <a:solidFill>
              <a:srgbClr val="FF0000"/>
            </a:solidFill>
            <a:round/>
            <a:headEnd/>
            <a:tailEnd/>
          </a:ln>
        </p:spPr>
        <p:txBody>
          <a:bodyPr/>
          <a:lstStyle/>
          <a:p>
            <a:endParaRPr lang="en-US"/>
          </a:p>
        </p:txBody>
      </p:sp>
      <p:sp>
        <p:nvSpPr>
          <p:cNvPr id="1050636" name="Text Box 12"/>
          <p:cNvSpPr txBox="1">
            <a:spLocks noChangeArrowheads="1"/>
          </p:cNvSpPr>
          <p:nvPr/>
        </p:nvSpPr>
        <p:spPr bwMode="auto">
          <a:xfrm>
            <a:off x="3775075" y="2095500"/>
            <a:ext cx="1736725" cy="646113"/>
          </a:xfrm>
          <a:prstGeom prst="rect">
            <a:avLst/>
          </a:prstGeom>
          <a:noFill/>
          <a:ln w="12700">
            <a:noFill/>
            <a:miter lim="800000"/>
            <a:headEnd/>
            <a:tailEnd/>
          </a:ln>
          <a:effectLst/>
        </p:spPr>
        <p:txBody>
          <a:bodyPr>
            <a:spAutoFit/>
          </a:bodyPr>
          <a:lstStyle/>
          <a:p>
            <a:pPr algn="ctr" eaLnBrk="0" hangingPunct="0">
              <a:defRPr/>
            </a:pPr>
            <a:r>
              <a:rPr lang="en-US" dirty="0" err="1">
                <a:effectLst>
                  <a:outerShdw blurRad="38100" dist="38100" dir="2700000" algn="tl">
                    <a:srgbClr val="000000"/>
                  </a:outerShdw>
                </a:effectLst>
                <a:latin typeface="Helvetica" pitchFamily="34" charset="0"/>
              </a:rPr>
              <a:t>Regadenoson</a:t>
            </a:r>
            <a:endParaRPr lang="en-US" dirty="0">
              <a:effectLst>
                <a:outerShdw blurRad="38100" dist="38100" dir="2700000" algn="tl">
                  <a:srgbClr val="000000"/>
                </a:outerShdw>
              </a:effectLst>
              <a:latin typeface="Helvetica" pitchFamily="34" charset="0"/>
            </a:endParaRPr>
          </a:p>
          <a:p>
            <a:pPr algn="ctr" eaLnBrk="0" hangingPunct="0">
              <a:defRPr/>
            </a:pPr>
            <a:r>
              <a:rPr lang="en-US" dirty="0">
                <a:effectLst>
                  <a:outerShdw blurRad="38100" dist="38100" dir="2700000" algn="tl">
                    <a:srgbClr val="000000"/>
                  </a:outerShdw>
                </a:effectLst>
                <a:latin typeface="Helvetica" pitchFamily="34" charset="0"/>
              </a:rPr>
              <a:t>0.4 mg bolus</a:t>
            </a:r>
          </a:p>
        </p:txBody>
      </p:sp>
      <p:sp>
        <p:nvSpPr>
          <p:cNvPr id="43017" name="Line 13"/>
          <p:cNvSpPr>
            <a:spLocks noChangeShapeType="1"/>
          </p:cNvSpPr>
          <p:nvPr/>
        </p:nvSpPr>
        <p:spPr bwMode="auto">
          <a:xfrm>
            <a:off x="4749800" y="2717800"/>
            <a:ext cx="423863" cy="774700"/>
          </a:xfrm>
          <a:prstGeom prst="line">
            <a:avLst/>
          </a:prstGeom>
          <a:noFill/>
          <a:ln w="28575">
            <a:solidFill>
              <a:schemeClr val="tx1"/>
            </a:solidFill>
            <a:round/>
            <a:headEnd/>
            <a:tailEnd type="triangle" w="med" len="med"/>
          </a:ln>
        </p:spPr>
        <p:txBody>
          <a:bodyPr/>
          <a:lstStyle/>
          <a:p>
            <a:endParaRPr lang="en-US"/>
          </a:p>
        </p:txBody>
      </p:sp>
      <p:sp>
        <p:nvSpPr>
          <p:cNvPr id="1050644" name="Rectangle 20"/>
          <p:cNvSpPr>
            <a:spLocks noChangeArrowheads="1"/>
          </p:cNvSpPr>
          <p:nvPr/>
        </p:nvSpPr>
        <p:spPr bwMode="auto">
          <a:xfrm>
            <a:off x="4956175" y="3776663"/>
            <a:ext cx="715963" cy="336550"/>
          </a:xfrm>
          <a:prstGeom prst="rect">
            <a:avLst/>
          </a:prstGeom>
          <a:noFill/>
          <a:ln w="9525">
            <a:noFill/>
            <a:miter lim="800000"/>
            <a:headEnd/>
            <a:tailEnd/>
          </a:ln>
          <a:effectLst/>
        </p:spPr>
        <p:txBody>
          <a:bodyPr wrap="none">
            <a:spAutoFit/>
          </a:bodyPr>
          <a:lstStyle/>
          <a:p>
            <a:pPr>
              <a:defRPr/>
            </a:pPr>
            <a:r>
              <a:rPr lang="en-US" sz="1600" dirty="0">
                <a:effectLst>
                  <a:outerShdw blurRad="38100" dist="38100" dir="2700000" algn="tl">
                    <a:srgbClr val="000000"/>
                  </a:outerShdw>
                </a:effectLst>
                <a:latin typeface="Helvetica" pitchFamily="34" charset="0"/>
              </a:rPr>
              <a:t>1 min</a:t>
            </a:r>
          </a:p>
        </p:txBody>
      </p:sp>
      <p:sp>
        <p:nvSpPr>
          <p:cNvPr id="1050645" name="Text Box 21"/>
          <p:cNvSpPr txBox="1">
            <a:spLocks noChangeArrowheads="1"/>
          </p:cNvSpPr>
          <p:nvPr/>
        </p:nvSpPr>
        <p:spPr bwMode="auto">
          <a:xfrm>
            <a:off x="5489575" y="3767138"/>
            <a:ext cx="1052513" cy="581025"/>
          </a:xfrm>
          <a:prstGeom prst="rect">
            <a:avLst/>
          </a:prstGeom>
          <a:noFill/>
          <a:ln w="12700">
            <a:noFill/>
            <a:miter lim="800000"/>
            <a:headEnd/>
            <a:tailEnd/>
          </a:ln>
          <a:effectLst/>
        </p:spPr>
        <p:txBody>
          <a:bodyPr>
            <a:spAutoFit/>
          </a:bodyPr>
          <a:lstStyle/>
          <a:p>
            <a:pPr algn="ctr" eaLnBrk="0" hangingPunct="0">
              <a:defRPr/>
            </a:pPr>
            <a:r>
              <a:rPr lang="en-US" sz="1600" dirty="0">
                <a:effectLst>
                  <a:outerShdw blurRad="38100" dist="38100" dir="2700000" algn="tl">
                    <a:srgbClr val="000000"/>
                  </a:outerShdw>
                </a:effectLst>
                <a:latin typeface="Helvetica" pitchFamily="34" charset="0"/>
              </a:rPr>
              <a:t>3 min dynamic</a:t>
            </a:r>
          </a:p>
        </p:txBody>
      </p:sp>
      <p:sp>
        <p:nvSpPr>
          <p:cNvPr id="43020" name="Line 22"/>
          <p:cNvSpPr>
            <a:spLocks noChangeShapeType="1"/>
          </p:cNvSpPr>
          <p:nvPr/>
        </p:nvSpPr>
        <p:spPr bwMode="auto">
          <a:xfrm flipV="1">
            <a:off x="5535613" y="3657600"/>
            <a:ext cx="801687" cy="3175"/>
          </a:xfrm>
          <a:prstGeom prst="line">
            <a:avLst/>
          </a:prstGeom>
          <a:noFill/>
          <a:ln w="127000">
            <a:solidFill>
              <a:srgbClr val="FF0000"/>
            </a:solidFill>
            <a:round/>
            <a:headEnd/>
            <a:tailEnd/>
          </a:ln>
        </p:spPr>
        <p:txBody>
          <a:bodyPr/>
          <a:lstStyle/>
          <a:p>
            <a:endParaRPr lang="en-US"/>
          </a:p>
        </p:txBody>
      </p:sp>
      <p:sp>
        <p:nvSpPr>
          <p:cNvPr id="1050650" name="Text Box 26"/>
          <p:cNvSpPr txBox="1">
            <a:spLocks noChangeArrowheads="1"/>
          </p:cNvSpPr>
          <p:nvPr/>
        </p:nvSpPr>
        <p:spPr bwMode="auto">
          <a:xfrm>
            <a:off x="5251450" y="1366838"/>
            <a:ext cx="1784350" cy="885825"/>
          </a:xfrm>
          <a:prstGeom prst="rect">
            <a:avLst/>
          </a:prstGeom>
          <a:noFill/>
          <a:ln w="12700">
            <a:noFill/>
            <a:miter lim="800000"/>
            <a:headEnd/>
            <a:tailEnd/>
          </a:ln>
          <a:effectLst/>
        </p:spPr>
        <p:txBody>
          <a:bodyPr wrap="none">
            <a:spAutoFit/>
          </a:bodyPr>
          <a:lstStyle/>
          <a:p>
            <a:pPr algn="ctr" eaLnBrk="0" hangingPunct="0">
              <a:defRPr/>
            </a:pPr>
            <a:r>
              <a:rPr lang="en-US">
                <a:effectLst>
                  <a:outerShdw blurRad="38100" dist="38100" dir="2700000" algn="tl">
                    <a:srgbClr val="000000"/>
                  </a:outerShdw>
                </a:effectLst>
                <a:latin typeface="Helvetica" pitchFamily="34" charset="0"/>
              </a:rPr>
              <a:t>N-13 Ammonia</a:t>
            </a:r>
          </a:p>
          <a:p>
            <a:pPr algn="ctr" eaLnBrk="0" hangingPunct="0">
              <a:defRPr/>
            </a:pPr>
            <a:r>
              <a:rPr lang="en-US">
                <a:effectLst>
                  <a:outerShdw blurRad="38100" dist="38100" dir="2700000" algn="tl">
                    <a:srgbClr val="000000"/>
                  </a:outerShdw>
                </a:effectLst>
                <a:latin typeface="Helvetica" pitchFamily="34" charset="0"/>
              </a:rPr>
              <a:t>25-35 mCi</a:t>
            </a:r>
          </a:p>
          <a:p>
            <a:pPr algn="ctr" eaLnBrk="0" hangingPunct="0">
              <a:defRPr/>
            </a:pPr>
            <a:r>
              <a:rPr lang="en-US" sz="1600">
                <a:effectLst>
                  <a:outerShdw blurRad="38100" dist="38100" dir="2700000" algn="tl">
                    <a:srgbClr val="000000"/>
                  </a:outerShdw>
                </a:effectLst>
                <a:latin typeface="Helvetica" pitchFamily="34" charset="0"/>
              </a:rPr>
              <a:t>(bolus)</a:t>
            </a:r>
          </a:p>
        </p:txBody>
      </p:sp>
      <p:sp>
        <p:nvSpPr>
          <p:cNvPr id="43022" name="Line 27"/>
          <p:cNvSpPr>
            <a:spLocks noChangeShapeType="1"/>
          </p:cNvSpPr>
          <p:nvPr/>
        </p:nvSpPr>
        <p:spPr bwMode="auto">
          <a:xfrm flipH="1">
            <a:off x="5551488" y="2311400"/>
            <a:ext cx="582612" cy="1206500"/>
          </a:xfrm>
          <a:prstGeom prst="line">
            <a:avLst/>
          </a:prstGeom>
          <a:noFill/>
          <a:ln w="28575">
            <a:solidFill>
              <a:schemeClr val="tx1"/>
            </a:solidFill>
            <a:round/>
            <a:headEnd/>
            <a:tailEnd type="triangle" w="med" len="med"/>
          </a:ln>
        </p:spPr>
        <p:txBody>
          <a:bodyPr/>
          <a:lstStyle/>
          <a:p>
            <a:endParaRPr lang="en-US"/>
          </a:p>
        </p:txBody>
      </p:sp>
      <p:sp>
        <p:nvSpPr>
          <p:cNvPr id="43023" name="Line 28"/>
          <p:cNvSpPr>
            <a:spLocks noChangeShapeType="1"/>
          </p:cNvSpPr>
          <p:nvPr/>
        </p:nvSpPr>
        <p:spPr bwMode="auto">
          <a:xfrm flipV="1">
            <a:off x="5156200" y="3657600"/>
            <a:ext cx="317500" cy="12700"/>
          </a:xfrm>
          <a:prstGeom prst="line">
            <a:avLst/>
          </a:prstGeom>
          <a:noFill/>
          <a:ln w="127000">
            <a:solidFill>
              <a:srgbClr val="0000FF"/>
            </a:solidFill>
            <a:round/>
            <a:headEnd/>
            <a:tailEnd/>
          </a:ln>
        </p:spPr>
        <p:txBody>
          <a:bodyPr/>
          <a:lstStyle/>
          <a:p>
            <a:endParaRPr lang="en-US"/>
          </a:p>
        </p:txBody>
      </p:sp>
      <p:sp>
        <p:nvSpPr>
          <p:cNvPr id="43024" name="Line 29"/>
          <p:cNvSpPr>
            <a:spLocks noChangeShapeType="1"/>
          </p:cNvSpPr>
          <p:nvPr/>
        </p:nvSpPr>
        <p:spPr bwMode="auto">
          <a:xfrm>
            <a:off x="6559550" y="3648075"/>
            <a:ext cx="263525" cy="4763"/>
          </a:xfrm>
          <a:prstGeom prst="line">
            <a:avLst/>
          </a:prstGeom>
          <a:noFill/>
          <a:ln w="127000">
            <a:solidFill>
              <a:srgbClr val="0000FF"/>
            </a:solidFill>
            <a:round/>
            <a:headEnd/>
            <a:tailEnd/>
          </a:ln>
        </p:spPr>
        <p:txBody>
          <a:bodyPr/>
          <a:lstStyle/>
          <a:p>
            <a:endParaRPr lang="en-US"/>
          </a:p>
        </p:txBody>
      </p:sp>
      <p:sp>
        <p:nvSpPr>
          <p:cNvPr id="1050656" name="Text Box 32"/>
          <p:cNvSpPr txBox="1">
            <a:spLocks noChangeArrowheads="1"/>
          </p:cNvSpPr>
          <p:nvPr/>
        </p:nvSpPr>
        <p:spPr bwMode="auto">
          <a:xfrm>
            <a:off x="2386013" y="3032125"/>
            <a:ext cx="725487" cy="396875"/>
          </a:xfrm>
          <a:prstGeom prst="rect">
            <a:avLst/>
          </a:prstGeom>
          <a:noFill/>
          <a:ln w="12700">
            <a:noFill/>
            <a:miter lim="800000"/>
            <a:headEnd/>
            <a:tailEnd/>
          </a:ln>
          <a:effectLst/>
        </p:spPr>
        <p:txBody>
          <a:bodyPr>
            <a:spAutoFit/>
          </a:bodyPr>
          <a:lstStyle/>
          <a:p>
            <a:pPr eaLnBrk="0" hangingPunct="0">
              <a:defRPr/>
            </a:pPr>
            <a:r>
              <a:rPr lang="en-US" sz="2000" dirty="0">
                <a:effectLst>
                  <a:outerShdw blurRad="38100" dist="38100" dir="2700000" algn="tl">
                    <a:srgbClr val="000000"/>
                  </a:outerShdw>
                </a:effectLst>
                <a:latin typeface="Helvetica" pitchFamily="34" charset="0"/>
              </a:rPr>
              <a:t>Attn</a:t>
            </a:r>
          </a:p>
        </p:txBody>
      </p:sp>
      <p:sp>
        <p:nvSpPr>
          <p:cNvPr id="43026" name="Line 34"/>
          <p:cNvSpPr>
            <a:spLocks noChangeShapeType="1"/>
          </p:cNvSpPr>
          <p:nvPr/>
        </p:nvSpPr>
        <p:spPr bwMode="auto">
          <a:xfrm flipV="1">
            <a:off x="2530475" y="3646488"/>
            <a:ext cx="388938" cy="4762"/>
          </a:xfrm>
          <a:prstGeom prst="line">
            <a:avLst/>
          </a:prstGeom>
          <a:noFill/>
          <a:ln w="127000">
            <a:solidFill>
              <a:srgbClr val="0000FF"/>
            </a:solidFill>
            <a:round/>
            <a:headEnd/>
            <a:tailEnd/>
          </a:ln>
        </p:spPr>
        <p:txBody>
          <a:bodyPr/>
          <a:lstStyle/>
          <a:p>
            <a:endParaRPr lang="en-US"/>
          </a:p>
        </p:txBody>
      </p:sp>
      <p:sp>
        <p:nvSpPr>
          <p:cNvPr id="37" name="Text Box 32"/>
          <p:cNvSpPr txBox="1">
            <a:spLocks noChangeArrowheads="1"/>
          </p:cNvSpPr>
          <p:nvPr/>
        </p:nvSpPr>
        <p:spPr bwMode="auto">
          <a:xfrm>
            <a:off x="1763713" y="4645025"/>
            <a:ext cx="1004887" cy="461963"/>
          </a:xfrm>
          <a:prstGeom prst="rect">
            <a:avLst/>
          </a:prstGeom>
          <a:noFill/>
          <a:ln w="12700">
            <a:noFill/>
            <a:miter lim="800000"/>
            <a:headEnd/>
            <a:tailEnd/>
          </a:ln>
          <a:effectLst/>
        </p:spPr>
        <p:txBody>
          <a:bodyPr>
            <a:spAutoFit/>
          </a:bodyPr>
          <a:lstStyle/>
          <a:p>
            <a:pPr eaLnBrk="0" hangingPunct="0">
              <a:defRPr/>
            </a:pPr>
            <a:r>
              <a:rPr lang="en-US" sz="2400" dirty="0">
                <a:effectLst>
                  <a:outerShdw blurRad="38100" dist="38100" dir="2700000" algn="tl">
                    <a:srgbClr val="000000"/>
                  </a:outerShdw>
                </a:effectLst>
                <a:latin typeface="Helvetica" pitchFamily="34" charset="0"/>
              </a:rPr>
              <a:t>Rest</a:t>
            </a:r>
          </a:p>
        </p:txBody>
      </p:sp>
      <p:sp>
        <p:nvSpPr>
          <p:cNvPr id="38" name="Text Box 32"/>
          <p:cNvSpPr txBox="1">
            <a:spLocks noChangeArrowheads="1"/>
          </p:cNvSpPr>
          <p:nvPr/>
        </p:nvSpPr>
        <p:spPr bwMode="auto">
          <a:xfrm>
            <a:off x="5307013" y="4645025"/>
            <a:ext cx="1119187" cy="461963"/>
          </a:xfrm>
          <a:prstGeom prst="rect">
            <a:avLst/>
          </a:prstGeom>
          <a:noFill/>
          <a:ln w="12700">
            <a:noFill/>
            <a:miter lim="800000"/>
            <a:headEnd/>
            <a:tailEnd/>
          </a:ln>
          <a:effectLst/>
        </p:spPr>
        <p:txBody>
          <a:bodyPr>
            <a:spAutoFit/>
          </a:bodyPr>
          <a:lstStyle/>
          <a:p>
            <a:pPr eaLnBrk="0" hangingPunct="0">
              <a:defRPr/>
            </a:pPr>
            <a:r>
              <a:rPr lang="en-US" sz="2400" dirty="0">
                <a:effectLst>
                  <a:outerShdw blurRad="38100" dist="38100" dir="2700000" algn="tl">
                    <a:srgbClr val="000000"/>
                  </a:outerShdw>
                </a:effectLst>
                <a:latin typeface="Helvetica" pitchFamily="34" charset="0"/>
              </a:rPr>
              <a:t>Stress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Polar Display</a:t>
            </a:r>
            <a:endParaRPr lang="en-US" dirty="0"/>
          </a:p>
        </p:txBody>
      </p:sp>
      <p:grpSp>
        <p:nvGrpSpPr>
          <p:cNvPr id="6" name="Group 5"/>
          <p:cNvGrpSpPr/>
          <p:nvPr/>
        </p:nvGrpSpPr>
        <p:grpSpPr>
          <a:xfrm>
            <a:off x="1789113" y="1223963"/>
            <a:ext cx="5819775" cy="1074737"/>
            <a:chOff x="1662113" y="1223963"/>
            <a:chExt cx="5819775" cy="1074737"/>
          </a:xfrm>
        </p:grpSpPr>
        <p:pic>
          <p:nvPicPr>
            <p:cNvPr id="4" name="Picture 4" descr="UBrianMNH3"/>
            <p:cNvPicPr>
              <a:picLocks noChangeAspect="1" noChangeArrowheads="1"/>
            </p:cNvPicPr>
            <p:nvPr/>
          </p:nvPicPr>
          <p:blipFill>
            <a:blip r:embed="rId2" cstate="print"/>
            <a:srcRect t="35178" b="57372"/>
            <a:stretch>
              <a:fillRect/>
            </a:stretch>
          </p:blipFill>
          <p:spPr bwMode="auto">
            <a:xfrm>
              <a:off x="1662113" y="1765300"/>
              <a:ext cx="5819775" cy="533400"/>
            </a:xfrm>
            <a:prstGeom prst="rect">
              <a:avLst/>
            </a:prstGeom>
            <a:noFill/>
            <a:ln w="9525">
              <a:noFill/>
              <a:miter lim="800000"/>
              <a:headEnd/>
              <a:tailEnd/>
            </a:ln>
          </p:spPr>
        </p:pic>
        <p:pic>
          <p:nvPicPr>
            <p:cNvPr id="5" name="Picture 4" descr="UBrianMNH3"/>
            <p:cNvPicPr>
              <a:picLocks noChangeAspect="1" noChangeArrowheads="1"/>
            </p:cNvPicPr>
            <p:nvPr/>
          </p:nvPicPr>
          <p:blipFill>
            <a:blip r:embed="rId2" cstate="print"/>
            <a:srcRect t="16441" b="75288"/>
            <a:stretch>
              <a:fillRect/>
            </a:stretch>
          </p:blipFill>
          <p:spPr bwMode="auto">
            <a:xfrm>
              <a:off x="1662113" y="1223963"/>
              <a:ext cx="5819775" cy="592137"/>
            </a:xfrm>
            <a:prstGeom prst="rect">
              <a:avLst/>
            </a:prstGeom>
            <a:noFill/>
            <a:ln w="9525">
              <a:noFill/>
              <a:miter lim="800000"/>
              <a:headEnd/>
              <a:tailEnd/>
            </a:ln>
          </p:spPr>
        </p:pic>
      </p:grpSp>
      <p:grpSp>
        <p:nvGrpSpPr>
          <p:cNvPr id="16" name="Group 15"/>
          <p:cNvGrpSpPr/>
          <p:nvPr/>
        </p:nvGrpSpPr>
        <p:grpSpPr>
          <a:xfrm>
            <a:off x="3180097" y="3275942"/>
            <a:ext cx="2823134" cy="2619950"/>
            <a:chOff x="1297088" y="2893512"/>
            <a:chExt cx="3263900" cy="2952750"/>
          </a:xfrm>
        </p:grpSpPr>
        <p:pic>
          <p:nvPicPr>
            <p:cNvPr id="8" name="Picture 4"/>
            <p:cNvPicPr>
              <a:picLocks noChangeAspect="1" noChangeArrowheads="1"/>
            </p:cNvPicPr>
            <p:nvPr/>
          </p:nvPicPr>
          <p:blipFill>
            <a:blip r:embed="rId3" cstate="print"/>
            <a:srcRect l="6577" r="9436" b="31061"/>
            <a:stretch>
              <a:fillRect/>
            </a:stretch>
          </p:blipFill>
          <p:spPr bwMode="auto">
            <a:xfrm>
              <a:off x="1297088" y="2893512"/>
              <a:ext cx="3263900" cy="2952750"/>
            </a:xfrm>
            <a:prstGeom prst="rect">
              <a:avLst/>
            </a:prstGeom>
            <a:noFill/>
            <a:ln w="12700">
              <a:noFill/>
              <a:miter lim="800000"/>
              <a:headEnd/>
              <a:tailEnd/>
            </a:ln>
          </p:spPr>
        </p:pic>
        <p:pic>
          <p:nvPicPr>
            <p:cNvPr id="9" name="Picture 18"/>
            <p:cNvPicPr>
              <a:picLocks noChangeArrowheads="1"/>
            </p:cNvPicPr>
            <p:nvPr/>
          </p:nvPicPr>
          <p:blipFill>
            <a:blip r:embed="rId4" cstate="print"/>
            <a:srcRect l="7408" t="9369" r="14378"/>
            <a:stretch>
              <a:fillRect/>
            </a:stretch>
          </p:blipFill>
          <p:spPr bwMode="auto">
            <a:xfrm>
              <a:off x="1938332" y="3661256"/>
              <a:ext cx="1882775" cy="1677989"/>
            </a:xfrm>
            <a:prstGeom prst="rect">
              <a:avLst/>
            </a:prstGeom>
            <a:noFill/>
            <a:ln w="9525">
              <a:noFill/>
              <a:miter lim="800000"/>
              <a:headEnd/>
              <a:tailEnd/>
            </a:ln>
          </p:spPr>
        </p:pic>
      </p:grpSp>
      <p:pic>
        <p:nvPicPr>
          <p:cNvPr id="119811" name="Picture 3" descr="D:\Presentations\ModelingCourse_2010\ImagesforNSR\Polar_with arteries.tif"/>
          <p:cNvPicPr>
            <a:picLocks noChangeAspect="1" noChangeArrowheads="1"/>
          </p:cNvPicPr>
          <p:nvPr/>
        </p:nvPicPr>
        <p:blipFill>
          <a:blip r:embed="rId5" cstate="print"/>
          <a:srcRect/>
          <a:stretch>
            <a:fillRect/>
          </a:stretch>
        </p:blipFill>
        <p:spPr bwMode="auto">
          <a:xfrm>
            <a:off x="6349669" y="3212333"/>
            <a:ext cx="2580336" cy="2602676"/>
          </a:xfrm>
          <a:prstGeom prst="rect">
            <a:avLst/>
          </a:prstGeom>
          <a:noFill/>
        </p:spPr>
      </p:pic>
      <p:grpSp>
        <p:nvGrpSpPr>
          <p:cNvPr id="22" name="Group 21"/>
          <p:cNvGrpSpPr/>
          <p:nvPr/>
        </p:nvGrpSpPr>
        <p:grpSpPr>
          <a:xfrm>
            <a:off x="306702" y="2305875"/>
            <a:ext cx="3994964" cy="3656993"/>
            <a:chOff x="306702" y="2305875"/>
            <a:chExt cx="3994964" cy="3656993"/>
          </a:xfrm>
        </p:grpSpPr>
        <p:pic>
          <p:nvPicPr>
            <p:cNvPr id="119810" name="Picture 2"/>
            <p:cNvPicPr>
              <a:picLocks noChangeAspect="1" noChangeArrowheads="1"/>
            </p:cNvPicPr>
            <p:nvPr/>
          </p:nvPicPr>
          <p:blipFill>
            <a:blip r:embed="rId6" cstate="print"/>
            <a:srcRect/>
            <a:stretch>
              <a:fillRect/>
            </a:stretch>
          </p:blipFill>
          <p:spPr bwMode="auto">
            <a:xfrm>
              <a:off x="306702" y="3328821"/>
              <a:ext cx="2611437" cy="2634047"/>
            </a:xfrm>
            <a:prstGeom prst="rect">
              <a:avLst/>
            </a:prstGeom>
            <a:noFill/>
            <a:ln w="9525">
              <a:noFill/>
              <a:miter lim="800000"/>
              <a:headEnd/>
              <a:tailEnd/>
            </a:ln>
          </p:spPr>
        </p:pic>
        <p:cxnSp>
          <p:nvCxnSpPr>
            <p:cNvPr id="13" name="Straight Arrow Connector 12"/>
            <p:cNvCxnSpPr/>
            <p:nvPr/>
          </p:nvCxnSpPr>
          <p:spPr bwMode="auto">
            <a:xfrm rot="10800000" flipV="1">
              <a:off x="3427012" y="2305875"/>
              <a:ext cx="874654" cy="429373"/>
            </a:xfrm>
            <a:prstGeom prst="straightConnector1">
              <a:avLst/>
            </a:prstGeom>
            <a:solidFill>
              <a:schemeClr val="accent1"/>
            </a:solidFill>
            <a:ln w="50800" cap="flat" cmpd="sng" algn="ctr">
              <a:solidFill>
                <a:schemeClr val="tx2"/>
              </a:solidFill>
              <a:prstDash val="solid"/>
              <a:round/>
              <a:headEnd type="none" w="med" len="med"/>
              <a:tailEnd type="arrow"/>
            </a:ln>
            <a:effectLst/>
          </p:spPr>
        </p:cxnSp>
        <p:sp>
          <p:nvSpPr>
            <p:cNvPr id="14" name="TextBox 13"/>
            <p:cNvSpPr txBox="1"/>
            <p:nvPr/>
          </p:nvSpPr>
          <p:spPr>
            <a:xfrm>
              <a:off x="352739" y="2685884"/>
              <a:ext cx="3108543" cy="369332"/>
            </a:xfrm>
            <a:prstGeom prst="rect">
              <a:avLst/>
            </a:prstGeom>
            <a:noFill/>
          </p:spPr>
          <p:txBody>
            <a:bodyPr wrap="none" rtlCol="0">
              <a:spAutoFit/>
            </a:bodyPr>
            <a:lstStyle/>
            <a:p>
              <a:r>
                <a:rPr lang="en-US" dirty="0" smtClean="0"/>
                <a:t>“Line up centers &amp; flatten”</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98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76" name="Picture 20" descr="D:\Presentations\ModelingCourse_2010\ImagesforNSR\QPP1.jpg"/>
          <p:cNvPicPr>
            <a:picLocks noChangeAspect="1" noChangeArrowheads="1"/>
          </p:cNvPicPr>
          <p:nvPr/>
        </p:nvPicPr>
        <p:blipFill>
          <a:blip r:embed="rId3" cstate="print"/>
          <a:srcRect t="16112"/>
          <a:stretch>
            <a:fillRect/>
          </a:stretch>
        </p:blipFill>
        <p:spPr bwMode="auto">
          <a:xfrm>
            <a:off x="0" y="918513"/>
            <a:ext cx="9042400" cy="4531311"/>
          </a:xfrm>
          <a:prstGeom prst="rect">
            <a:avLst/>
          </a:prstGeom>
          <a:noFill/>
        </p:spPr>
      </p:pic>
      <p:sp>
        <p:nvSpPr>
          <p:cNvPr id="45059" name="Rectangle 4"/>
          <p:cNvSpPr>
            <a:spLocks noGrp="1" noChangeArrowheads="1"/>
          </p:cNvSpPr>
          <p:nvPr>
            <p:ph type="title"/>
          </p:nvPr>
        </p:nvSpPr>
        <p:spPr>
          <a:xfrm>
            <a:off x="685800" y="368300"/>
            <a:ext cx="7772400" cy="342900"/>
          </a:xfrm>
        </p:spPr>
        <p:txBody>
          <a:bodyPr/>
          <a:lstStyle/>
          <a:p>
            <a:r>
              <a:rPr lang="en-US" sz="2800" smtClean="0"/>
              <a:t>Image Data Extraction</a:t>
            </a:r>
          </a:p>
        </p:txBody>
      </p:sp>
      <p:grpSp>
        <p:nvGrpSpPr>
          <p:cNvPr id="22" name="Group 21"/>
          <p:cNvGrpSpPr/>
          <p:nvPr/>
        </p:nvGrpSpPr>
        <p:grpSpPr>
          <a:xfrm>
            <a:off x="965200" y="1638300"/>
            <a:ext cx="5422900" cy="469900"/>
            <a:chOff x="965200" y="1638300"/>
            <a:chExt cx="5422900" cy="469900"/>
          </a:xfrm>
        </p:grpSpPr>
        <p:sp>
          <p:nvSpPr>
            <p:cNvPr id="1054728" name="Oval 8"/>
            <p:cNvSpPr>
              <a:spLocks noChangeArrowheads="1"/>
            </p:cNvSpPr>
            <p:nvPr/>
          </p:nvSpPr>
          <p:spPr bwMode="auto">
            <a:xfrm>
              <a:off x="965200" y="1662363"/>
              <a:ext cx="154735" cy="147721"/>
            </a:xfrm>
            <a:prstGeom prst="ellipse">
              <a:avLst/>
            </a:prstGeom>
            <a:gradFill rotWithShape="1">
              <a:gsLst>
                <a:gs pos="0">
                  <a:schemeClr val="tx1">
                    <a:alpha val="0"/>
                  </a:schemeClr>
                </a:gs>
                <a:gs pos="100000">
                  <a:schemeClr val="tx1">
                    <a:gamma/>
                    <a:shade val="46275"/>
                    <a:invGamma/>
                  </a:schemeClr>
                </a:gs>
              </a:gsLst>
              <a:lin ang="5400000" scaled="1"/>
            </a:gradFill>
            <a:ln w="25400">
              <a:solidFill>
                <a:schemeClr val="hlink"/>
              </a:solidFill>
              <a:round/>
              <a:headEnd/>
              <a:tailEnd/>
            </a:ln>
            <a:effectLst/>
          </p:spPr>
          <p:txBody>
            <a:bodyPr wrap="none" anchor="ctr"/>
            <a:lstStyle/>
            <a:p>
              <a:pPr>
                <a:defRPr/>
              </a:pPr>
              <a:endParaRPr lang="en-US">
                <a:latin typeface="Arial" charset="0"/>
              </a:endParaRPr>
            </a:p>
          </p:txBody>
        </p:sp>
        <p:sp>
          <p:nvSpPr>
            <p:cNvPr id="1054729" name="Oval 9"/>
            <p:cNvSpPr>
              <a:spLocks noChangeArrowheads="1"/>
            </p:cNvSpPr>
            <p:nvPr/>
          </p:nvSpPr>
          <p:spPr bwMode="auto">
            <a:xfrm>
              <a:off x="2235599" y="1922379"/>
              <a:ext cx="154735" cy="147721"/>
            </a:xfrm>
            <a:prstGeom prst="ellipse">
              <a:avLst/>
            </a:prstGeom>
            <a:gradFill rotWithShape="1">
              <a:gsLst>
                <a:gs pos="0">
                  <a:schemeClr val="tx1">
                    <a:alpha val="0"/>
                  </a:schemeClr>
                </a:gs>
                <a:gs pos="100000">
                  <a:schemeClr val="tx1">
                    <a:gamma/>
                    <a:shade val="46275"/>
                    <a:invGamma/>
                  </a:schemeClr>
                </a:gs>
              </a:gsLst>
              <a:lin ang="5400000" scaled="1"/>
            </a:gradFill>
            <a:ln w="25400">
              <a:solidFill>
                <a:schemeClr val="hlink"/>
              </a:solidFill>
              <a:round/>
              <a:headEnd/>
              <a:tailEnd/>
            </a:ln>
            <a:effectLst/>
          </p:spPr>
          <p:txBody>
            <a:bodyPr wrap="none" anchor="ctr"/>
            <a:lstStyle/>
            <a:p>
              <a:pPr>
                <a:defRPr/>
              </a:pPr>
              <a:endParaRPr lang="en-US">
                <a:latin typeface="Arial" charset="0"/>
              </a:endParaRPr>
            </a:p>
          </p:txBody>
        </p:sp>
        <p:sp>
          <p:nvSpPr>
            <p:cNvPr id="1054730" name="Oval 10"/>
            <p:cNvSpPr>
              <a:spLocks noChangeArrowheads="1"/>
            </p:cNvSpPr>
            <p:nvPr/>
          </p:nvSpPr>
          <p:spPr bwMode="auto">
            <a:xfrm>
              <a:off x="4988366" y="1638300"/>
              <a:ext cx="154735" cy="147721"/>
            </a:xfrm>
            <a:prstGeom prst="ellipse">
              <a:avLst/>
            </a:prstGeom>
            <a:gradFill rotWithShape="1">
              <a:gsLst>
                <a:gs pos="0">
                  <a:schemeClr val="tx1">
                    <a:alpha val="0"/>
                  </a:schemeClr>
                </a:gs>
                <a:gs pos="100000">
                  <a:schemeClr val="tx1">
                    <a:gamma/>
                    <a:shade val="46275"/>
                    <a:invGamma/>
                  </a:schemeClr>
                </a:gs>
              </a:gsLst>
              <a:lin ang="5400000" scaled="1"/>
            </a:gradFill>
            <a:ln w="25400">
              <a:solidFill>
                <a:schemeClr val="hlink"/>
              </a:solidFill>
              <a:round/>
              <a:headEnd/>
              <a:tailEnd/>
            </a:ln>
            <a:effectLst/>
          </p:spPr>
          <p:txBody>
            <a:bodyPr wrap="none" anchor="ctr"/>
            <a:lstStyle/>
            <a:p>
              <a:pPr>
                <a:defRPr/>
              </a:pPr>
              <a:endParaRPr lang="en-US">
                <a:latin typeface="Arial" charset="0"/>
              </a:endParaRPr>
            </a:p>
          </p:txBody>
        </p:sp>
        <p:sp>
          <p:nvSpPr>
            <p:cNvPr id="1054731" name="Oval 11"/>
            <p:cNvSpPr>
              <a:spLocks noChangeArrowheads="1"/>
            </p:cNvSpPr>
            <p:nvPr/>
          </p:nvSpPr>
          <p:spPr bwMode="auto">
            <a:xfrm>
              <a:off x="6233365" y="1960479"/>
              <a:ext cx="154735" cy="147721"/>
            </a:xfrm>
            <a:prstGeom prst="ellipse">
              <a:avLst/>
            </a:prstGeom>
            <a:gradFill rotWithShape="1">
              <a:gsLst>
                <a:gs pos="0">
                  <a:schemeClr val="tx1">
                    <a:alpha val="0"/>
                  </a:schemeClr>
                </a:gs>
                <a:gs pos="100000">
                  <a:schemeClr val="tx1">
                    <a:gamma/>
                    <a:shade val="46275"/>
                    <a:invGamma/>
                  </a:schemeClr>
                </a:gs>
              </a:gsLst>
              <a:lin ang="5400000" scaled="1"/>
            </a:gradFill>
            <a:ln w="25400">
              <a:solidFill>
                <a:schemeClr val="hlink"/>
              </a:solidFill>
              <a:round/>
              <a:headEnd/>
              <a:tailEnd/>
            </a:ln>
            <a:effectLst/>
          </p:spPr>
          <p:txBody>
            <a:bodyPr wrap="none" anchor="ctr"/>
            <a:lstStyle/>
            <a:p>
              <a:pPr>
                <a:defRPr/>
              </a:pPr>
              <a:endParaRPr lang="en-US">
                <a:latin typeface="Arial" charset="0"/>
              </a:endParaRPr>
            </a:p>
          </p:txBody>
        </p:sp>
      </p:grpSp>
      <p:grpSp>
        <p:nvGrpSpPr>
          <p:cNvPr id="3" name="Group 18"/>
          <p:cNvGrpSpPr>
            <a:grpSpLocks/>
          </p:cNvGrpSpPr>
          <p:nvPr/>
        </p:nvGrpSpPr>
        <p:grpSpPr bwMode="auto">
          <a:xfrm>
            <a:off x="0" y="2878573"/>
            <a:ext cx="3867150" cy="319087"/>
            <a:chOff x="114" y="2118"/>
            <a:chExt cx="2436" cy="252"/>
          </a:xfrm>
        </p:grpSpPr>
        <p:sp>
          <p:nvSpPr>
            <p:cNvPr id="45068" name="Line 14"/>
            <p:cNvSpPr>
              <a:spLocks noChangeShapeType="1"/>
            </p:cNvSpPr>
            <p:nvPr/>
          </p:nvSpPr>
          <p:spPr bwMode="auto">
            <a:xfrm>
              <a:off x="114" y="2202"/>
              <a:ext cx="2412" cy="6"/>
            </a:xfrm>
            <a:prstGeom prst="line">
              <a:avLst/>
            </a:prstGeom>
            <a:noFill/>
            <a:ln w="19050">
              <a:solidFill>
                <a:schemeClr val="tx1"/>
              </a:solidFill>
              <a:round/>
              <a:headEnd/>
              <a:tailEnd/>
            </a:ln>
          </p:spPr>
          <p:txBody>
            <a:bodyPr/>
            <a:lstStyle/>
            <a:p>
              <a:endParaRPr lang="en-US"/>
            </a:p>
          </p:txBody>
        </p:sp>
        <p:sp>
          <p:nvSpPr>
            <p:cNvPr id="45069" name="Line 15"/>
            <p:cNvSpPr>
              <a:spLocks noChangeShapeType="1"/>
            </p:cNvSpPr>
            <p:nvPr/>
          </p:nvSpPr>
          <p:spPr bwMode="auto">
            <a:xfrm>
              <a:off x="114" y="2364"/>
              <a:ext cx="2412" cy="6"/>
            </a:xfrm>
            <a:prstGeom prst="line">
              <a:avLst/>
            </a:prstGeom>
            <a:noFill/>
            <a:ln w="19050">
              <a:solidFill>
                <a:schemeClr val="tx1"/>
              </a:solidFill>
              <a:round/>
              <a:headEnd/>
              <a:tailEnd/>
            </a:ln>
          </p:spPr>
          <p:txBody>
            <a:bodyPr/>
            <a:lstStyle/>
            <a:p>
              <a:endParaRPr lang="en-US"/>
            </a:p>
          </p:txBody>
        </p:sp>
        <p:sp>
          <p:nvSpPr>
            <p:cNvPr id="45070" name="Line 16"/>
            <p:cNvSpPr>
              <a:spLocks noChangeShapeType="1"/>
            </p:cNvSpPr>
            <p:nvPr/>
          </p:nvSpPr>
          <p:spPr bwMode="auto">
            <a:xfrm>
              <a:off x="138" y="2280"/>
              <a:ext cx="2412" cy="6"/>
            </a:xfrm>
            <a:prstGeom prst="line">
              <a:avLst/>
            </a:prstGeom>
            <a:noFill/>
            <a:ln w="19050">
              <a:solidFill>
                <a:schemeClr val="tx1"/>
              </a:solidFill>
              <a:round/>
              <a:headEnd/>
              <a:tailEnd/>
            </a:ln>
          </p:spPr>
          <p:txBody>
            <a:bodyPr/>
            <a:lstStyle/>
            <a:p>
              <a:endParaRPr lang="en-US"/>
            </a:p>
          </p:txBody>
        </p:sp>
        <p:sp>
          <p:nvSpPr>
            <p:cNvPr id="45071" name="Line 17"/>
            <p:cNvSpPr>
              <a:spLocks noChangeShapeType="1"/>
            </p:cNvSpPr>
            <p:nvPr/>
          </p:nvSpPr>
          <p:spPr bwMode="auto">
            <a:xfrm>
              <a:off x="132" y="2118"/>
              <a:ext cx="2412" cy="6"/>
            </a:xfrm>
            <a:prstGeom prst="line">
              <a:avLst/>
            </a:prstGeom>
            <a:noFill/>
            <a:ln w="19050">
              <a:solidFill>
                <a:schemeClr val="tx1"/>
              </a:solidFill>
              <a:round/>
              <a:headEnd/>
              <a:tailEnd/>
            </a:ln>
          </p:spPr>
          <p:txBody>
            <a:bodyPr/>
            <a:lstStyle/>
            <a:p>
              <a:endParaRPr lang="en-US"/>
            </a:p>
          </p:txBody>
        </p:sp>
      </p:grpSp>
      <p:sp>
        <p:nvSpPr>
          <p:cNvPr id="1054739" name="Line 19"/>
          <p:cNvSpPr>
            <a:spLocks noChangeShapeType="1"/>
          </p:cNvSpPr>
          <p:nvPr/>
        </p:nvSpPr>
        <p:spPr bwMode="auto">
          <a:xfrm>
            <a:off x="699715" y="2934031"/>
            <a:ext cx="697286" cy="1168069"/>
          </a:xfrm>
          <a:prstGeom prst="line">
            <a:avLst/>
          </a:prstGeom>
          <a:noFill/>
          <a:ln w="25400">
            <a:solidFill>
              <a:srgbClr val="FFFF00"/>
            </a:solidFill>
            <a:round/>
            <a:headEnd/>
            <a:tailEnd type="triangle" w="med" len="med"/>
          </a:ln>
        </p:spPr>
        <p:txBody>
          <a:bodyPr/>
          <a:lstStyle/>
          <a:p>
            <a:endParaRPr lang="en-US"/>
          </a:p>
        </p:txBody>
      </p:sp>
      <p:grpSp>
        <p:nvGrpSpPr>
          <p:cNvPr id="4" name="Group 18"/>
          <p:cNvGrpSpPr>
            <a:grpSpLocks/>
          </p:cNvGrpSpPr>
          <p:nvPr/>
        </p:nvGrpSpPr>
        <p:grpSpPr bwMode="auto">
          <a:xfrm>
            <a:off x="4143375" y="2863943"/>
            <a:ext cx="3867150" cy="344487"/>
            <a:chOff x="114" y="2118"/>
            <a:chExt cx="2436" cy="252"/>
          </a:xfrm>
        </p:grpSpPr>
        <p:sp>
          <p:nvSpPr>
            <p:cNvPr id="45064" name="Line 14"/>
            <p:cNvSpPr>
              <a:spLocks noChangeShapeType="1"/>
            </p:cNvSpPr>
            <p:nvPr/>
          </p:nvSpPr>
          <p:spPr bwMode="auto">
            <a:xfrm>
              <a:off x="114" y="2202"/>
              <a:ext cx="2412" cy="6"/>
            </a:xfrm>
            <a:prstGeom prst="line">
              <a:avLst/>
            </a:prstGeom>
            <a:noFill/>
            <a:ln w="19050">
              <a:solidFill>
                <a:schemeClr val="tx1"/>
              </a:solidFill>
              <a:round/>
              <a:headEnd/>
              <a:tailEnd/>
            </a:ln>
          </p:spPr>
          <p:txBody>
            <a:bodyPr/>
            <a:lstStyle/>
            <a:p>
              <a:endParaRPr lang="en-US"/>
            </a:p>
          </p:txBody>
        </p:sp>
        <p:sp>
          <p:nvSpPr>
            <p:cNvPr id="45065" name="Line 15"/>
            <p:cNvSpPr>
              <a:spLocks noChangeShapeType="1"/>
            </p:cNvSpPr>
            <p:nvPr/>
          </p:nvSpPr>
          <p:spPr bwMode="auto">
            <a:xfrm>
              <a:off x="114" y="2364"/>
              <a:ext cx="2412" cy="6"/>
            </a:xfrm>
            <a:prstGeom prst="line">
              <a:avLst/>
            </a:prstGeom>
            <a:noFill/>
            <a:ln w="19050">
              <a:solidFill>
                <a:schemeClr val="tx1"/>
              </a:solidFill>
              <a:round/>
              <a:headEnd/>
              <a:tailEnd/>
            </a:ln>
          </p:spPr>
          <p:txBody>
            <a:bodyPr/>
            <a:lstStyle/>
            <a:p>
              <a:endParaRPr lang="en-US"/>
            </a:p>
          </p:txBody>
        </p:sp>
        <p:sp>
          <p:nvSpPr>
            <p:cNvPr id="45066" name="Line 16"/>
            <p:cNvSpPr>
              <a:spLocks noChangeShapeType="1"/>
            </p:cNvSpPr>
            <p:nvPr/>
          </p:nvSpPr>
          <p:spPr bwMode="auto">
            <a:xfrm>
              <a:off x="138" y="2280"/>
              <a:ext cx="2412" cy="6"/>
            </a:xfrm>
            <a:prstGeom prst="line">
              <a:avLst/>
            </a:prstGeom>
            <a:noFill/>
            <a:ln w="19050">
              <a:solidFill>
                <a:schemeClr val="tx1"/>
              </a:solidFill>
              <a:round/>
              <a:headEnd/>
              <a:tailEnd/>
            </a:ln>
          </p:spPr>
          <p:txBody>
            <a:bodyPr/>
            <a:lstStyle/>
            <a:p>
              <a:endParaRPr lang="en-US"/>
            </a:p>
          </p:txBody>
        </p:sp>
        <p:sp>
          <p:nvSpPr>
            <p:cNvPr id="45067" name="Line 17"/>
            <p:cNvSpPr>
              <a:spLocks noChangeShapeType="1"/>
            </p:cNvSpPr>
            <p:nvPr/>
          </p:nvSpPr>
          <p:spPr bwMode="auto">
            <a:xfrm>
              <a:off x="132" y="2118"/>
              <a:ext cx="2412" cy="6"/>
            </a:xfrm>
            <a:prstGeom prst="line">
              <a:avLst/>
            </a:prstGeom>
            <a:noFill/>
            <a:ln w="19050">
              <a:solidFill>
                <a:schemeClr val="tx1"/>
              </a:solid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547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3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4" cstate="print"/>
          <a:srcRect/>
          <a:stretch>
            <a:fillRect/>
          </a:stretch>
        </p:blipFill>
        <p:spPr bwMode="auto">
          <a:xfrm>
            <a:off x="439739" y="635000"/>
            <a:ext cx="3706904" cy="5718175"/>
          </a:xfrm>
          <a:prstGeom prst="rect">
            <a:avLst/>
          </a:prstGeom>
          <a:noFill/>
          <a:ln w="9525">
            <a:noFill/>
            <a:miter lim="800000"/>
            <a:headEnd/>
            <a:tailEnd/>
          </a:ln>
        </p:spPr>
      </p:pic>
      <p:pic>
        <p:nvPicPr>
          <p:cNvPr id="94211" name="Picture 3"/>
          <p:cNvPicPr>
            <a:picLocks noChangeAspect="1" noChangeArrowheads="1"/>
          </p:cNvPicPr>
          <p:nvPr/>
        </p:nvPicPr>
        <p:blipFill>
          <a:blip r:embed="rId5" cstate="print"/>
          <a:srcRect/>
          <a:stretch>
            <a:fillRect/>
          </a:stretch>
        </p:blipFill>
        <p:spPr bwMode="auto">
          <a:xfrm>
            <a:off x="4375150" y="622299"/>
            <a:ext cx="3646632" cy="5696040"/>
          </a:xfrm>
          <a:prstGeom prst="rect">
            <a:avLst/>
          </a:prstGeom>
          <a:noFill/>
          <a:ln w="9525">
            <a:noFill/>
            <a:miter lim="800000"/>
            <a:headEnd/>
            <a:tailEnd/>
          </a:ln>
        </p:spPr>
      </p:pic>
      <p:pic>
        <p:nvPicPr>
          <p:cNvPr id="2" name="HAP_stress_SA_B.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189285" y="1830956"/>
            <a:ext cx="3009181" cy="25751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2"/>
                                        </p:tgtEl>
                                      </p:cBhvr>
                                    </p:cmd>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
                                        </p:tgtEl>
                                        <p:attrNameLst>
                                          <p:attrName>style.visibility</p:attrName>
                                        </p:attrNameLst>
                                      </p:cBhvr>
                                      <p:to>
                                        <p:strVal val="hidden"/>
                                      </p:to>
                                    </p:set>
                                    <p:cmd type="call" cmd="stop">
                                      <p:cBhvr>
                                        <p:cTn id="15" dur="1">
                                          <p:stCondLst>
                                            <p:cond delay="0"/>
                                          </p:stCondLst>
                                        </p:cTn>
                                        <p:tgtEl>
                                          <p:spTgt spid="2"/>
                                        </p:tgtEl>
                                      </p:cBhvr>
                                    </p:cmd>
                                  </p:childTnLst>
                                </p:cTn>
                              </p:par>
                              <p:par>
                                <p:cTn id="16" presetID="1" presetClass="entr" presetSubtype="0" fill="hold" nodeType="withEffect">
                                  <p:stCondLst>
                                    <p:cond delay="0"/>
                                  </p:stCondLst>
                                  <p:childTnLst>
                                    <p:set>
                                      <p:cBhvr>
                                        <p:cTn id="17" dur="1" fill="hold">
                                          <p:stCondLst>
                                            <p:cond delay="0"/>
                                          </p:stCondLst>
                                        </p:cTn>
                                        <p:tgtEl>
                                          <p:spTgt spid="94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repeatCount="indefinite" fill="remove" display="0">
                  <p:stCondLst>
                    <p:cond delay="indefinite"/>
                  </p:stCondLst>
                </p:cTn>
                <p:tgtEl>
                  <p:spTgt spid="2"/>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082" name="Picture 11" descr="PPT2F5.png"/>
          <p:cNvPicPr>
            <a:picLocks noChangeAspect="1"/>
          </p:cNvPicPr>
          <p:nvPr/>
        </p:nvPicPr>
        <p:blipFill>
          <a:blip r:embed="rId3" cstate="print"/>
          <a:srcRect/>
          <a:stretch>
            <a:fillRect/>
          </a:stretch>
        </p:blipFill>
        <p:spPr bwMode="auto">
          <a:xfrm>
            <a:off x="309563" y="4310063"/>
            <a:ext cx="4262437" cy="2547937"/>
          </a:xfrm>
          <a:prstGeom prst="rect">
            <a:avLst/>
          </a:prstGeom>
          <a:noFill/>
          <a:ln w="9525">
            <a:noFill/>
            <a:miter lim="800000"/>
            <a:headEnd/>
            <a:tailEnd/>
          </a:ln>
        </p:spPr>
      </p:pic>
      <p:sp>
        <p:nvSpPr>
          <p:cNvPr id="46083" name="Text Box 12"/>
          <p:cNvSpPr txBox="1">
            <a:spLocks noChangeArrowheads="1"/>
          </p:cNvSpPr>
          <p:nvPr/>
        </p:nvSpPr>
        <p:spPr bwMode="auto">
          <a:xfrm>
            <a:off x="6448425" y="4276725"/>
            <a:ext cx="623888" cy="336550"/>
          </a:xfrm>
          <a:prstGeom prst="rect">
            <a:avLst/>
          </a:prstGeom>
          <a:noFill/>
          <a:ln w="12700">
            <a:noFill/>
            <a:miter lim="800000"/>
            <a:headEnd/>
            <a:tailEnd/>
          </a:ln>
        </p:spPr>
        <p:txBody>
          <a:bodyPr wrap="none">
            <a:spAutoFit/>
          </a:bodyPr>
          <a:lstStyle/>
          <a:p>
            <a:r>
              <a:rPr lang="en-US" sz="1600">
                <a:solidFill>
                  <a:srgbClr val="000820"/>
                </a:solidFill>
              </a:rPr>
              <a:t>Rest</a:t>
            </a:r>
          </a:p>
        </p:txBody>
      </p:sp>
      <p:sp>
        <p:nvSpPr>
          <p:cNvPr id="46084" name="Text Box 13"/>
          <p:cNvSpPr txBox="1">
            <a:spLocks noChangeArrowheads="1"/>
          </p:cNvSpPr>
          <p:nvPr/>
        </p:nvSpPr>
        <p:spPr bwMode="auto">
          <a:xfrm>
            <a:off x="2092325" y="4276725"/>
            <a:ext cx="804863" cy="336550"/>
          </a:xfrm>
          <a:prstGeom prst="rect">
            <a:avLst/>
          </a:prstGeom>
          <a:noFill/>
          <a:ln w="12700">
            <a:noFill/>
            <a:miter lim="800000"/>
            <a:headEnd/>
            <a:tailEnd/>
          </a:ln>
        </p:spPr>
        <p:txBody>
          <a:bodyPr wrap="none">
            <a:spAutoFit/>
          </a:bodyPr>
          <a:lstStyle/>
          <a:p>
            <a:r>
              <a:rPr lang="en-US" sz="1600">
                <a:solidFill>
                  <a:srgbClr val="000820"/>
                </a:solidFill>
              </a:rPr>
              <a:t>Stress</a:t>
            </a:r>
          </a:p>
        </p:txBody>
      </p:sp>
      <p:sp>
        <p:nvSpPr>
          <p:cNvPr id="46085" name="Text Box 14"/>
          <p:cNvSpPr txBox="1">
            <a:spLocks noChangeArrowheads="1"/>
          </p:cNvSpPr>
          <p:nvPr/>
        </p:nvSpPr>
        <p:spPr bwMode="auto">
          <a:xfrm>
            <a:off x="517525" y="3992563"/>
            <a:ext cx="754063" cy="244475"/>
          </a:xfrm>
          <a:prstGeom prst="rect">
            <a:avLst/>
          </a:prstGeom>
          <a:noFill/>
          <a:ln w="12700">
            <a:noFill/>
            <a:miter lim="800000"/>
            <a:headEnd/>
            <a:tailEnd/>
          </a:ln>
        </p:spPr>
        <p:txBody>
          <a:bodyPr wrap="none">
            <a:spAutoFit/>
          </a:bodyPr>
          <a:lstStyle/>
          <a:p>
            <a:r>
              <a:rPr lang="en-US" sz="1000">
                <a:solidFill>
                  <a:srgbClr val="000820"/>
                </a:solidFill>
              </a:rPr>
              <a:t>Left atrial</a:t>
            </a:r>
          </a:p>
        </p:txBody>
      </p:sp>
      <p:grpSp>
        <p:nvGrpSpPr>
          <p:cNvPr id="46086" name="Group 15"/>
          <p:cNvGrpSpPr>
            <a:grpSpLocks/>
          </p:cNvGrpSpPr>
          <p:nvPr/>
        </p:nvGrpSpPr>
        <p:grpSpPr bwMode="auto">
          <a:xfrm>
            <a:off x="771525" y="209550"/>
            <a:ext cx="7623175" cy="4152900"/>
            <a:chOff x="771999" y="209809"/>
            <a:chExt cx="7622701" cy="4152381"/>
          </a:xfrm>
        </p:grpSpPr>
        <p:pic>
          <p:nvPicPr>
            <p:cNvPr id="46092" name="Picture 10" descr="PPT2F3.png"/>
            <p:cNvPicPr>
              <a:picLocks noChangeAspect="1"/>
            </p:cNvPicPr>
            <p:nvPr/>
          </p:nvPicPr>
          <p:blipFill>
            <a:blip r:embed="rId4" cstate="print"/>
            <a:srcRect/>
            <a:stretch>
              <a:fillRect/>
            </a:stretch>
          </p:blipFill>
          <p:spPr bwMode="auto">
            <a:xfrm>
              <a:off x="771999" y="209809"/>
              <a:ext cx="7600001" cy="4152381"/>
            </a:xfrm>
            <a:prstGeom prst="rect">
              <a:avLst/>
            </a:prstGeom>
            <a:solidFill>
              <a:schemeClr val="tx1"/>
            </a:solidFill>
            <a:ln w="12700" algn="ctr">
              <a:solidFill>
                <a:schemeClr val="tx1"/>
              </a:solidFill>
              <a:round/>
              <a:headEnd/>
              <a:tailEnd/>
            </a:ln>
          </p:spPr>
        </p:pic>
        <p:sp>
          <p:nvSpPr>
            <p:cNvPr id="46093" name="Rectangle 14"/>
            <p:cNvSpPr>
              <a:spLocks noChangeArrowheads="1"/>
            </p:cNvSpPr>
            <p:nvPr/>
          </p:nvSpPr>
          <p:spPr bwMode="auto">
            <a:xfrm>
              <a:off x="5842000" y="2252663"/>
              <a:ext cx="2552700" cy="2044700"/>
            </a:xfrm>
            <a:prstGeom prst="rect">
              <a:avLst/>
            </a:prstGeom>
            <a:solidFill>
              <a:schemeClr val="tx1"/>
            </a:solidFill>
            <a:ln w="12700" algn="ctr">
              <a:noFill/>
              <a:round/>
              <a:headEnd/>
              <a:tailEnd/>
            </a:ln>
          </p:spPr>
          <p:txBody>
            <a:bodyPr/>
            <a:lstStyle/>
            <a:p>
              <a:endParaRPr lang="en-US"/>
            </a:p>
          </p:txBody>
        </p:sp>
      </p:grpSp>
      <p:sp>
        <p:nvSpPr>
          <p:cNvPr id="46087" name="Oval 15"/>
          <p:cNvSpPr>
            <a:spLocks noChangeArrowheads="1"/>
          </p:cNvSpPr>
          <p:nvPr/>
        </p:nvSpPr>
        <p:spPr bwMode="auto">
          <a:xfrm>
            <a:off x="6613525" y="815975"/>
            <a:ext cx="209550" cy="219075"/>
          </a:xfrm>
          <a:prstGeom prst="ellipse">
            <a:avLst/>
          </a:prstGeom>
          <a:noFill/>
          <a:ln w="25400">
            <a:solidFill>
              <a:schemeClr val="tx1"/>
            </a:solidFill>
            <a:round/>
            <a:headEnd/>
            <a:tailEnd/>
          </a:ln>
        </p:spPr>
        <p:txBody>
          <a:bodyPr wrap="none" anchor="ctr"/>
          <a:lstStyle/>
          <a:p>
            <a:endParaRPr lang="en-US"/>
          </a:p>
        </p:txBody>
      </p:sp>
      <p:pic>
        <p:nvPicPr>
          <p:cNvPr id="46088" name="Picture 12" descr="PPT2F6.png"/>
          <p:cNvPicPr>
            <a:picLocks noChangeAspect="1"/>
          </p:cNvPicPr>
          <p:nvPr/>
        </p:nvPicPr>
        <p:blipFill>
          <a:blip r:embed="rId5" cstate="print"/>
          <a:srcRect/>
          <a:stretch>
            <a:fillRect/>
          </a:stretch>
        </p:blipFill>
        <p:spPr bwMode="auto">
          <a:xfrm>
            <a:off x="4572000" y="4305300"/>
            <a:ext cx="4305300" cy="2552700"/>
          </a:xfrm>
          <a:prstGeom prst="rect">
            <a:avLst/>
          </a:prstGeom>
          <a:noFill/>
          <a:ln w="9525">
            <a:noFill/>
            <a:miter lim="800000"/>
            <a:headEnd/>
            <a:tailEnd/>
          </a:ln>
        </p:spPr>
      </p:pic>
      <p:sp>
        <p:nvSpPr>
          <p:cNvPr id="46089" name="Line 11"/>
          <p:cNvSpPr>
            <a:spLocks noChangeShapeType="1"/>
          </p:cNvSpPr>
          <p:nvPr/>
        </p:nvSpPr>
        <p:spPr bwMode="auto">
          <a:xfrm>
            <a:off x="6823075" y="979488"/>
            <a:ext cx="847725" cy="4895850"/>
          </a:xfrm>
          <a:prstGeom prst="line">
            <a:avLst/>
          </a:prstGeom>
          <a:noFill/>
          <a:ln w="50800">
            <a:solidFill>
              <a:schemeClr val="accent2"/>
            </a:solidFill>
            <a:round/>
            <a:headEnd/>
            <a:tailEnd type="triangle" w="med" len="med"/>
          </a:ln>
        </p:spPr>
        <p:txBody>
          <a:bodyPr/>
          <a:lstStyle/>
          <a:p>
            <a:endParaRPr lang="en-US"/>
          </a:p>
        </p:txBody>
      </p:sp>
      <p:sp>
        <p:nvSpPr>
          <p:cNvPr id="46090" name="Line 10"/>
          <p:cNvSpPr>
            <a:spLocks noChangeShapeType="1"/>
          </p:cNvSpPr>
          <p:nvPr/>
        </p:nvSpPr>
        <p:spPr bwMode="auto">
          <a:xfrm flipH="1">
            <a:off x="2536825" y="1016000"/>
            <a:ext cx="4041775" cy="5054600"/>
          </a:xfrm>
          <a:prstGeom prst="line">
            <a:avLst/>
          </a:prstGeom>
          <a:noFill/>
          <a:ln w="50800">
            <a:solidFill>
              <a:schemeClr val="accent2"/>
            </a:solidFill>
            <a:round/>
            <a:headEnd/>
            <a:tailEnd type="triangle" w="med" len="med"/>
          </a:ln>
        </p:spPr>
        <p:txBody>
          <a:bodyPr/>
          <a:lstStyle/>
          <a:p>
            <a:endParaRPr lang="en-US"/>
          </a:p>
        </p:txBody>
      </p:sp>
      <p:sp>
        <p:nvSpPr>
          <p:cNvPr id="46091" name="TextBox 16"/>
          <p:cNvSpPr txBox="1">
            <a:spLocks noChangeArrowheads="1"/>
          </p:cNvSpPr>
          <p:nvPr/>
        </p:nvSpPr>
        <p:spPr bwMode="auto">
          <a:xfrm>
            <a:off x="6489700" y="4343400"/>
            <a:ext cx="684213" cy="369888"/>
          </a:xfrm>
          <a:prstGeom prst="rect">
            <a:avLst/>
          </a:prstGeom>
          <a:noFill/>
          <a:ln w="9525">
            <a:noFill/>
            <a:miter lim="800000"/>
            <a:headEnd/>
            <a:tailEnd/>
          </a:ln>
        </p:spPr>
        <p:txBody>
          <a:bodyPr wrap="none">
            <a:spAutoFit/>
          </a:bodyPr>
          <a:lstStyle/>
          <a:p>
            <a:r>
              <a:rPr lang="en-US">
                <a:solidFill>
                  <a:srgbClr val="1C1C1C"/>
                </a:solidFill>
              </a:rPr>
              <a:t>Rest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639763" y="460375"/>
            <a:ext cx="7767637" cy="638175"/>
          </a:xfrm>
          <a:prstGeom prst="rect">
            <a:avLst/>
          </a:prstGeom>
          <a:noFill/>
          <a:ln w="12700">
            <a:noFill/>
            <a:miter lim="800000"/>
            <a:headEnd/>
            <a:tailEnd/>
          </a:ln>
        </p:spPr>
        <p:txBody>
          <a:bodyPr wrap="none" lIns="90488" tIns="44450" rIns="90488" bIns="44450">
            <a:spAutoFit/>
          </a:bodyPr>
          <a:lstStyle/>
          <a:p>
            <a:pPr eaLnBrk="0" hangingPunct="0"/>
            <a:r>
              <a:rPr lang="en-US" altLang="en-US" sz="3600">
                <a:solidFill>
                  <a:srgbClr val="FAFD00"/>
                </a:solidFill>
              </a:rPr>
              <a:t>NH</a:t>
            </a:r>
            <a:r>
              <a:rPr lang="en-US" altLang="en-US" sz="3600" baseline="-25000">
                <a:solidFill>
                  <a:srgbClr val="FAFD00"/>
                </a:solidFill>
              </a:rPr>
              <a:t>3</a:t>
            </a:r>
            <a:r>
              <a:rPr lang="en-US" altLang="en-US" sz="3600">
                <a:solidFill>
                  <a:srgbClr val="FAFD00"/>
                </a:solidFill>
              </a:rPr>
              <a:t> Blood-Tissue Exchange Model</a:t>
            </a:r>
          </a:p>
        </p:txBody>
      </p:sp>
      <p:sp>
        <p:nvSpPr>
          <p:cNvPr id="47107" name="Rectangle 3"/>
          <p:cNvSpPr>
            <a:spLocks noChangeArrowheads="1"/>
          </p:cNvSpPr>
          <p:nvPr/>
        </p:nvSpPr>
        <p:spPr bwMode="auto">
          <a:xfrm>
            <a:off x="565150" y="1222375"/>
            <a:ext cx="8102600" cy="4281488"/>
          </a:xfrm>
          <a:prstGeom prst="rect">
            <a:avLst/>
          </a:prstGeom>
          <a:noFill/>
          <a:ln w="12700">
            <a:solidFill>
              <a:srgbClr val="FFFFFF"/>
            </a:solidFill>
            <a:prstDash val="dash"/>
            <a:miter lim="800000"/>
            <a:headEnd/>
            <a:tailEnd/>
          </a:ln>
        </p:spPr>
        <p:txBody>
          <a:bodyPr wrap="none" anchor="ctr"/>
          <a:lstStyle/>
          <a:p>
            <a:endParaRPr lang="en-US"/>
          </a:p>
        </p:txBody>
      </p:sp>
      <p:sp>
        <p:nvSpPr>
          <p:cNvPr id="47108" name="Oval 4"/>
          <p:cNvSpPr>
            <a:spLocks noChangeArrowheads="1"/>
          </p:cNvSpPr>
          <p:nvPr/>
        </p:nvSpPr>
        <p:spPr bwMode="auto">
          <a:xfrm>
            <a:off x="7258050" y="1536700"/>
            <a:ext cx="254000" cy="1089025"/>
          </a:xfrm>
          <a:prstGeom prst="ellipse">
            <a:avLst/>
          </a:prstGeom>
          <a:solidFill>
            <a:srgbClr val="FFFFFF"/>
          </a:solidFill>
          <a:ln w="12700">
            <a:solidFill>
              <a:srgbClr val="000000"/>
            </a:solidFill>
            <a:round/>
            <a:headEnd/>
            <a:tailEnd/>
          </a:ln>
        </p:spPr>
        <p:txBody>
          <a:bodyPr/>
          <a:lstStyle/>
          <a:p>
            <a:endParaRPr lang="en-US"/>
          </a:p>
        </p:txBody>
      </p:sp>
      <p:sp>
        <p:nvSpPr>
          <p:cNvPr id="47109" name="Line 5"/>
          <p:cNvSpPr>
            <a:spLocks noChangeShapeType="1"/>
          </p:cNvSpPr>
          <p:nvPr/>
        </p:nvSpPr>
        <p:spPr bwMode="auto">
          <a:xfrm flipH="1">
            <a:off x="1719263" y="1527175"/>
            <a:ext cx="5662612" cy="1588"/>
          </a:xfrm>
          <a:prstGeom prst="line">
            <a:avLst/>
          </a:prstGeom>
          <a:noFill/>
          <a:ln w="12700">
            <a:solidFill>
              <a:srgbClr val="FFFFFF"/>
            </a:solidFill>
            <a:round/>
            <a:headEnd/>
            <a:tailEnd/>
          </a:ln>
        </p:spPr>
        <p:txBody>
          <a:bodyPr/>
          <a:lstStyle/>
          <a:p>
            <a:endParaRPr lang="en-US"/>
          </a:p>
        </p:txBody>
      </p:sp>
      <p:sp>
        <p:nvSpPr>
          <p:cNvPr id="47110" name="Line 6"/>
          <p:cNvSpPr>
            <a:spLocks noChangeShapeType="1"/>
          </p:cNvSpPr>
          <p:nvPr/>
        </p:nvSpPr>
        <p:spPr bwMode="auto">
          <a:xfrm flipH="1">
            <a:off x="1768475" y="2625725"/>
            <a:ext cx="5605463" cy="1588"/>
          </a:xfrm>
          <a:prstGeom prst="line">
            <a:avLst/>
          </a:prstGeom>
          <a:noFill/>
          <a:ln w="12700">
            <a:solidFill>
              <a:srgbClr val="FFFFFF"/>
            </a:solidFill>
            <a:round/>
            <a:headEnd/>
            <a:tailEnd/>
          </a:ln>
        </p:spPr>
        <p:txBody>
          <a:bodyPr/>
          <a:lstStyle/>
          <a:p>
            <a:endParaRPr lang="en-US"/>
          </a:p>
        </p:txBody>
      </p:sp>
      <p:sp>
        <p:nvSpPr>
          <p:cNvPr id="47111" name="Oval 7"/>
          <p:cNvSpPr>
            <a:spLocks noChangeArrowheads="1"/>
          </p:cNvSpPr>
          <p:nvPr/>
        </p:nvSpPr>
        <p:spPr bwMode="auto">
          <a:xfrm>
            <a:off x="1682750" y="1514475"/>
            <a:ext cx="98425" cy="1144588"/>
          </a:xfrm>
          <a:prstGeom prst="ellipse">
            <a:avLst/>
          </a:prstGeom>
          <a:solidFill>
            <a:srgbClr val="FFFFFF"/>
          </a:solidFill>
          <a:ln w="12700">
            <a:solidFill>
              <a:srgbClr val="000000"/>
            </a:solidFill>
            <a:round/>
            <a:headEnd/>
            <a:tailEnd/>
          </a:ln>
        </p:spPr>
        <p:txBody>
          <a:bodyPr/>
          <a:lstStyle/>
          <a:p>
            <a:endParaRPr lang="en-US"/>
          </a:p>
        </p:txBody>
      </p:sp>
      <p:sp>
        <p:nvSpPr>
          <p:cNvPr id="47112" name="Freeform 8"/>
          <p:cNvSpPr>
            <a:spLocks/>
          </p:cNvSpPr>
          <p:nvPr/>
        </p:nvSpPr>
        <p:spPr bwMode="auto">
          <a:xfrm>
            <a:off x="1041400" y="3429000"/>
            <a:ext cx="7507288" cy="2022475"/>
          </a:xfrm>
          <a:custGeom>
            <a:avLst/>
            <a:gdLst>
              <a:gd name="T0" fmla="*/ 2147483647 w 4444"/>
              <a:gd name="T1" fmla="*/ 2147483647 h 3824"/>
              <a:gd name="T2" fmla="*/ 2147483647 w 4444"/>
              <a:gd name="T3" fmla="*/ 2147483647 h 3824"/>
              <a:gd name="T4" fmla="*/ 2147483647 w 4444"/>
              <a:gd name="T5" fmla="*/ 0 h 3824"/>
              <a:gd name="T6" fmla="*/ 0 w 4444"/>
              <a:gd name="T7" fmla="*/ 0 h 3824"/>
              <a:gd name="T8" fmla="*/ 0 w 4444"/>
              <a:gd name="T9" fmla="*/ 2147483647 h 3824"/>
              <a:gd name="T10" fmla="*/ 2147483647 w 4444"/>
              <a:gd name="T11" fmla="*/ 2147483647 h 3824"/>
              <a:gd name="T12" fmla="*/ 0 60000 65536"/>
              <a:gd name="T13" fmla="*/ 0 60000 65536"/>
              <a:gd name="T14" fmla="*/ 0 60000 65536"/>
              <a:gd name="T15" fmla="*/ 0 60000 65536"/>
              <a:gd name="T16" fmla="*/ 0 60000 65536"/>
              <a:gd name="T17" fmla="*/ 0 60000 65536"/>
              <a:gd name="T18" fmla="*/ 0 w 4444"/>
              <a:gd name="T19" fmla="*/ 0 h 3824"/>
              <a:gd name="T20" fmla="*/ 4444 w 4444"/>
              <a:gd name="T21" fmla="*/ 3824 h 3824"/>
            </a:gdLst>
            <a:ahLst/>
            <a:cxnLst>
              <a:cxn ang="T12">
                <a:pos x="T0" y="T1"/>
              </a:cxn>
              <a:cxn ang="T13">
                <a:pos x="T2" y="T3"/>
              </a:cxn>
              <a:cxn ang="T14">
                <a:pos x="T4" y="T5"/>
              </a:cxn>
              <a:cxn ang="T15">
                <a:pos x="T6" y="T7"/>
              </a:cxn>
              <a:cxn ang="T16">
                <a:pos x="T8" y="T9"/>
              </a:cxn>
              <a:cxn ang="T17">
                <a:pos x="T10" y="T11"/>
              </a:cxn>
            </a:cxnLst>
            <a:rect l="T18" t="T19" r="T20" b="T21"/>
            <a:pathLst>
              <a:path w="4444" h="3824">
                <a:moveTo>
                  <a:pt x="2222" y="3824"/>
                </a:moveTo>
                <a:lnTo>
                  <a:pt x="4444" y="3824"/>
                </a:lnTo>
                <a:lnTo>
                  <a:pt x="4444" y="0"/>
                </a:lnTo>
                <a:lnTo>
                  <a:pt x="0" y="0"/>
                </a:lnTo>
                <a:lnTo>
                  <a:pt x="0" y="3824"/>
                </a:lnTo>
                <a:lnTo>
                  <a:pt x="2222" y="3824"/>
                </a:lnTo>
                <a:close/>
              </a:path>
            </a:pathLst>
          </a:custGeom>
          <a:noFill/>
          <a:ln w="12700">
            <a:solidFill>
              <a:srgbClr val="FFFFFF"/>
            </a:solidFill>
            <a:prstDash val="solid"/>
            <a:round/>
            <a:headEnd/>
            <a:tailEnd/>
          </a:ln>
        </p:spPr>
        <p:txBody>
          <a:bodyPr/>
          <a:lstStyle/>
          <a:p>
            <a:endParaRPr lang="en-US"/>
          </a:p>
        </p:txBody>
      </p:sp>
      <p:sp>
        <p:nvSpPr>
          <p:cNvPr id="47113" name="Rectangle 9"/>
          <p:cNvSpPr>
            <a:spLocks noChangeArrowheads="1"/>
          </p:cNvSpPr>
          <p:nvPr/>
        </p:nvSpPr>
        <p:spPr bwMode="auto">
          <a:xfrm>
            <a:off x="1074738" y="3441700"/>
            <a:ext cx="944562" cy="304800"/>
          </a:xfrm>
          <a:prstGeom prst="rect">
            <a:avLst/>
          </a:prstGeom>
          <a:noFill/>
          <a:ln w="9525">
            <a:noFill/>
            <a:miter lim="800000"/>
            <a:headEnd/>
            <a:tailEnd/>
          </a:ln>
        </p:spPr>
        <p:txBody>
          <a:bodyPr wrap="none" lIns="0" tIns="0" rIns="0" bIns="0">
            <a:spAutoFit/>
          </a:bodyPr>
          <a:lstStyle/>
          <a:p>
            <a:pPr eaLnBrk="0" hangingPunct="0"/>
            <a:r>
              <a:rPr lang="en-US" altLang="en-US" sz="2000" b="0">
                <a:solidFill>
                  <a:srgbClr val="FFFF99"/>
                </a:solidFill>
              </a:rPr>
              <a:t>Myocyte</a:t>
            </a:r>
            <a:endParaRPr lang="en-US" altLang="en-US" sz="2000" b="0">
              <a:solidFill>
                <a:srgbClr val="FFFF99"/>
              </a:solidFill>
              <a:latin typeface="Times New Roman" pitchFamily="18" charset="0"/>
            </a:endParaRPr>
          </a:p>
        </p:txBody>
      </p:sp>
      <p:sp>
        <p:nvSpPr>
          <p:cNvPr id="47114" name="Rectangle 10"/>
          <p:cNvSpPr>
            <a:spLocks noChangeArrowheads="1"/>
          </p:cNvSpPr>
          <p:nvPr/>
        </p:nvSpPr>
        <p:spPr bwMode="auto">
          <a:xfrm>
            <a:off x="1874838" y="1216025"/>
            <a:ext cx="990600" cy="304800"/>
          </a:xfrm>
          <a:prstGeom prst="rect">
            <a:avLst/>
          </a:prstGeom>
          <a:noFill/>
          <a:ln w="9525">
            <a:noFill/>
            <a:miter lim="800000"/>
            <a:headEnd/>
            <a:tailEnd/>
          </a:ln>
        </p:spPr>
        <p:txBody>
          <a:bodyPr wrap="none" lIns="0" tIns="0" rIns="0" bIns="0">
            <a:spAutoFit/>
          </a:bodyPr>
          <a:lstStyle/>
          <a:p>
            <a:pPr eaLnBrk="0" hangingPunct="0"/>
            <a:r>
              <a:rPr lang="en-US" altLang="en-US" sz="2000" b="0">
                <a:solidFill>
                  <a:srgbClr val="FFFF99"/>
                </a:solidFill>
              </a:rPr>
              <a:t>Capillary</a:t>
            </a:r>
            <a:endParaRPr lang="en-US" altLang="en-US" sz="2000" b="0">
              <a:solidFill>
                <a:srgbClr val="FFFF99"/>
              </a:solidFill>
              <a:latin typeface="Times New Roman" pitchFamily="18" charset="0"/>
            </a:endParaRPr>
          </a:p>
        </p:txBody>
      </p:sp>
      <p:sp>
        <p:nvSpPr>
          <p:cNvPr id="47115" name="Oval 11"/>
          <p:cNvSpPr>
            <a:spLocks noChangeArrowheads="1"/>
          </p:cNvSpPr>
          <p:nvPr/>
        </p:nvSpPr>
        <p:spPr bwMode="auto">
          <a:xfrm>
            <a:off x="7346950" y="2106613"/>
            <a:ext cx="11113" cy="1587"/>
          </a:xfrm>
          <a:prstGeom prst="ellipse">
            <a:avLst/>
          </a:prstGeom>
          <a:solidFill>
            <a:srgbClr val="FFFFFF"/>
          </a:solidFill>
          <a:ln w="0">
            <a:solidFill>
              <a:srgbClr val="000000"/>
            </a:solidFill>
            <a:round/>
            <a:headEnd/>
            <a:tailEnd/>
          </a:ln>
        </p:spPr>
        <p:txBody>
          <a:bodyPr/>
          <a:lstStyle/>
          <a:p>
            <a:endParaRPr lang="en-US"/>
          </a:p>
        </p:txBody>
      </p:sp>
      <p:sp>
        <p:nvSpPr>
          <p:cNvPr id="47116" name="Line 13"/>
          <p:cNvSpPr>
            <a:spLocks noChangeShapeType="1"/>
          </p:cNvSpPr>
          <p:nvPr/>
        </p:nvSpPr>
        <p:spPr bwMode="auto">
          <a:xfrm>
            <a:off x="1266825" y="2105025"/>
            <a:ext cx="476250" cy="1588"/>
          </a:xfrm>
          <a:prstGeom prst="line">
            <a:avLst/>
          </a:prstGeom>
          <a:noFill/>
          <a:ln w="38100">
            <a:solidFill>
              <a:srgbClr val="FFFFFF"/>
            </a:solidFill>
            <a:round/>
            <a:headEnd/>
            <a:tailEnd type="triangle" w="med" len="med"/>
          </a:ln>
        </p:spPr>
        <p:txBody>
          <a:bodyPr/>
          <a:lstStyle/>
          <a:p>
            <a:endParaRPr lang="en-US"/>
          </a:p>
        </p:txBody>
      </p:sp>
      <p:sp>
        <p:nvSpPr>
          <p:cNvPr id="47118" name="Text Box 15"/>
          <p:cNvSpPr txBox="1">
            <a:spLocks noChangeArrowheads="1"/>
          </p:cNvSpPr>
          <p:nvPr/>
        </p:nvSpPr>
        <p:spPr bwMode="auto">
          <a:xfrm>
            <a:off x="847725" y="1868488"/>
            <a:ext cx="493713" cy="457200"/>
          </a:xfrm>
          <a:prstGeom prst="rect">
            <a:avLst/>
          </a:prstGeom>
          <a:noFill/>
          <a:ln w="12700">
            <a:noFill/>
            <a:miter lim="800000"/>
            <a:headEnd/>
            <a:tailEnd/>
          </a:ln>
        </p:spPr>
        <p:txBody>
          <a:bodyPr wrap="none">
            <a:spAutoFit/>
          </a:bodyPr>
          <a:lstStyle/>
          <a:p>
            <a:pPr eaLnBrk="0" hangingPunct="0"/>
            <a:r>
              <a:rPr lang="en-US" altLang="en-US" sz="2400"/>
              <a:t>F</a:t>
            </a:r>
            <a:r>
              <a:rPr lang="en-US" altLang="en-US" sz="2400" baseline="-25000"/>
              <a:t>p</a:t>
            </a:r>
          </a:p>
        </p:txBody>
      </p:sp>
      <p:sp>
        <p:nvSpPr>
          <p:cNvPr id="47119" name="Text Box 16"/>
          <p:cNvSpPr txBox="1">
            <a:spLocks noChangeArrowheads="1"/>
          </p:cNvSpPr>
          <p:nvPr/>
        </p:nvSpPr>
        <p:spPr bwMode="auto">
          <a:xfrm>
            <a:off x="3349625" y="1487488"/>
            <a:ext cx="511175"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V</a:t>
            </a:r>
            <a:r>
              <a:rPr lang="en-US" altLang="en-US" sz="2400" baseline="-25000">
                <a:solidFill>
                  <a:srgbClr val="00FF00"/>
                </a:solidFill>
              </a:rPr>
              <a:t>p</a:t>
            </a:r>
          </a:p>
        </p:txBody>
      </p:sp>
      <p:sp>
        <p:nvSpPr>
          <p:cNvPr id="47120" name="Text Box 17"/>
          <p:cNvSpPr txBox="1">
            <a:spLocks noChangeArrowheads="1"/>
          </p:cNvSpPr>
          <p:nvPr/>
        </p:nvSpPr>
        <p:spPr bwMode="auto">
          <a:xfrm>
            <a:off x="5775325" y="2706688"/>
            <a:ext cx="625475"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V</a:t>
            </a:r>
            <a:r>
              <a:rPr lang="en-US" altLang="en-US" sz="2400" baseline="-25000">
                <a:solidFill>
                  <a:srgbClr val="00FF00"/>
                </a:solidFill>
              </a:rPr>
              <a:t>isf</a:t>
            </a:r>
          </a:p>
        </p:txBody>
      </p:sp>
      <p:sp>
        <p:nvSpPr>
          <p:cNvPr id="47124" name="Text Box 28"/>
          <p:cNvSpPr txBox="1">
            <a:spLocks noChangeArrowheads="1"/>
          </p:cNvSpPr>
          <p:nvPr/>
        </p:nvSpPr>
        <p:spPr bwMode="auto">
          <a:xfrm>
            <a:off x="6499225" y="2617788"/>
            <a:ext cx="642938"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D</a:t>
            </a:r>
            <a:r>
              <a:rPr lang="en-US" altLang="en-US" sz="2400" baseline="-25000">
                <a:solidFill>
                  <a:srgbClr val="00FF00"/>
                </a:solidFill>
              </a:rPr>
              <a:t>isf</a:t>
            </a:r>
          </a:p>
        </p:txBody>
      </p:sp>
      <p:sp>
        <p:nvSpPr>
          <p:cNvPr id="47125" name="Line 29"/>
          <p:cNvSpPr>
            <a:spLocks noChangeShapeType="1"/>
          </p:cNvSpPr>
          <p:nvPr/>
        </p:nvSpPr>
        <p:spPr bwMode="auto">
          <a:xfrm flipV="1">
            <a:off x="4724400" y="2222500"/>
            <a:ext cx="1588" cy="508000"/>
          </a:xfrm>
          <a:prstGeom prst="line">
            <a:avLst/>
          </a:prstGeom>
          <a:noFill/>
          <a:ln w="28575">
            <a:noFill/>
            <a:round/>
            <a:headEnd/>
            <a:tailEnd type="triangle" w="med" len="med"/>
          </a:ln>
        </p:spPr>
        <p:txBody>
          <a:bodyPr/>
          <a:lstStyle/>
          <a:p>
            <a:endParaRPr lang="en-US"/>
          </a:p>
        </p:txBody>
      </p:sp>
      <p:sp>
        <p:nvSpPr>
          <p:cNvPr id="47126" name="Line 30"/>
          <p:cNvSpPr>
            <a:spLocks noChangeShapeType="1"/>
          </p:cNvSpPr>
          <p:nvPr/>
        </p:nvSpPr>
        <p:spPr bwMode="auto">
          <a:xfrm>
            <a:off x="4889500" y="2235200"/>
            <a:ext cx="1588" cy="508000"/>
          </a:xfrm>
          <a:prstGeom prst="line">
            <a:avLst/>
          </a:prstGeom>
          <a:noFill/>
          <a:ln w="28575">
            <a:noFill/>
            <a:round/>
            <a:headEnd/>
            <a:tailEnd type="triangle" w="med" len="med"/>
          </a:ln>
        </p:spPr>
        <p:txBody>
          <a:bodyPr/>
          <a:lstStyle/>
          <a:p>
            <a:endParaRPr lang="en-US"/>
          </a:p>
        </p:txBody>
      </p:sp>
      <p:grpSp>
        <p:nvGrpSpPr>
          <p:cNvPr id="71" name="Group 70"/>
          <p:cNvGrpSpPr/>
          <p:nvPr/>
        </p:nvGrpSpPr>
        <p:grpSpPr>
          <a:xfrm>
            <a:off x="2997200" y="2349500"/>
            <a:ext cx="38100" cy="1371600"/>
            <a:chOff x="2997200" y="2349500"/>
            <a:chExt cx="38100" cy="1371600"/>
          </a:xfrm>
        </p:grpSpPr>
        <p:sp>
          <p:nvSpPr>
            <p:cNvPr id="47117" name="Line 14"/>
            <p:cNvSpPr>
              <a:spLocks noChangeShapeType="1"/>
            </p:cNvSpPr>
            <p:nvPr/>
          </p:nvSpPr>
          <p:spPr bwMode="auto">
            <a:xfrm flipV="1">
              <a:off x="2997200" y="2349500"/>
              <a:ext cx="1588" cy="508000"/>
            </a:xfrm>
            <a:prstGeom prst="line">
              <a:avLst/>
            </a:prstGeom>
            <a:noFill/>
            <a:ln w="28575">
              <a:solidFill>
                <a:schemeClr val="tx2"/>
              </a:solidFill>
              <a:round/>
              <a:headEnd/>
              <a:tailEnd type="triangle" w="med" len="med"/>
            </a:ln>
          </p:spPr>
          <p:txBody>
            <a:bodyPr/>
            <a:lstStyle/>
            <a:p>
              <a:endParaRPr lang="en-US"/>
            </a:p>
          </p:txBody>
        </p:sp>
        <p:sp>
          <p:nvSpPr>
            <p:cNvPr id="47128" name="Line 33"/>
            <p:cNvSpPr>
              <a:spLocks noChangeShapeType="1"/>
            </p:cNvSpPr>
            <p:nvPr/>
          </p:nvSpPr>
          <p:spPr bwMode="auto">
            <a:xfrm flipV="1">
              <a:off x="3033713" y="3213100"/>
              <a:ext cx="1587" cy="508000"/>
            </a:xfrm>
            <a:prstGeom prst="line">
              <a:avLst/>
            </a:prstGeom>
            <a:noFill/>
            <a:ln w="28575">
              <a:solidFill>
                <a:schemeClr val="tx2"/>
              </a:solidFill>
              <a:round/>
              <a:headEnd/>
              <a:tailEnd type="triangle" w="med" len="med"/>
            </a:ln>
          </p:spPr>
          <p:txBody>
            <a:bodyPr/>
            <a:lstStyle/>
            <a:p>
              <a:endParaRPr lang="en-US"/>
            </a:p>
          </p:txBody>
        </p:sp>
      </p:grpSp>
      <p:grpSp>
        <p:nvGrpSpPr>
          <p:cNvPr id="72" name="Group 71"/>
          <p:cNvGrpSpPr/>
          <p:nvPr/>
        </p:nvGrpSpPr>
        <p:grpSpPr>
          <a:xfrm>
            <a:off x="2181225" y="2192338"/>
            <a:ext cx="1049338" cy="2073275"/>
            <a:chOff x="2181225" y="2192338"/>
            <a:chExt cx="1049338" cy="2073275"/>
          </a:xfrm>
        </p:grpSpPr>
        <p:grpSp>
          <p:nvGrpSpPr>
            <p:cNvPr id="69" name="Group 68"/>
            <p:cNvGrpSpPr/>
            <p:nvPr/>
          </p:nvGrpSpPr>
          <p:grpSpPr>
            <a:xfrm>
              <a:off x="2181225" y="2192338"/>
              <a:ext cx="703263" cy="690562"/>
              <a:chOff x="2181225" y="2192338"/>
              <a:chExt cx="703263" cy="690562"/>
            </a:xfrm>
          </p:grpSpPr>
          <p:sp>
            <p:nvSpPr>
              <p:cNvPr id="47121" name="Line 18"/>
              <p:cNvSpPr>
                <a:spLocks noChangeShapeType="1"/>
              </p:cNvSpPr>
              <p:nvPr/>
            </p:nvSpPr>
            <p:spPr bwMode="auto">
              <a:xfrm>
                <a:off x="2882900" y="2374900"/>
                <a:ext cx="1588" cy="508000"/>
              </a:xfrm>
              <a:prstGeom prst="line">
                <a:avLst/>
              </a:prstGeom>
              <a:noFill/>
              <a:ln w="28575">
                <a:solidFill>
                  <a:schemeClr val="tx2"/>
                </a:solidFill>
                <a:round/>
                <a:headEnd/>
                <a:tailEnd type="triangle" w="med" len="med"/>
              </a:ln>
            </p:spPr>
            <p:txBody>
              <a:bodyPr/>
              <a:lstStyle/>
              <a:p>
                <a:endParaRPr lang="en-US"/>
              </a:p>
            </p:txBody>
          </p:sp>
          <p:sp>
            <p:nvSpPr>
              <p:cNvPr id="47122" name="Rectangle 19"/>
              <p:cNvSpPr>
                <a:spLocks noChangeArrowheads="1"/>
              </p:cNvSpPr>
              <p:nvPr/>
            </p:nvSpPr>
            <p:spPr bwMode="auto">
              <a:xfrm>
                <a:off x="2181225" y="2192338"/>
                <a:ext cx="593725" cy="365125"/>
              </a:xfrm>
              <a:prstGeom prst="rect">
                <a:avLst/>
              </a:prstGeom>
              <a:noFill/>
              <a:ln w="9525">
                <a:noFill/>
                <a:miter lim="800000"/>
                <a:headEnd/>
                <a:tailEnd/>
              </a:ln>
            </p:spPr>
            <p:txBody>
              <a:bodyPr lIns="0" tIns="0" rIns="0" bIns="0">
                <a:spAutoFit/>
              </a:bodyPr>
              <a:lstStyle/>
              <a:p>
                <a:pPr eaLnBrk="0" hangingPunct="0"/>
                <a:r>
                  <a:rPr lang="en-US" altLang="en-US" sz="2400" dirty="0" err="1" smtClean="0">
                    <a:solidFill>
                      <a:srgbClr val="FFFF00"/>
                    </a:solidFill>
                  </a:rPr>
                  <a:t>PS</a:t>
                </a:r>
                <a:r>
                  <a:rPr lang="en-US" altLang="en-US" sz="2400" baseline="-25000" dirty="0" err="1" smtClean="0">
                    <a:solidFill>
                      <a:srgbClr val="FFFF00"/>
                    </a:solidFill>
                  </a:rPr>
                  <a:t>g</a:t>
                </a:r>
                <a:endParaRPr lang="en-US" altLang="en-US" sz="2400" baseline="-25000" dirty="0">
                  <a:solidFill>
                    <a:srgbClr val="FFFF00"/>
                  </a:solidFill>
                </a:endParaRPr>
              </a:p>
            </p:txBody>
          </p:sp>
        </p:grpSp>
        <p:sp>
          <p:nvSpPr>
            <p:cNvPr id="47123" name="Text Box 22"/>
            <p:cNvSpPr txBox="1">
              <a:spLocks noChangeArrowheads="1"/>
            </p:cNvSpPr>
            <p:nvPr/>
          </p:nvSpPr>
          <p:spPr bwMode="auto">
            <a:xfrm>
              <a:off x="2463800" y="3898900"/>
              <a:ext cx="766763" cy="366713"/>
            </a:xfrm>
            <a:prstGeom prst="rect">
              <a:avLst/>
            </a:prstGeom>
            <a:noFill/>
            <a:ln w="9525">
              <a:noFill/>
              <a:miter lim="800000"/>
              <a:headEnd/>
              <a:tailEnd/>
            </a:ln>
          </p:spPr>
          <p:txBody>
            <a:bodyPr wrap="none">
              <a:spAutoFit/>
            </a:bodyPr>
            <a:lstStyle/>
            <a:p>
              <a:r>
                <a:rPr lang="en-US" baseline="30000" dirty="0">
                  <a:solidFill>
                    <a:srgbClr val="FF0000"/>
                  </a:solidFill>
                </a:rPr>
                <a:t>13</a:t>
              </a:r>
              <a:r>
                <a:rPr lang="en-US" dirty="0">
                  <a:solidFill>
                    <a:srgbClr val="FF0000"/>
                  </a:solidFill>
                </a:rPr>
                <a:t>NH</a:t>
              </a:r>
              <a:r>
                <a:rPr lang="en-US" baseline="-25000" dirty="0">
                  <a:solidFill>
                    <a:srgbClr val="FF0000"/>
                  </a:solidFill>
                </a:rPr>
                <a:t>3</a:t>
              </a:r>
            </a:p>
          </p:txBody>
        </p:sp>
        <p:grpSp>
          <p:nvGrpSpPr>
            <p:cNvPr id="70" name="Group 69"/>
            <p:cNvGrpSpPr/>
            <p:nvPr/>
          </p:nvGrpSpPr>
          <p:grpSpPr>
            <a:xfrm>
              <a:off x="2190750" y="3003550"/>
              <a:ext cx="742950" cy="742950"/>
              <a:chOff x="2190750" y="3003550"/>
              <a:chExt cx="742950" cy="742950"/>
            </a:xfrm>
          </p:grpSpPr>
          <p:sp>
            <p:nvSpPr>
              <p:cNvPr id="47127" name="Rectangle 32"/>
              <p:cNvSpPr>
                <a:spLocks noChangeArrowheads="1"/>
              </p:cNvSpPr>
              <p:nvPr/>
            </p:nvSpPr>
            <p:spPr bwMode="auto">
              <a:xfrm>
                <a:off x="2190750" y="3003550"/>
                <a:ext cx="642938" cy="365125"/>
              </a:xfrm>
              <a:prstGeom prst="rect">
                <a:avLst/>
              </a:prstGeom>
              <a:noFill/>
              <a:ln w="9525">
                <a:noFill/>
                <a:miter lim="800000"/>
                <a:headEnd/>
                <a:tailEnd/>
              </a:ln>
            </p:spPr>
            <p:txBody>
              <a:bodyPr wrap="none" lIns="0" tIns="0" rIns="0" bIns="0">
                <a:spAutoFit/>
              </a:bodyPr>
              <a:lstStyle/>
              <a:p>
                <a:pPr eaLnBrk="0" hangingPunct="0"/>
                <a:r>
                  <a:rPr lang="en-US" altLang="en-US" sz="2400" dirty="0" err="1">
                    <a:solidFill>
                      <a:srgbClr val="FFFF00"/>
                    </a:solidFill>
                  </a:rPr>
                  <a:t>PS</a:t>
                </a:r>
                <a:r>
                  <a:rPr lang="en-US" altLang="en-US" sz="2400" baseline="-25000" dirty="0" err="1">
                    <a:solidFill>
                      <a:srgbClr val="FFFF00"/>
                    </a:solidFill>
                  </a:rPr>
                  <a:t>pc</a:t>
                </a:r>
                <a:endParaRPr lang="en-US" altLang="en-US" sz="2400" b="0" baseline="-25000" dirty="0">
                  <a:solidFill>
                    <a:srgbClr val="FFFF00"/>
                  </a:solidFill>
                  <a:latin typeface="Times New Roman" pitchFamily="18" charset="0"/>
                </a:endParaRPr>
              </a:p>
            </p:txBody>
          </p:sp>
          <p:sp>
            <p:nvSpPr>
              <p:cNvPr id="47129" name="Line 34"/>
              <p:cNvSpPr>
                <a:spLocks noChangeShapeType="1"/>
              </p:cNvSpPr>
              <p:nvPr/>
            </p:nvSpPr>
            <p:spPr bwMode="auto">
              <a:xfrm>
                <a:off x="2932113" y="3238500"/>
                <a:ext cx="1587" cy="508000"/>
              </a:xfrm>
              <a:prstGeom prst="line">
                <a:avLst/>
              </a:prstGeom>
              <a:noFill/>
              <a:ln w="28575">
                <a:solidFill>
                  <a:schemeClr val="tx2"/>
                </a:solidFill>
                <a:round/>
                <a:headEnd/>
                <a:tailEnd type="triangle" w="med" len="med"/>
              </a:ln>
            </p:spPr>
            <p:txBody>
              <a:bodyPr/>
              <a:lstStyle/>
              <a:p>
                <a:endParaRPr lang="en-US"/>
              </a:p>
            </p:txBody>
          </p:sp>
        </p:grpSp>
      </p:grpSp>
      <p:sp>
        <p:nvSpPr>
          <p:cNvPr id="47130" name="Text Box 35"/>
          <p:cNvSpPr txBox="1">
            <a:spLocks noChangeArrowheads="1"/>
          </p:cNvSpPr>
          <p:nvPr/>
        </p:nvSpPr>
        <p:spPr bwMode="auto">
          <a:xfrm>
            <a:off x="1457325" y="4725988"/>
            <a:ext cx="623888"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V</a:t>
            </a:r>
            <a:r>
              <a:rPr lang="en-US" altLang="en-US" sz="2400" baseline="-25000">
                <a:solidFill>
                  <a:srgbClr val="00FF00"/>
                </a:solidFill>
              </a:rPr>
              <a:t>pc</a:t>
            </a:r>
          </a:p>
        </p:txBody>
      </p:sp>
      <p:sp>
        <p:nvSpPr>
          <p:cNvPr id="47131" name="Text Box 36"/>
          <p:cNvSpPr txBox="1">
            <a:spLocks noChangeArrowheads="1"/>
          </p:cNvSpPr>
          <p:nvPr/>
        </p:nvSpPr>
        <p:spPr bwMode="auto">
          <a:xfrm>
            <a:off x="2120900" y="1765300"/>
            <a:ext cx="766763" cy="366713"/>
          </a:xfrm>
          <a:prstGeom prst="rect">
            <a:avLst/>
          </a:prstGeom>
          <a:noFill/>
          <a:ln w="9525">
            <a:noFill/>
            <a:miter lim="800000"/>
            <a:headEnd/>
            <a:tailEnd/>
          </a:ln>
        </p:spPr>
        <p:txBody>
          <a:bodyPr wrap="none">
            <a:spAutoFit/>
          </a:bodyPr>
          <a:lstStyle/>
          <a:p>
            <a:r>
              <a:rPr lang="en-US" baseline="30000" dirty="0">
                <a:solidFill>
                  <a:srgbClr val="FF0000"/>
                </a:solidFill>
              </a:rPr>
              <a:t>13</a:t>
            </a:r>
            <a:r>
              <a:rPr lang="en-US" dirty="0">
                <a:solidFill>
                  <a:srgbClr val="FF0000"/>
                </a:solidFill>
              </a:rPr>
              <a:t>NH</a:t>
            </a:r>
            <a:r>
              <a:rPr lang="en-US" baseline="-25000" dirty="0">
                <a:solidFill>
                  <a:srgbClr val="FF0000"/>
                </a:solidFill>
              </a:rPr>
              <a:t>3</a:t>
            </a:r>
          </a:p>
        </p:txBody>
      </p:sp>
      <p:sp>
        <p:nvSpPr>
          <p:cNvPr id="47132" name="Text Box 37"/>
          <p:cNvSpPr txBox="1">
            <a:spLocks noChangeArrowheads="1"/>
          </p:cNvSpPr>
          <p:nvPr/>
        </p:nvSpPr>
        <p:spPr bwMode="auto">
          <a:xfrm>
            <a:off x="7620000" y="1778000"/>
            <a:ext cx="766763" cy="641350"/>
          </a:xfrm>
          <a:prstGeom prst="rect">
            <a:avLst/>
          </a:prstGeom>
          <a:noFill/>
          <a:ln w="9525">
            <a:noFill/>
            <a:miter lim="800000"/>
            <a:headEnd/>
            <a:tailEnd/>
          </a:ln>
        </p:spPr>
        <p:txBody>
          <a:bodyPr>
            <a:spAutoFit/>
          </a:bodyPr>
          <a:lstStyle/>
          <a:p>
            <a:pPr algn="ctr"/>
            <a:r>
              <a:rPr lang="en-US" baseline="30000"/>
              <a:t>13</a:t>
            </a:r>
            <a:r>
              <a:rPr lang="en-US"/>
              <a:t>N</a:t>
            </a:r>
            <a:endParaRPr lang="en-US" baseline="-25000"/>
          </a:p>
          <a:p>
            <a:pPr algn="ctr"/>
            <a:r>
              <a:rPr lang="en-US"/>
              <a:t>OUT</a:t>
            </a:r>
          </a:p>
        </p:txBody>
      </p:sp>
      <p:sp>
        <p:nvSpPr>
          <p:cNvPr id="47133" name="Text Box 41"/>
          <p:cNvSpPr txBox="1">
            <a:spLocks noChangeArrowheads="1"/>
          </p:cNvSpPr>
          <p:nvPr/>
        </p:nvSpPr>
        <p:spPr bwMode="auto">
          <a:xfrm>
            <a:off x="7553325" y="4802188"/>
            <a:ext cx="641350"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D</a:t>
            </a:r>
            <a:r>
              <a:rPr lang="en-US" altLang="en-US" sz="2400" baseline="-25000">
                <a:solidFill>
                  <a:srgbClr val="00FF00"/>
                </a:solidFill>
              </a:rPr>
              <a:t>pc</a:t>
            </a:r>
          </a:p>
        </p:txBody>
      </p:sp>
      <p:sp>
        <p:nvSpPr>
          <p:cNvPr id="47134" name="Text Box 42"/>
          <p:cNvSpPr txBox="1">
            <a:spLocks noChangeArrowheads="1"/>
          </p:cNvSpPr>
          <p:nvPr/>
        </p:nvSpPr>
        <p:spPr bwMode="auto">
          <a:xfrm>
            <a:off x="6029325" y="1525588"/>
            <a:ext cx="528638"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D</a:t>
            </a:r>
            <a:r>
              <a:rPr lang="en-US" altLang="en-US" sz="2400" baseline="-25000">
                <a:solidFill>
                  <a:srgbClr val="00FF00"/>
                </a:solidFill>
              </a:rPr>
              <a:t>p</a:t>
            </a:r>
          </a:p>
        </p:txBody>
      </p:sp>
      <p:sp>
        <p:nvSpPr>
          <p:cNvPr id="47135" name="Line 43"/>
          <p:cNvSpPr>
            <a:spLocks noChangeShapeType="1"/>
          </p:cNvSpPr>
          <p:nvPr/>
        </p:nvSpPr>
        <p:spPr bwMode="auto">
          <a:xfrm flipV="1">
            <a:off x="7121525" y="2119313"/>
            <a:ext cx="692150" cy="11112"/>
          </a:xfrm>
          <a:prstGeom prst="line">
            <a:avLst/>
          </a:prstGeom>
          <a:noFill/>
          <a:ln w="38100">
            <a:solidFill>
              <a:srgbClr val="FFFFFF"/>
            </a:solidFill>
            <a:round/>
            <a:headEnd/>
            <a:tailEnd type="triangle" w="med" len="med"/>
          </a:ln>
        </p:spPr>
        <p:txBody>
          <a:bodyPr/>
          <a:lstStyle/>
          <a:p>
            <a:endParaRPr lang="en-US"/>
          </a:p>
        </p:txBody>
      </p:sp>
      <p:sp>
        <p:nvSpPr>
          <p:cNvPr id="47136" name="Rectangle 47"/>
          <p:cNvSpPr>
            <a:spLocks noChangeArrowheads="1"/>
          </p:cNvSpPr>
          <p:nvPr/>
        </p:nvSpPr>
        <p:spPr bwMode="auto">
          <a:xfrm>
            <a:off x="681038" y="2882900"/>
            <a:ext cx="395287" cy="304800"/>
          </a:xfrm>
          <a:prstGeom prst="rect">
            <a:avLst/>
          </a:prstGeom>
          <a:noFill/>
          <a:ln w="9525">
            <a:noFill/>
            <a:miter lim="800000"/>
            <a:headEnd/>
            <a:tailEnd/>
          </a:ln>
        </p:spPr>
        <p:txBody>
          <a:bodyPr wrap="none" lIns="0" tIns="0" rIns="0" bIns="0">
            <a:spAutoFit/>
          </a:bodyPr>
          <a:lstStyle/>
          <a:p>
            <a:pPr eaLnBrk="0" hangingPunct="0"/>
            <a:r>
              <a:rPr lang="en-US" altLang="en-US" sz="2000" b="0">
                <a:solidFill>
                  <a:srgbClr val="FFFF99"/>
                </a:solidFill>
              </a:rPr>
              <a:t>ISF</a:t>
            </a:r>
            <a:endParaRPr lang="en-US" altLang="en-US" sz="2000" b="0">
              <a:solidFill>
                <a:srgbClr val="FFFF99"/>
              </a:solidFill>
              <a:latin typeface="Times New Roman" pitchFamily="18" charset="0"/>
            </a:endParaRPr>
          </a:p>
        </p:txBody>
      </p:sp>
      <p:sp>
        <p:nvSpPr>
          <p:cNvPr id="47137" name="Text Box 48"/>
          <p:cNvSpPr txBox="1">
            <a:spLocks noChangeArrowheads="1"/>
          </p:cNvSpPr>
          <p:nvPr/>
        </p:nvSpPr>
        <p:spPr bwMode="auto">
          <a:xfrm>
            <a:off x="736600" y="1651000"/>
            <a:ext cx="766763" cy="366713"/>
          </a:xfrm>
          <a:prstGeom prst="rect">
            <a:avLst/>
          </a:prstGeom>
          <a:noFill/>
          <a:ln w="9525">
            <a:noFill/>
            <a:miter lim="800000"/>
            <a:headEnd/>
            <a:tailEnd/>
          </a:ln>
        </p:spPr>
        <p:txBody>
          <a:bodyPr wrap="none">
            <a:spAutoFit/>
          </a:bodyPr>
          <a:lstStyle/>
          <a:p>
            <a:r>
              <a:rPr lang="en-US" baseline="30000">
                <a:solidFill>
                  <a:srgbClr val="FF0000"/>
                </a:solidFill>
              </a:rPr>
              <a:t>13</a:t>
            </a:r>
            <a:r>
              <a:rPr lang="en-US">
                <a:solidFill>
                  <a:srgbClr val="FF0000"/>
                </a:solidFill>
              </a:rPr>
              <a:t>NH</a:t>
            </a:r>
            <a:r>
              <a:rPr lang="en-US" baseline="-25000">
                <a:solidFill>
                  <a:srgbClr val="FF0000"/>
                </a:solidFill>
              </a:rPr>
              <a:t>3</a:t>
            </a:r>
          </a:p>
        </p:txBody>
      </p:sp>
      <p:grpSp>
        <p:nvGrpSpPr>
          <p:cNvPr id="6" name="Group 65"/>
          <p:cNvGrpSpPr>
            <a:grpSpLocks/>
          </p:cNvGrpSpPr>
          <p:nvPr/>
        </p:nvGrpSpPr>
        <p:grpSpPr bwMode="auto">
          <a:xfrm>
            <a:off x="4137025" y="1887538"/>
            <a:ext cx="1457325" cy="1833562"/>
            <a:chOff x="2662" y="1189"/>
            <a:chExt cx="918" cy="1155"/>
          </a:xfrm>
        </p:grpSpPr>
        <p:sp>
          <p:nvSpPr>
            <p:cNvPr id="47144" name="Rectangle 12"/>
            <p:cNvSpPr>
              <a:spLocks noChangeArrowheads="1"/>
            </p:cNvSpPr>
            <p:nvPr/>
          </p:nvSpPr>
          <p:spPr bwMode="auto">
            <a:xfrm>
              <a:off x="2724" y="1764"/>
              <a:ext cx="809" cy="230"/>
            </a:xfrm>
            <a:prstGeom prst="rect">
              <a:avLst/>
            </a:prstGeom>
            <a:noFill/>
            <a:ln w="9525">
              <a:noFill/>
              <a:miter lim="800000"/>
              <a:headEnd/>
              <a:tailEnd/>
            </a:ln>
          </p:spPr>
          <p:txBody>
            <a:bodyPr wrap="none" lIns="0" tIns="0" rIns="0" bIns="0">
              <a:spAutoFit/>
            </a:bodyPr>
            <a:lstStyle/>
            <a:p>
              <a:pPr eaLnBrk="0" hangingPunct="0"/>
              <a:r>
                <a:rPr lang="en-US" altLang="en-US" sz="2400" dirty="0">
                  <a:solidFill>
                    <a:srgbClr val="FF00FF"/>
                  </a:solidFill>
                </a:rPr>
                <a:t>PS</a:t>
              </a:r>
              <a:r>
                <a:rPr lang="en-US" altLang="en-US" sz="2000" baseline="30000" dirty="0">
                  <a:solidFill>
                    <a:srgbClr val="FF00FF"/>
                  </a:solidFill>
                </a:rPr>
                <a:t>13N</a:t>
              </a:r>
              <a:r>
                <a:rPr lang="en-US" altLang="en-US" sz="2400" dirty="0">
                  <a:solidFill>
                    <a:srgbClr val="FF00FF"/>
                  </a:solidFill>
                </a:rPr>
                <a:t>Mi</a:t>
              </a:r>
              <a:r>
                <a:rPr lang="en-US" altLang="en-US" sz="2400" baseline="-25000" dirty="0">
                  <a:solidFill>
                    <a:srgbClr val="FF00FF"/>
                  </a:solidFill>
                </a:rPr>
                <a:t>pc</a:t>
              </a:r>
            </a:p>
          </p:txBody>
        </p:sp>
        <p:sp>
          <p:nvSpPr>
            <p:cNvPr id="47145" name="Line 20"/>
            <p:cNvSpPr>
              <a:spLocks noChangeShapeType="1"/>
            </p:cNvSpPr>
            <p:nvPr/>
          </p:nvSpPr>
          <p:spPr bwMode="auto">
            <a:xfrm flipV="1">
              <a:off x="2999" y="2024"/>
              <a:ext cx="1" cy="320"/>
            </a:xfrm>
            <a:prstGeom prst="line">
              <a:avLst/>
            </a:prstGeom>
            <a:noFill/>
            <a:ln w="28575">
              <a:solidFill>
                <a:srgbClr val="FF00FF"/>
              </a:solidFill>
              <a:round/>
              <a:headEnd/>
              <a:tailEnd type="triangle" w="med" len="med"/>
            </a:ln>
          </p:spPr>
          <p:txBody>
            <a:bodyPr/>
            <a:lstStyle/>
            <a:p>
              <a:endParaRPr lang="en-US"/>
            </a:p>
          </p:txBody>
        </p:sp>
        <p:sp>
          <p:nvSpPr>
            <p:cNvPr id="47146" name="Line 21"/>
            <p:cNvSpPr>
              <a:spLocks noChangeShapeType="1"/>
            </p:cNvSpPr>
            <p:nvPr/>
          </p:nvSpPr>
          <p:spPr bwMode="auto">
            <a:xfrm>
              <a:off x="3111" y="2016"/>
              <a:ext cx="1" cy="320"/>
            </a:xfrm>
            <a:prstGeom prst="line">
              <a:avLst/>
            </a:prstGeom>
            <a:noFill/>
            <a:ln w="28575">
              <a:solidFill>
                <a:srgbClr val="FF00FF"/>
              </a:solidFill>
              <a:round/>
              <a:headEnd/>
              <a:tailEnd type="triangle" w="med" len="med"/>
            </a:ln>
          </p:spPr>
          <p:txBody>
            <a:bodyPr/>
            <a:lstStyle/>
            <a:p>
              <a:endParaRPr lang="en-US"/>
            </a:p>
          </p:txBody>
        </p:sp>
        <p:sp>
          <p:nvSpPr>
            <p:cNvPr id="47147" name="Rectangle 31"/>
            <p:cNvSpPr>
              <a:spLocks noChangeArrowheads="1"/>
            </p:cNvSpPr>
            <p:nvPr/>
          </p:nvSpPr>
          <p:spPr bwMode="auto">
            <a:xfrm>
              <a:off x="2662" y="1189"/>
              <a:ext cx="918" cy="230"/>
            </a:xfrm>
            <a:prstGeom prst="rect">
              <a:avLst/>
            </a:prstGeom>
            <a:noFill/>
            <a:ln w="9525">
              <a:noFill/>
              <a:miter lim="800000"/>
              <a:headEnd/>
              <a:tailEnd/>
            </a:ln>
          </p:spPr>
          <p:txBody>
            <a:bodyPr lIns="0" tIns="0" rIns="0" bIns="0">
              <a:spAutoFit/>
            </a:bodyPr>
            <a:lstStyle/>
            <a:p>
              <a:pPr eaLnBrk="0" hangingPunct="0"/>
              <a:r>
                <a:rPr lang="en-US" altLang="en-US" sz="2400">
                  <a:solidFill>
                    <a:srgbClr val="FF00FF"/>
                  </a:solidFill>
                </a:rPr>
                <a:t>PS</a:t>
              </a:r>
              <a:r>
                <a:rPr lang="en-US" altLang="en-US" sz="2000" baseline="30000">
                  <a:solidFill>
                    <a:srgbClr val="FF00FF"/>
                  </a:solidFill>
                </a:rPr>
                <a:t>13N</a:t>
              </a:r>
              <a:r>
                <a:rPr lang="en-US" altLang="en-US" sz="2400">
                  <a:solidFill>
                    <a:srgbClr val="FF00FF"/>
                  </a:solidFill>
                </a:rPr>
                <a:t>Mi</a:t>
              </a:r>
              <a:r>
                <a:rPr lang="en-US" altLang="en-US" sz="2400" baseline="-25000">
                  <a:solidFill>
                    <a:srgbClr val="FF00FF"/>
                  </a:solidFill>
                </a:rPr>
                <a:t>g</a:t>
              </a:r>
            </a:p>
          </p:txBody>
        </p:sp>
        <p:sp>
          <p:nvSpPr>
            <p:cNvPr id="47148" name="Line 63"/>
            <p:cNvSpPr>
              <a:spLocks noChangeShapeType="1"/>
            </p:cNvSpPr>
            <p:nvPr/>
          </p:nvSpPr>
          <p:spPr bwMode="auto">
            <a:xfrm flipV="1">
              <a:off x="3007" y="1464"/>
              <a:ext cx="1" cy="320"/>
            </a:xfrm>
            <a:prstGeom prst="line">
              <a:avLst/>
            </a:prstGeom>
            <a:noFill/>
            <a:ln w="28575">
              <a:solidFill>
                <a:srgbClr val="FF00FF"/>
              </a:solidFill>
              <a:round/>
              <a:headEnd/>
              <a:tailEnd type="triangle" w="med" len="med"/>
            </a:ln>
          </p:spPr>
          <p:txBody>
            <a:bodyPr/>
            <a:lstStyle/>
            <a:p>
              <a:endParaRPr lang="en-US"/>
            </a:p>
          </p:txBody>
        </p:sp>
        <p:sp>
          <p:nvSpPr>
            <p:cNvPr id="47149" name="Line 64"/>
            <p:cNvSpPr>
              <a:spLocks noChangeShapeType="1"/>
            </p:cNvSpPr>
            <p:nvPr/>
          </p:nvSpPr>
          <p:spPr bwMode="auto">
            <a:xfrm>
              <a:off x="3119" y="1456"/>
              <a:ext cx="1" cy="320"/>
            </a:xfrm>
            <a:prstGeom prst="line">
              <a:avLst/>
            </a:prstGeom>
            <a:noFill/>
            <a:ln w="28575">
              <a:solidFill>
                <a:srgbClr val="FF00FF"/>
              </a:solidFill>
              <a:round/>
              <a:headEnd/>
              <a:tailEnd type="triangle" w="med" len="med"/>
            </a:ln>
          </p:spPr>
          <p:txBody>
            <a:bodyPr/>
            <a:lstStyle/>
            <a:p>
              <a:endParaRPr lang="en-US"/>
            </a:p>
          </p:txBody>
        </p:sp>
      </p:grpSp>
      <p:grpSp>
        <p:nvGrpSpPr>
          <p:cNvPr id="68" name="Group 67"/>
          <p:cNvGrpSpPr/>
          <p:nvPr/>
        </p:nvGrpSpPr>
        <p:grpSpPr>
          <a:xfrm>
            <a:off x="3175000" y="3657600"/>
            <a:ext cx="5389563" cy="1714500"/>
            <a:chOff x="3175000" y="3657600"/>
            <a:chExt cx="5389563" cy="1714500"/>
          </a:xfrm>
        </p:grpSpPr>
        <p:sp>
          <p:nvSpPr>
            <p:cNvPr id="47138" name="Line 39"/>
            <p:cNvSpPr>
              <a:spLocks noChangeShapeType="1"/>
            </p:cNvSpPr>
            <p:nvPr/>
          </p:nvSpPr>
          <p:spPr bwMode="auto">
            <a:xfrm flipV="1">
              <a:off x="4838700" y="5054600"/>
              <a:ext cx="876300" cy="228600"/>
            </a:xfrm>
            <a:prstGeom prst="line">
              <a:avLst/>
            </a:prstGeom>
            <a:noFill/>
            <a:ln w="9525">
              <a:solidFill>
                <a:schemeClr val="tx1"/>
              </a:solidFill>
              <a:round/>
              <a:headEnd/>
              <a:tailEnd/>
            </a:ln>
          </p:spPr>
          <p:txBody>
            <a:bodyPr/>
            <a:lstStyle/>
            <a:p>
              <a:endParaRPr lang="en-US"/>
            </a:p>
          </p:txBody>
        </p:sp>
        <p:grpSp>
          <p:nvGrpSpPr>
            <p:cNvPr id="67" name="Group 66"/>
            <p:cNvGrpSpPr/>
            <p:nvPr/>
          </p:nvGrpSpPr>
          <p:grpSpPr>
            <a:xfrm>
              <a:off x="3175000" y="3657600"/>
              <a:ext cx="5389563" cy="1714500"/>
              <a:chOff x="3175000" y="3657600"/>
              <a:chExt cx="5389563" cy="1714500"/>
            </a:xfrm>
          </p:grpSpPr>
          <p:grpSp>
            <p:nvGrpSpPr>
              <p:cNvPr id="47139" name="Group 68"/>
              <p:cNvGrpSpPr>
                <a:grpSpLocks/>
              </p:cNvGrpSpPr>
              <p:nvPr/>
            </p:nvGrpSpPr>
            <p:grpSpPr bwMode="auto">
              <a:xfrm>
                <a:off x="3175000" y="3657600"/>
                <a:ext cx="5389563" cy="1714500"/>
                <a:chOff x="2000" y="2304"/>
                <a:chExt cx="3395" cy="1080"/>
              </a:xfrm>
            </p:grpSpPr>
            <p:sp>
              <p:nvSpPr>
                <p:cNvPr id="47156" name="Text Box 26"/>
                <p:cNvSpPr txBox="1">
                  <a:spLocks noChangeArrowheads="1"/>
                </p:cNvSpPr>
                <p:nvPr/>
              </p:nvSpPr>
              <p:spPr bwMode="auto">
                <a:xfrm>
                  <a:off x="3008" y="3136"/>
                  <a:ext cx="678" cy="231"/>
                </a:xfrm>
                <a:prstGeom prst="rect">
                  <a:avLst/>
                </a:prstGeom>
                <a:noFill/>
                <a:ln w="9525">
                  <a:noFill/>
                  <a:miter lim="800000"/>
                  <a:headEnd/>
                  <a:tailEnd/>
                </a:ln>
              </p:spPr>
              <p:txBody>
                <a:bodyPr wrap="none">
                  <a:spAutoFit/>
                </a:bodyPr>
                <a:lstStyle/>
                <a:p>
                  <a:r>
                    <a:rPr lang="en-US" baseline="30000" dirty="0"/>
                    <a:t>13</a:t>
                  </a:r>
                  <a:r>
                    <a:rPr lang="en-US" dirty="0"/>
                    <a:t>N-urea</a:t>
                  </a:r>
                  <a:endParaRPr lang="en-US" baseline="-25000" dirty="0"/>
                </a:p>
              </p:txBody>
            </p:sp>
            <p:grpSp>
              <p:nvGrpSpPr>
                <p:cNvPr id="47157" name="Group 67"/>
                <p:cNvGrpSpPr>
                  <a:grpSpLocks/>
                </p:cNvGrpSpPr>
                <p:nvPr/>
              </p:nvGrpSpPr>
              <p:grpSpPr bwMode="auto">
                <a:xfrm>
                  <a:off x="2000" y="2304"/>
                  <a:ext cx="3395" cy="1080"/>
                  <a:chOff x="2000" y="2304"/>
                  <a:chExt cx="3395" cy="1080"/>
                </a:xfrm>
              </p:grpSpPr>
              <p:sp>
                <p:nvSpPr>
                  <p:cNvPr id="47158" name="Line 23"/>
                  <p:cNvSpPr>
                    <a:spLocks noChangeShapeType="1"/>
                  </p:cNvSpPr>
                  <p:nvPr/>
                </p:nvSpPr>
                <p:spPr bwMode="auto">
                  <a:xfrm flipV="1">
                    <a:off x="2096" y="2496"/>
                    <a:ext cx="520" cy="80"/>
                  </a:xfrm>
                  <a:prstGeom prst="line">
                    <a:avLst/>
                  </a:prstGeom>
                  <a:noFill/>
                  <a:ln w="38100">
                    <a:solidFill>
                      <a:srgbClr val="FFFF00"/>
                    </a:solidFill>
                    <a:round/>
                    <a:headEnd/>
                    <a:tailEnd type="triangle" w="med" len="med"/>
                  </a:ln>
                </p:spPr>
                <p:txBody>
                  <a:bodyPr/>
                  <a:lstStyle/>
                  <a:p>
                    <a:endParaRPr lang="en-US"/>
                  </a:p>
                </p:txBody>
              </p:sp>
              <p:sp>
                <p:nvSpPr>
                  <p:cNvPr id="47159" name="Rectangle 24"/>
                  <p:cNvSpPr>
                    <a:spLocks noChangeArrowheads="1"/>
                  </p:cNvSpPr>
                  <p:nvPr/>
                </p:nvSpPr>
                <p:spPr bwMode="auto">
                  <a:xfrm>
                    <a:off x="2174" y="2304"/>
                    <a:ext cx="265" cy="288"/>
                  </a:xfrm>
                  <a:prstGeom prst="rect">
                    <a:avLst/>
                  </a:prstGeom>
                  <a:noFill/>
                  <a:ln w="9525">
                    <a:noFill/>
                    <a:miter lim="800000"/>
                    <a:headEnd/>
                    <a:tailEnd/>
                  </a:ln>
                </p:spPr>
                <p:txBody>
                  <a:bodyPr wrap="none">
                    <a:spAutoFit/>
                  </a:bodyPr>
                  <a:lstStyle/>
                  <a:p>
                    <a:r>
                      <a:rPr lang="en-US" altLang="en-US" sz="2400" dirty="0">
                        <a:solidFill>
                          <a:srgbClr val="FFFF00"/>
                        </a:solidFill>
                      </a:rPr>
                      <a:t>G</a:t>
                    </a:r>
                    <a:endParaRPr lang="en-US" sz="2400" dirty="0">
                      <a:solidFill>
                        <a:srgbClr val="FFFF00"/>
                      </a:solidFill>
                    </a:endParaRPr>
                  </a:p>
                </p:txBody>
              </p:sp>
              <p:sp>
                <p:nvSpPr>
                  <p:cNvPr id="47160" name="Text Box 25"/>
                  <p:cNvSpPr txBox="1">
                    <a:spLocks noChangeArrowheads="1"/>
                  </p:cNvSpPr>
                  <p:nvPr/>
                </p:nvSpPr>
                <p:spPr bwMode="auto">
                  <a:xfrm>
                    <a:off x="2640" y="2352"/>
                    <a:ext cx="1683" cy="231"/>
                  </a:xfrm>
                  <a:prstGeom prst="rect">
                    <a:avLst/>
                  </a:prstGeom>
                  <a:noFill/>
                  <a:ln w="9525">
                    <a:noFill/>
                    <a:miter lim="800000"/>
                    <a:headEnd/>
                    <a:tailEnd/>
                  </a:ln>
                </p:spPr>
                <p:txBody>
                  <a:bodyPr wrap="none">
                    <a:spAutoFit/>
                  </a:bodyPr>
                  <a:lstStyle/>
                  <a:p>
                    <a:r>
                      <a:rPr lang="en-US" baseline="30000" dirty="0"/>
                      <a:t>13</a:t>
                    </a:r>
                    <a:r>
                      <a:rPr lang="en-US" dirty="0"/>
                      <a:t>N-glutamine (Mi) </a:t>
                    </a:r>
                    <a:r>
                      <a:rPr lang="en-US" b="0" dirty="0"/>
                      <a:t>{</a:t>
                    </a:r>
                    <a:r>
                      <a:rPr lang="en-US" sz="1200" b="0" dirty="0"/>
                      <a:t>NAA</a:t>
                    </a:r>
                    <a:r>
                      <a:rPr lang="en-US" b="0" dirty="0"/>
                      <a:t>}</a:t>
                    </a:r>
                    <a:endParaRPr lang="en-US" baseline="-25000" dirty="0"/>
                  </a:p>
                </p:txBody>
              </p:sp>
              <p:sp>
                <p:nvSpPr>
                  <p:cNvPr id="47161" name="Text Box 27"/>
                  <p:cNvSpPr txBox="1">
                    <a:spLocks noChangeArrowheads="1"/>
                  </p:cNvSpPr>
                  <p:nvPr/>
                </p:nvSpPr>
                <p:spPr bwMode="auto">
                  <a:xfrm>
                    <a:off x="2664" y="2752"/>
                    <a:ext cx="1718" cy="231"/>
                  </a:xfrm>
                  <a:prstGeom prst="rect">
                    <a:avLst/>
                  </a:prstGeom>
                  <a:noFill/>
                  <a:ln w="9525">
                    <a:noFill/>
                    <a:miter lim="800000"/>
                    <a:headEnd/>
                    <a:tailEnd/>
                  </a:ln>
                </p:spPr>
                <p:txBody>
                  <a:bodyPr wrap="none">
                    <a:spAutoFit/>
                  </a:bodyPr>
                  <a:lstStyle/>
                  <a:p>
                    <a:r>
                      <a:rPr lang="en-US" baseline="30000" dirty="0"/>
                      <a:t>13</a:t>
                    </a:r>
                    <a:r>
                      <a:rPr lang="en-US" dirty="0"/>
                      <a:t>N-glutamate (Ma) </a:t>
                    </a:r>
                    <a:r>
                      <a:rPr lang="en-US" b="0" dirty="0"/>
                      <a:t>{</a:t>
                    </a:r>
                    <a:r>
                      <a:rPr lang="en-US" sz="1200" b="0" dirty="0"/>
                      <a:t>AAA</a:t>
                    </a:r>
                    <a:r>
                      <a:rPr lang="en-US" b="0" dirty="0"/>
                      <a:t>}</a:t>
                    </a:r>
                    <a:endParaRPr lang="en-US" baseline="-25000" dirty="0"/>
                  </a:p>
                </p:txBody>
              </p:sp>
              <p:sp>
                <p:nvSpPr>
                  <p:cNvPr id="47162" name="Line 38"/>
                  <p:cNvSpPr>
                    <a:spLocks noChangeShapeType="1"/>
                  </p:cNvSpPr>
                  <p:nvPr/>
                </p:nvSpPr>
                <p:spPr bwMode="auto">
                  <a:xfrm flipH="1">
                    <a:off x="3104" y="2552"/>
                    <a:ext cx="0" cy="216"/>
                  </a:xfrm>
                  <a:prstGeom prst="line">
                    <a:avLst/>
                  </a:prstGeom>
                  <a:noFill/>
                  <a:ln w="38100">
                    <a:solidFill>
                      <a:srgbClr val="FFFF00"/>
                    </a:solidFill>
                    <a:round/>
                    <a:headEnd/>
                    <a:tailEnd type="triangle" w="med" len="med"/>
                  </a:ln>
                </p:spPr>
                <p:txBody>
                  <a:bodyPr/>
                  <a:lstStyle/>
                  <a:p>
                    <a:endParaRPr lang="en-US"/>
                  </a:p>
                </p:txBody>
              </p:sp>
              <p:sp>
                <p:nvSpPr>
                  <p:cNvPr id="47163" name="Line 40"/>
                  <p:cNvSpPr>
                    <a:spLocks noChangeShapeType="1"/>
                  </p:cNvSpPr>
                  <p:nvPr/>
                </p:nvSpPr>
                <p:spPr bwMode="auto">
                  <a:xfrm flipH="1" flipV="1">
                    <a:off x="3072" y="3144"/>
                    <a:ext cx="560" cy="240"/>
                  </a:xfrm>
                  <a:prstGeom prst="line">
                    <a:avLst/>
                  </a:prstGeom>
                  <a:noFill/>
                  <a:ln w="9525">
                    <a:solidFill>
                      <a:schemeClr val="tx1"/>
                    </a:solidFill>
                    <a:round/>
                    <a:headEnd/>
                    <a:tailEnd/>
                  </a:ln>
                </p:spPr>
                <p:txBody>
                  <a:bodyPr/>
                  <a:lstStyle/>
                  <a:p>
                    <a:endParaRPr lang="en-US"/>
                  </a:p>
                </p:txBody>
              </p:sp>
              <p:sp>
                <p:nvSpPr>
                  <p:cNvPr id="47164" name="Line 44"/>
                  <p:cNvSpPr>
                    <a:spLocks noChangeShapeType="1"/>
                  </p:cNvSpPr>
                  <p:nvPr/>
                </p:nvSpPr>
                <p:spPr bwMode="auto">
                  <a:xfrm>
                    <a:off x="2000" y="2752"/>
                    <a:ext cx="984" cy="456"/>
                  </a:xfrm>
                  <a:prstGeom prst="line">
                    <a:avLst/>
                  </a:prstGeom>
                  <a:noFill/>
                  <a:ln w="38100">
                    <a:solidFill>
                      <a:schemeClr val="tx1"/>
                    </a:solidFill>
                    <a:round/>
                    <a:headEnd/>
                    <a:tailEnd type="triangle" w="med" len="med"/>
                  </a:ln>
                </p:spPr>
                <p:txBody>
                  <a:bodyPr/>
                  <a:lstStyle/>
                  <a:p>
                    <a:endParaRPr lang="en-US"/>
                  </a:p>
                </p:txBody>
              </p:sp>
              <p:sp>
                <p:nvSpPr>
                  <p:cNvPr id="47165" name="Rectangle 45"/>
                  <p:cNvSpPr>
                    <a:spLocks noChangeArrowheads="1"/>
                  </p:cNvSpPr>
                  <p:nvPr/>
                </p:nvSpPr>
                <p:spPr bwMode="auto">
                  <a:xfrm>
                    <a:off x="4316" y="2311"/>
                    <a:ext cx="1001" cy="288"/>
                  </a:xfrm>
                  <a:prstGeom prst="rect">
                    <a:avLst/>
                  </a:prstGeom>
                  <a:noFill/>
                  <a:ln w="9525">
                    <a:noFill/>
                    <a:miter lim="800000"/>
                    <a:headEnd/>
                    <a:tailEnd/>
                  </a:ln>
                </p:spPr>
                <p:txBody>
                  <a:bodyPr wrap="none">
                    <a:spAutoFit/>
                  </a:bodyPr>
                  <a:lstStyle/>
                  <a:p>
                    <a:r>
                      <a:rPr lang="en-US" altLang="en-US" sz="2400">
                        <a:solidFill>
                          <a:srgbClr val="FFFF00"/>
                        </a:solidFill>
                      </a:rPr>
                      <a:t>(GN2Mi</a:t>
                    </a:r>
                    <a:r>
                      <a:rPr lang="en-US" altLang="en-US" sz="2400" baseline="-25000">
                        <a:solidFill>
                          <a:srgbClr val="FFFF00"/>
                        </a:solidFill>
                      </a:rPr>
                      <a:t>pc</a:t>
                    </a:r>
                    <a:r>
                      <a:rPr lang="en-US" altLang="en-US" sz="2400">
                        <a:solidFill>
                          <a:srgbClr val="FFFF00"/>
                        </a:solidFill>
                      </a:rPr>
                      <a:t>)</a:t>
                    </a:r>
                    <a:endParaRPr lang="en-US" sz="2400">
                      <a:solidFill>
                        <a:srgbClr val="FFFF00"/>
                      </a:solidFill>
                    </a:endParaRPr>
                  </a:p>
                </p:txBody>
              </p:sp>
              <p:sp>
                <p:nvSpPr>
                  <p:cNvPr id="47166" name="Rectangle 46"/>
                  <p:cNvSpPr>
                    <a:spLocks noChangeArrowheads="1"/>
                  </p:cNvSpPr>
                  <p:nvPr/>
                </p:nvSpPr>
                <p:spPr bwMode="auto">
                  <a:xfrm>
                    <a:off x="4340" y="2727"/>
                    <a:ext cx="1055" cy="288"/>
                  </a:xfrm>
                  <a:prstGeom prst="rect">
                    <a:avLst/>
                  </a:prstGeom>
                  <a:noFill/>
                  <a:ln w="9525">
                    <a:noFill/>
                    <a:miter lim="800000"/>
                    <a:headEnd/>
                    <a:tailEnd/>
                  </a:ln>
                </p:spPr>
                <p:txBody>
                  <a:bodyPr wrap="none">
                    <a:spAutoFit/>
                  </a:bodyPr>
                  <a:lstStyle/>
                  <a:p>
                    <a:r>
                      <a:rPr lang="en-US" altLang="en-US" sz="2400">
                        <a:solidFill>
                          <a:srgbClr val="FFFF00"/>
                        </a:solidFill>
                      </a:rPr>
                      <a:t>(GN2Ma</a:t>
                    </a:r>
                    <a:r>
                      <a:rPr lang="en-US" altLang="en-US" sz="2400" baseline="-25000">
                        <a:solidFill>
                          <a:srgbClr val="FFFF00"/>
                        </a:solidFill>
                      </a:rPr>
                      <a:t>pc</a:t>
                    </a:r>
                    <a:r>
                      <a:rPr lang="en-US" altLang="en-US" sz="2400">
                        <a:solidFill>
                          <a:srgbClr val="FFFF00"/>
                        </a:solidFill>
                      </a:rPr>
                      <a:t>)</a:t>
                    </a:r>
                    <a:endParaRPr lang="en-US" sz="2400" baseline="-25000">
                      <a:solidFill>
                        <a:srgbClr val="FFFF00"/>
                      </a:solidFill>
                    </a:endParaRPr>
                  </a:p>
                </p:txBody>
              </p:sp>
              <p:sp>
                <p:nvSpPr>
                  <p:cNvPr id="47167" name="Text Box 49"/>
                  <p:cNvSpPr txBox="1">
                    <a:spLocks noChangeArrowheads="1"/>
                  </p:cNvSpPr>
                  <p:nvPr/>
                </p:nvSpPr>
                <p:spPr bwMode="auto">
                  <a:xfrm>
                    <a:off x="2014" y="3055"/>
                    <a:ext cx="774" cy="192"/>
                  </a:xfrm>
                  <a:prstGeom prst="rect">
                    <a:avLst/>
                  </a:prstGeom>
                  <a:noFill/>
                  <a:ln w="9525">
                    <a:noFill/>
                    <a:miter lim="800000"/>
                    <a:headEnd/>
                    <a:tailEnd/>
                  </a:ln>
                </p:spPr>
                <p:txBody>
                  <a:bodyPr wrap="none">
                    <a:spAutoFit/>
                  </a:bodyPr>
                  <a:lstStyle/>
                  <a:p>
                    <a:r>
                      <a:rPr lang="en-US" sz="1400" b="0"/>
                      <a:t>Extra-cardiac</a:t>
                    </a:r>
                  </a:p>
                </p:txBody>
              </p:sp>
            </p:grpSp>
          </p:grpSp>
          <p:sp>
            <p:nvSpPr>
              <p:cNvPr id="1060930" name="Text Box 66"/>
              <p:cNvSpPr txBox="1">
                <a:spLocks noChangeArrowheads="1"/>
              </p:cNvSpPr>
              <p:nvPr/>
            </p:nvSpPr>
            <p:spPr bwMode="auto">
              <a:xfrm>
                <a:off x="4862513" y="4635500"/>
                <a:ext cx="1744662" cy="336550"/>
              </a:xfrm>
              <a:prstGeom prst="rect">
                <a:avLst/>
              </a:prstGeom>
              <a:noFill/>
              <a:ln w="12700">
                <a:noFill/>
                <a:miter lim="800000"/>
                <a:headEnd/>
                <a:tailEnd/>
              </a:ln>
            </p:spPr>
            <p:txBody>
              <a:bodyPr wrap="none">
                <a:spAutoFit/>
              </a:bodyPr>
              <a:lstStyle/>
              <a:p>
                <a:r>
                  <a:rPr lang="en-US" sz="1600" dirty="0"/>
                  <a:t>Trapped initially</a:t>
                </a: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3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639763" y="460375"/>
            <a:ext cx="7767637" cy="638175"/>
          </a:xfrm>
          <a:prstGeom prst="rect">
            <a:avLst/>
          </a:prstGeom>
          <a:noFill/>
          <a:ln w="12700">
            <a:noFill/>
            <a:miter lim="800000"/>
            <a:headEnd/>
            <a:tailEnd/>
          </a:ln>
        </p:spPr>
        <p:txBody>
          <a:bodyPr wrap="none" lIns="90488" tIns="44450" rIns="90488" bIns="44450">
            <a:spAutoFit/>
          </a:bodyPr>
          <a:lstStyle/>
          <a:p>
            <a:pPr eaLnBrk="0" hangingPunct="0"/>
            <a:r>
              <a:rPr lang="en-US" altLang="en-US" sz="3600">
                <a:solidFill>
                  <a:srgbClr val="FAFD00"/>
                </a:solidFill>
              </a:rPr>
              <a:t>NH</a:t>
            </a:r>
            <a:r>
              <a:rPr lang="en-US" altLang="en-US" sz="3600" baseline="-25000">
                <a:solidFill>
                  <a:srgbClr val="FAFD00"/>
                </a:solidFill>
              </a:rPr>
              <a:t>3</a:t>
            </a:r>
            <a:r>
              <a:rPr lang="en-US" altLang="en-US" sz="3600">
                <a:solidFill>
                  <a:srgbClr val="FAFD00"/>
                </a:solidFill>
              </a:rPr>
              <a:t> Blood-Tissue Exchange Model</a:t>
            </a:r>
          </a:p>
        </p:txBody>
      </p:sp>
      <p:sp>
        <p:nvSpPr>
          <p:cNvPr id="48131" name="Rectangle 3"/>
          <p:cNvSpPr>
            <a:spLocks noChangeArrowheads="1"/>
          </p:cNvSpPr>
          <p:nvPr/>
        </p:nvSpPr>
        <p:spPr bwMode="auto">
          <a:xfrm>
            <a:off x="425450" y="1222375"/>
            <a:ext cx="8242300" cy="4281488"/>
          </a:xfrm>
          <a:prstGeom prst="rect">
            <a:avLst/>
          </a:prstGeom>
          <a:noFill/>
          <a:ln w="12700">
            <a:solidFill>
              <a:srgbClr val="FFFFFF"/>
            </a:solidFill>
            <a:prstDash val="dash"/>
            <a:miter lim="800000"/>
            <a:headEnd/>
            <a:tailEnd/>
          </a:ln>
        </p:spPr>
        <p:txBody>
          <a:bodyPr wrap="none" anchor="ctr"/>
          <a:lstStyle/>
          <a:p>
            <a:endParaRPr lang="en-US"/>
          </a:p>
        </p:txBody>
      </p:sp>
      <p:sp>
        <p:nvSpPr>
          <p:cNvPr id="48132" name="Oval 4"/>
          <p:cNvSpPr>
            <a:spLocks noChangeArrowheads="1"/>
          </p:cNvSpPr>
          <p:nvPr/>
        </p:nvSpPr>
        <p:spPr bwMode="auto">
          <a:xfrm>
            <a:off x="7258050" y="1536700"/>
            <a:ext cx="254000" cy="1089025"/>
          </a:xfrm>
          <a:prstGeom prst="ellipse">
            <a:avLst/>
          </a:prstGeom>
          <a:solidFill>
            <a:srgbClr val="FFFFFF"/>
          </a:solidFill>
          <a:ln w="12700">
            <a:solidFill>
              <a:srgbClr val="000000"/>
            </a:solidFill>
            <a:round/>
            <a:headEnd/>
            <a:tailEnd/>
          </a:ln>
        </p:spPr>
        <p:txBody>
          <a:bodyPr/>
          <a:lstStyle/>
          <a:p>
            <a:endParaRPr lang="en-US"/>
          </a:p>
        </p:txBody>
      </p:sp>
      <p:sp>
        <p:nvSpPr>
          <p:cNvPr id="48133" name="Line 5"/>
          <p:cNvSpPr>
            <a:spLocks noChangeShapeType="1"/>
          </p:cNvSpPr>
          <p:nvPr/>
        </p:nvSpPr>
        <p:spPr bwMode="auto">
          <a:xfrm flipH="1">
            <a:off x="1719263" y="1527175"/>
            <a:ext cx="5662612" cy="1588"/>
          </a:xfrm>
          <a:prstGeom prst="line">
            <a:avLst/>
          </a:prstGeom>
          <a:noFill/>
          <a:ln w="12700">
            <a:solidFill>
              <a:srgbClr val="FFFFFF"/>
            </a:solidFill>
            <a:round/>
            <a:headEnd/>
            <a:tailEnd/>
          </a:ln>
        </p:spPr>
        <p:txBody>
          <a:bodyPr/>
          <a:lstStyle/>
          <a:p>
            <a:endParaRPr lang="en-US"/>
          </a:p>
        </p:txBody>
      </p:sp>
      <p:sp>
        <p:nvSpPr>
          <p:cNvPr id="48134" name="Line 6"/>
          <p:cNvSpPr>
            <a:spLocks noChangeShapeType="1"/>
          </p:cNvSpPr>
          <p:nvPr/>
        </p:nvSpPr>
        <p:spPr bwMode="auto">
          <a:xfrm flipH="1">
            <a:off x="1768475" y="2625725"/>
            <a:ext cx="5605463" cy="1588"/>
          </a:xfrm>
          <a:prstGeom prst="line">
            <a:avLst/>
          </a:prstGeom>
          <a:noFill/>
          <a:ln w="12700">
            <a:solidFill>
              <a:srgbClr val="FFFFFF"/>
            </a:solidFill>
            <a:round/>
            <a:headEnd/>
            <a:tailEnd/>
          </a:ln>
        </p:spPr>
        <p:txBody>
          <a:bodyPr/>
          <a:lstStyle/>
          <a:p>
            <a:endParaRPr lang="en-US"/>
          </a:p>
        </p:txBody>
      </p:sp>
      <p:sp>
        <p:nvSpPr>
          <p:cNvPr id="48135" name="Oval 7"/>
          <p:cNvSpPr>
            <a:spLocks noChangeArrowheads="1"/>
          </p:cNvSpPr>
          <p:nvPr/>
        </p:nvSpPr>
        <p:spPr bwMode="auto">
          <a:xfrm>
            <a:off x="1682750" y="1514475"/>
            <a:ext cx="98425" cy="1144588"/>
          </a:xfrm>
          <a:prstGeom prst="ellipse">
            <a:avLst/>
          </a:prstGeom>
          <a:solidFill>
            <a:srgbClr val="FFFFFF"/>
          </a:solidFill>
          <a:ln w="12700">
            <a:solidFill>
              <a:srgbClr val="000000"/>
            </a:solidFill>
            <a:round/>
            <a:headEnd/>
            <a:tailEnd/>
          </a:ln>
        </p:spPr>
        <p:txBody>
          <a:bodyPr/>
          <a:lstStyle/>
          <a:p>
            <a:endParaRPr lang="en-US"/>
          </a:p>
        </p:txBody>
      </p:sp>
      <p:sp>
        <p:nvSpPr>
          <p:cNvPr id="48136" name="Freeform 8"/>
          <p:cNvSpPr>
            <a:spLocks/>
          </p:cNvSpPr>
          <p:nvPr/>
        </p:nvSpPr>
        <p:spPr bwMode="auto">
          <a:xfrm>
            <a:off x="1041400" y="3429000"/>
            <a:ext cx="7507288" cy="2022475"/>
          </a:xfrm>
          <a:custGeom>
            <a:avLst/>
            <a:gdLst>
              <a:gd name="T0" fmla="*/ 2147483647 w 4444"/>
              <a:gd name="T1" fmla="*/ 2147483647 h 3824"/>
              <a:gd name="T2" fmla="*/ 2147483647 w 4444"/>
              <a:gd name="T3" fmla="*/ 2147483647 h 3824"/>
              <a:gd name="T4" fmla="*/ 2147483647 w 4444"/>
              <a:gd name="T5" fmla="*/ 0 h 3824"/>
              <a:gd name="T6" fmla="*/ 0 w 4444"/>
              <a:gd name="T7" fmla="*/ 0 h 3824"/>
              <a:gd name="T8" fmla="*/ 0 w 4444"/>
              <a:gd name="T9" fmla="*/ 2147483647 h 3824"/>
              <a:gd name="T10" fmla="*/ 2147483647 w 4444"/>
              <a:gd name="T11" fmla="*/ 2147483647 h 3824"/>
              <a:gd name="T12" fmla="*/ 0 60000 65536"/>
              <a:gd name="T13" fmla="*/ 0 60000 65536"/>
              <a:gd name="T14" fmla="*/ 0 60000 65536"/>
              <a:gd name="T15" fmla="*/ 0 60000 65536"/>
              <a:gd name="T16" fmla="*/ 0 60000 65536"/>
              <a:gd name="T17" fmla="*/ 0 60000 65536"/>
              <a:gd name="T18" fmla="*/ 0 w 4444"/>
              <a:gd name="T19" fmla="*/ 0 h 3824"/>
              <a:gd name="T20" fmla="*/ 4444 w 4444"/>
              <a:gd name="T21" fmla="*/ 3824 h 3824"/>
            </a:gdLst>
            <a:ahLst/>
            <a:cxnLst>
              <a:cxn ang="T12">
                <a:pos x="T0" y="T1"/>
              </a:cxn>
              <a:cxn ang="T13">
                <a:pos x="T2" y="T3"/>
              </a:cxn>
              <a:cxn ang="T14">
                <a:pos x="T4" y="T5"/>
              </a:cxn>
              <a:cxn ang="T15">
                <a:pos x="T6" y="T7"/>
              </a:cxn>
              <a:cxn ang="T16">
                <a:pos x="T8" y="T9"/>
              </a:cxn>
              <a:cxn ang="T17">
                <a:pos x="T10" y="T11"/>
              </a:cxn>
            </a:cxnLst>
            <a:rect l="T18" t="T19" r="T20" b="T21"/>
            <a:pathLst>
              <a:path w="4444" h="3824">
                <a:moveTo>
                  <a:pt x="2222" y="3824"/>
                </a:moveTo>
                <a:lnTo>
                  <a:pt x="4444" y="3824"/>
                </a:lnTo>
                <a:lnTo>
                  <a:pt x="4444" y="0"/>
                </a:lnTo>
                <a:lnTo>
                  <a:pt x="0" y="0"/>
                </a:lnTo>
                <a:lnTo>
                  <a:pt x="0" y="3824"/>
                </a:lnTo>
                <a:lnTo>
                  <a:pt x="2222" y="3824"/>
                </a:lnTo>
                <a:close/>
              </a:path>
            </a:pathLst>
          </a:custGeom>
          <a:noFill/>
          <a:ln w="12700">
            <a:solidFill>
              <a:srgbClr val="FFFFFF"/>
            </a:solidFill>
            <a:prstDash val="solid"/>
            <a:round/>
            <a:headEnd/>
            <a:tailEnd/>
          </a:ln>
        </p:spPr>
        <p:txBody>
          <a:bodyPr/>
          <a:lstStyle/>
          <a:p>
            <a:endParaRPr lang="en-US"/>
          </a:p>
        </p:txBody>
      </p:sp>
      <p:sp>
        <p:nvSpPr>
          <p:cNvPr id="48137" name="Rectangle 9"/>
          <p:cNvSpPr>
            <a:spLocks noChangeArrowheads="1"/>
          </p:cNvSpPr>
          <p:nvPr/>
        </p:nvSpPr>
        <p:spPr bwMode="auto">
          <a:xfrm>
            <a:off x="1074738" y="3441700"/>
            <a:ext cx="944562" cy="304800"/>
          </a:xfrm>
          <a:prstGeom prst="rect">
            <a:avLst/>
          </a:prstGeom>
          <a:noFill/>
          <a:ln w="9525">
            <a:noFill/>
            <a:miter lim="800000"/>
            <a:headEnd/>
            <a:tailEnd/>
          </a:ln>
        </p:spPr>
        <p:txBody>
          <a:bodyPr wrap="none" lIns="0" tIns="0" rIns="0" bIns="0">
            <a:spAutoFit/>
          </a:bodyPr>
          <a:lstStyle/>
          <a:p>
            <a:pPr eaLnBrk="0" hangingPunct="0"/>
            <a:r>
              <a:rPr lang="en-US" altLang="en-US" sz="2000" b="0">
                <a:solidFill>
                  <a:srgbClr val="FFFF99"/>
                </a:solidFill>
              </a:rPr>
              <a:t>Myocyte</a:t>
            </a:r>
            <a:endParaRPr lang="en-US" altLang="en-US" sz="2000" b="0">
              <a:solidFill>
                <a:srgbClr val="FFFF99"/>
              </a:solidFill>
              <a:latin typeface="Times New Roman" pitchFamily="18" charset="0"/>
            </a:endParaRPr>
          </a:p>
        </p:txBody>
      </p:sp>
      <p:sp>
        <p:nvSpPr>
          <p:cNvPr id="48138" name="Rectangle 10"/>
          <p:cNvSpPr>
            <a:spLocks noChangeArrowheads="1"/>
          </p:cNvSpPr>
          <p:nvPr/>
        </p:nvSpPr>
        <p:spPr bwMode="auto">
          <a:xfrm>
            <a:off x="1874838" y="1216025"/>
            <a:ext cx="990600" cy="304800"/>
          </a:xfrm>
          <a:prstGeom prst="rect">
            <a:avLst/>
          </a:prstGeom>
          <a:noFill/>
          <a:ln w="9525">
            <a:noFill/>
            <a:miter lim="800000"/>
            <a:headEnd/>
            <a:tailEnd/>
          </a:ln>
        </p:spPr>
        <p:txBody>
          <a:bodyPr wrap="none" lIns="0" tIns="0" rIns="0" bIns="0">
            <a:spAutoFit/>
          </a:bodyPr>
          <a:lstStyle/>
          <a:p>
            <a:pPr eaLnBrk="0" hangingPunct="0"/>
            <a:r>
              <a:rPr lang="en-US" altLang="en-US" sz="2000" b="0">
                <a:solidFill>
                  <a:srgbClr val="FFFF99"/>
                </a:solidFill>
              </a:rPr>
              <a:t>Capillary</a:t>
            </a:r>
            <a:endParaRPr lang="en-US" altLang="en-US" sz="2000" b="0">
              <a:solidFill>
                <a:srgbClr val="FFFF99"/>
              </a:solidFill>
              <a:latin typeface="Times New Roman" pitchFamily="18" charset="0"/>
            </a:endParaRPr>
          </a:p>
        </p:txBody>
      </p:sp>
      <p:sp>
        <p:nvSpPr>
          <p:cNvPr id="48139" name="Oval 11"/>
          <p:cNvSpPr>
            <a:spLocks noChangeArrowheads="1"/>
          </p:cNvSpPr>
          <p:nvPr/>
        </p:nvSpPr>
        <p:spPr bwMode="auto">
          <a:xfrm>
            <a:off x="7346950" y="2106613"/>
            <a:ext cx="11113" cy="1587"/>
          </a:xfrm>
          <a:prstGeom prst="ellipse">
            <a:avLst/>
          </a:prstGeom>
          <a:solidFill>
            <a:srgbClr val="FFFFFF"/>
          </a:solidFill>
          <a:ln w="0">
            <a:solidFill>
              <a:srgbClr val="000000"/>
            </a:solidFill>
            <a:round/>
            <a:headEnd/>
            <a:tailEnd/>
          </a:ln>
        </p:spPr>
        <p:txBody>
          <a:bodyPr/>
          <a:lstStyle/>
          <a:p>
            <a:endParaRPr lang="en-US"/>
          </a:p>
        </p:txBody>
      </p:sp>
      <p:sp>
        <p:nvSpPr>
          <p:cNvPr id="48140" name="Rectangle 12"/>
          <p:cNvSpPr>
            <a:spLocks noChangeArrowheads="1"/>
          </p:cNvSpPr>
          <p:nvPr/>
        </p:nvSpPr>
        <p:spPr bwMode="auto">
          <a:xfrm>
            <a:off x="4210050" y="2800350"/>
            <a:ext cx="757238" cy="365125"/>
          </a:xfrm>
          <a:prstGeom prst="rect">
            <a:avLst/>
          </a:prstGeom>
          <a:noFill/>
          <a:ln w="9525">
            <a:noFill/>
            <a:miter lim="800000"/>
            <a:headEnd/>
            <a:tailEnd/>
          </a:ln>
        </p:spPr>
        <p:txBody>
          <a:bodyPr lIns="0" tIns="0" rIns="0" bIns="0">
            <a:spAutoFit/>
          </a:bodyPr>
          <a:lstStyle/>
          <a:p>
            <a:pPr eaLnBrk="0" hangingPunct="0"/>
            <a:r>
              <a:rPr lang="en-US" altLang="en-US" sz="2400">
                <a:solidFill>
                  <a:srgbClr val="FF00FF"/>
                </a:solidFill>
              </a:rPr>
              <a:t>PSMi</a:t>
            </a:r>
            <a:endParaRPr lang="en-US" altLang="en-US" sz="2400" b="0">
              <a:solidFill>
                <a:srgbClr val="FF00FF"/>
              </a:solidFill>
              <a:latin typeface="Times New Roman" pitchFamily="18" charset="0"/>
            </a:endParaRPr>
          </a:p>
        </p:txBody>
      </p:sp>
      <p:sp>
        <p:nvSpPr>
          <p:cNvPr id="48141" name="Line 13"/>
          <p:cNvSpPr>
            <a:spLocks noChangeShapeType="1"/>
          </p:cNvSpPr>
          <p:nvPr/>
        </p:nvSpPr>
        <p:spPr bwMode="auto">
          <a:xfrm>
            <a:off x="1266825" y="2105025"/>
            <a:ext cx="476250" cy="1588"/>
          </a:xfrm>
          <a:prstGeom prst="line">
            <a:avLst/>
          </a:prstGeom>
          <a:noFill/>
          <a:ln w="38100">
            <a:solidFill>
              <a:srgbClr val="FFFFFF"/>
            </a:solidFill>
            <a:round/>
            <a:headEnd/>
            <a:tailEnd type="triangle" w="med" len="med"/>
          </a:ln>
        </p:spPr>
        <p:txBody>
          <a:bodyPr/>
          <a:lstStyle/>
          <a:p>
            <a:endParaRPr lang="en-US"/>
          </a:p>
        </p:txBody>
      </p:sp>
      <p:sp>
        <p:nvSpPr>
          <p:cNvPr id="48142" name="Line 14"/>
          <p:cNvSpPr>
            <a:spLocks noChangeShapeType="1"/>
          </p:cNvSpPr>
          <p:nvPr/>
        </p:nvSpPr>
        <p:spPr bwMode="auto">
          <a:xfrm flipV="1">
            <a:off x="2806700" y="2349500"/>
            <a:ext cx="1588" cy="1206500"/>
          </a:xfrm>
          <a:prstGeom prst="line">
            <a:avLst/>
          </a:prstGeom>
          <a:noFill/>
          <a:ln w="28575">
            <a:solidFill>
              <a:schemeClr val="tx2"/>
            </a:solidFill>
            <a:round/>
            <a:headEnd/>
            <a:tailEnd type="triangle" w="med" len="med"/>
          </a:ln>
        </p:spPr>
        <p:txBody>
          <a:bodyPr/>
          <a:lstStyle/>
          <a:p>
            <a:endParaRPr lang="en-US"/>
          </a:p>
        </p:txBody>
      </p:sp>
      <p:sp>
        <p:nvSpPr>
          <p:cNvPr id="48143" name="Text Box 15"/>
          <p:cNvSpPr txBox="1">
            <a:spLocks noChangeArrowheads="1"/>
          </p:cNvSpPr>
          <p:nvPr/>
        </p:nvSpPr>
        <p:spPr bwMode="auto">
          <a:xfrm>
            <a:off x="847725" y="1868488"/>
            <a:ext cx="493713" cy="457200"/>
          </a:xfrm>
          <a:prstGeom prst="rect">
            <a:avLst/>
          </a:prstGeom>
          <a:noFill/>
          <a:ln w="12700">
            <a:noFill/>
            <a:miter lim="800000"/>
            <a:headEnd/>
            <a:tailEnd/>
          </a:ln>
        </p:spPr>
        <p:txBody>
          <a:bodyPr wrap="none">
            <a:spAutoFit/>
          </a:bodyPr>
          <a:lstStyle/>
          <a:p>
            <a:pPr eaLnBrk="0" hangingPunct="0"/>
            <a:r>
              <a:rPr lang="en-US" altLang="en-US" sz="2400"/>
              <a:t>F</a:t>
            </a:r>
            <a:r>
              <a:rPr lang="en-US" altLang="en-US" sz="2400" baseline="-25000"/>
              <a:t>p</a:t>
            </a:r>
          </a:p>
        </p:txBody>
      </p:sp>
      <p:sp>
        <p:nvSpPr>
          <p:cNvPr id="48144" name="Text Box 16"/>
          <p:cNvSpPr txBox="1">
            <a:spLocks noChangeArrowheads="1"/>
          </p:cNvSpPr>
          <p:nvPr/>
        </p:nvSpPr>
        <p:spPr bwMode="auto">
          <a:xfrm>
            <a:off x="3349625" y="1487488"/>
            <a:ext cx="511175"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V</a:t>
            </a:r>
            <a:r>
              <a:rPr lang="en-US" altLang="en-US" sz="2400" baseline="-25000">
                <a:solidFill>
                  <a:srgbClr val="00FF00"/>
                </a:solidFill>
              </a:rPr>
              <a:t>p</a:t>
            </a:r>
          </a:p>
        </p:txBody>
      </p:sp>
      <p:sp>
        <p:nvSpPr>
          <p:cNvPr id="48145" name="Text Box 17"/>
          <p:cNvSpPr txBox="1">
            <a:spLocks noChangeArrowheads="1"/>
          </p:cNvSpPr>
          <p:nvPr/>
        </p:nvSpPr>
        <p:spPr bwMode="auto">
          <a:xfrm>
            <a:off x="5572125" y="2706688"/>
            <a:ext cx="625475"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V</a:t>
            </a:r>
            <a:r>
              <a:rPr lang="en-US" altLang="en-US" sz="2400" baseline="-25000">
                <a:solidFill>
                  <a:srgbClr val="00FF00"/>
                </a:solidFill>
              </a:rPr>
              <a:t>isf</a:t>
            </a:r>
          </a:p>
        </p:txBody>
      </p:sp>
      <p:sp>
        <p:nvSpPr>
          <p:cNvPr id="48146" name="Line 18"/>
          <p:cNvSpPr>
            <a:spLocks noChangeShapeType="1"/>
          </p:cNvSpPr>
          <p:nvPr/>
        </p:nvSpPr>
        <p:spPr bwMode="auto">
          <a:xfrm>
            <a:off x="2908300" y="2374900"/>
            <a:ext cx="14288" cy="1168400"/>
          </a:xfrm>
          <a:prstGeom prst="line">
            <a:avLst/>
          </a:prstGeom>
          <a:noFill/>
          <a:ln w="28575">
            <a:solidFill>
              <a:schemeClr val="tx2"/>
            </a:solidFill>
            <a:round/>
            <a:headEnd/>
            <a:tailEnd type="triangle" w="med" len="med"/>
          </a:ln>
        </p:spPr>
        <p:txBody>
          <a:bodyPr/>
          <a:lstStyle/>
          <a:p>
            <a:endParaRPr lang="en-US"/>
          </a:p>
        </p:txBody>
      </p:sp>
      <p:sp>
        <p:nvSpPr>
          <p:cNvPr id="48147" name="Rectangle 19"/>
          <p:cNvSpPr>
            <a:spLocks noChangeArrowheads="1"/>
          </p:cNvSpPr>
          <p:nvPr/>
        </p:nvSpPr>
        <p:spPr bwMode="auto">
          <a:xfrm>
            <a:off x="2079625" y="2763838"/>
            <a:ext cx="631825" cy="365125"/>
          </a:xfrm>
          <a:prstGeom prst="rect">
            <a:avLst/>
          </a:prstGeom>
          <a:noFill/>
          <a:ln w="9525">
            <a:noFill/>
            <a:miter lim="800000"/>
            <a:headEnd/>
            <a:tailEnd/>
          </a:ln>
        </p:spPr>
        <p:txBody>
          <a:bodyPr lIns="0" tIns="0" rIns="0" bIns="0">
            <a:spAutoFit/>
          </a:bodyPr>
          <a:lstStyle/>
          <a:p>
            <a:pPr eaLnBrk="0" hangingPunct="0"/>
            <a:r>
              <a:rPr lang="en-US" altLang="en-US" sz="2400">
                <a:solidFill>
                  <a:srgbClr val="FFFF00"/>
                </a:solidFill>
              </a:rPr>
              <a:t>PSN</a:t>
            </a:r>
          </a:p>
        </p:txBody>
      </p:sp>
      <p:sp>
        <p:nvSpPr>
          <p:cNvPr id="48148" name="Line 20"/>
          <p:cNvSpPr>
            <a:spLocks noChangeShapeType="1"/>
          </p:cNvSpPr>
          <p:nvPr/>
        </p:nvSpPr>
        <p:spPr bwMode="auto">
          <a:xfrm flipV="1">
            <a:off x="5103813" y="2479675"/>
            <a:ext cx="1587" cy="1193800"/>
          </a:xfrm>
          <a:prstGeom prst="line">
            <a:avLst/>
          </a:prstGeom>
          <a:noFill/>
          <a:ln w="28575">
            <a:solidFill>
              <a:srgbClr val="FF00FF"/>
            </a:solidFill>
            <a:round/>
            <a:headEnd/>
            <a:tailEnd type="triangle" w="med" len="med"/>
          </a:ln>
        </p:spPr>
        <p:txBody>
          <a:bodyPr/>
          <a:lstStyle/>
          <a:p>
            <a:endParaRPr lang="en-US"/>
          </a:p>
        </p:txBody>
      </p:sp>
      <p:sp>
        <p:nvSpPr>
          <p:cNvPr id="48149" name="Line 21"/>
          <p:cNvSpPr>
            <a:spLocks noChangeShapeType="1"/>
          </p:cNvSpPr>
          <p:nvPr/>
        </p:nvSpPr>
        <p:spPr bwMode="auto">
          <a:xfrm>
            <a:off x="5272088" y="2514600"/>
            <a:ext cx="11112" cy="1174750"/>
          </a:xfrm>
          <a:prstGeom prst="line">
            <a:avLst/>
          </a:prstGeom>
          <a:noFill/>
          <a:ln w="28575">
            <a:solidFill>
              <a:srgbClr val="FF00FF"/>
            </a:solidFill>
            <a:round/>
            <a:headEnd/>
            <a:tailEnd type="triangle" w="med" len="med"/>
          </a:ln>
        </p:spPr>
        <p:txBody>
          <a:bodyPr/>
          <a:lstStyle/>
          <a:p>
            <a:endParaRPr lang="en-US"/>
          </a:p>
        </p:txBody>
      </p:sp>
      <p:sp>
        <p:nvSpPr>
          <p:cNvPr id="48150" name="Text Box 22"/>
          <p:cNvSpPr txBox="1">
            <a:spLocks noChangeArrowheads="1"/>
          </p:cNvSpPr>
          <p:nvPr/>
        </p:nvSpPr>
        <p:spPr bwMode="auto">
          <a:xfrm>
            <a:off x="2463800" y="3898900"/>
            <a:ext cx="766763" cy="366713"/>
          </a:xfrm>
          <a:prstGeom prst="rect">
            <a:avLst/>
          </a:prstGeom>
          <a:noFill/>
          <a:ln w="9525">
            <a:noFill/>
            <a:miter lim="800000"/>
            <a:headEnd/>
            <a:tailEnd/>
          </a:ln>
        </p:spPr>
        <p:txBody>
          <a:bodyPr wrap="none">
            <a:spAutoFit/>
          </a:bodyPr>
          <a:lstStyle/>
          <a:p>
            <a:r>
              <a:rPr lang="en-US" baseline="30000">
                <a:solidFill>
                  <a:srgbClr val="FF0000"/>
                </a:solidFill>
              </a:rPr>
              <a:t>13</a:t>
            </a:r>
            <a:r>
              <a:rPr lang="en-US">
                <a:solidFill>
                  <a:srgbClr val="FF0000"/>
                </a:solidFill>
              </a:rPr>
              <a:t>NH</a:t>
            </a:r>
            <a:r>
              <a:rPr lang="en-US" baseline="-25000">
                <a:solidFill>
                  <a:srgbClr val="FF0000"/>
                </a:solidFill>
              </a:rPr>
              <a:t>4</a:t>
            </a:r>
          </a:p>
        </p:txBody>
      </p:sp>
      <p:sp>
        <p:nvSpPr>
          <p:cNvPr id="48151" name="Line 23"/>
          <p:cNvSpPr>
            <a:spLocks noChangeShapeType="1"/>
          </p:cNvSpPr>
          <p:nvPr/>
        </p:nvSpPr>
        <p:spPr bwMode="auto">
          <a:xfrm flipV="1">
            <a:off x="3327400" y="3962400"/>
            <a:ext cx="825500" cy="127000"/>
          </a:xfrm>
          <a:prstGeom prst="line">
            <a:avLst/>
          </a:prstGeom>
          <a:noFill/>
          <a:ln w="38100">
            <a:solidFill>
              <a:srgbClr val="FFFF00"/>
            </a:solidFill>
            <a:round/>
            <a:headEnd/>
            <a:tailEnd type="triangle" w="med" len="med"/>
          </a:ln>
        </p:spPr>
        <p:txBody>
          <a:bodyPr/>
          <a:lstStyle/>
          <a:p>
            <a:endParaRPr lang="en-US"/>
          </a:p>
        </p:txBody>
      </p:sp>
      <p:sp>
        <p:nvSpPr>
          <p:cNvPr id="48152" name="Rectangle 24"/>
          <p:cNvSpPr>
            <a:spLocks noChangeArrowheads="1"/>
          </p:cNvSpPr>
          <p:nvPr/>
        </p:nvSpPr>
        <p:spPr bwMode="auto">
          <a:xfrm rot="-297677">
            <a:off x="3451225" y="3582988"/>
            <a:ext cx="641350" cy="457200"/>
          </a:xfrm>
          <a:prstGeom prst="rect">
            <a:avLst/>
          </a:prstGeom>
          <a:noFill/>
          <a:ln w="9525">
            <a:noFill/>
            <a:miter lim="800000"/>
            <a:headEnd/>
            <a:tailEnd/>
          </a:ln>
        </p:spPr>
        <p:txBody>
          <a:bodyPr wrap="none">
            <a:spAutoFit/>
          </a:bodyPr>
          <a:lstStyle/>
          <a:p>
            <a:r>
              <a:rPr lang="en-US" altLang="en-US" sz="2400">
                <a:solidFill>
                  <a:srgbClr val="FFFF00"/>
                </a:solidFill>
              </a:rPr>
              <a:t>GN</a:t>
            </a:r>
            <a:endParaRPr lang="en-US" sz="2400">
              <a:solidFill>
                <a:srgbClr val="FFFF00"/>
              </a:solidFill>
            </a:endParaRPr>
          </a:p>
        </p:txBody>
      </p:sp>
      <p:sp>
        <p:nvSpPr>
          <p:cNvPr id="48153" name="Text Box 25"/>
          <p:cNvSpPr txBox="1">
            <a:spLocks noChangeArrowheads="1"/>
          </p:cNvSpPr>
          <p:nvPr/>
        </p:nvSpPr>
        <p:spPr bwMode="auto">
          <a:xfrm>
            <a:off x="4191000" y="3733800"/>
            <a:ext cx="2671763" cy="366713"/>
          </a:xfrm>
          <a:prstGeom prst="rect">
            <a:avLst/>
          </a:prstGeom>
          <a:noFill/>
          <a:ln w="9525">
            <a:noFill/>
            <a:miter lim="800000"/>
            <a:headEnd/>
            <a:tailEnd/>
          </a:ln>
        </p:spPr>
        <p:txBody>
          <a:bodyPr wrap="none">
            <a:spAutoFit/>
          </a:bodyPr>
          <a:lstStyle/>
          <a:p>
            <a:r>
              <a:rPr lang="en-US" baseline="30000"/>
              <a:t>13</a:t>
            </a:r>
            <a:r>
              <a:rPr lang="en-US"/>
              <a:t>N-glutamine (Mi) </a:t>
            </a:r>
            <a:r>
              <a:rPr lang="en-US" b="0"/>
              <a:t>{</a:t>
            </a:r>
            <a:r>
              <a:rPr lang="en-US" sz="1200" b="0"/>
              <a:t>NAA</a:t>
            </a:r>
            <a:r>
              <a:rPr lang="en-US" b="0"/>
              <a:t>}</a:t>
            </a:r>
            <a:endParaRPr lang="en-US" baseline="-25000"/>
          </a:p>
        </p:txBody>
      </p:sp>
      <p:sp>
        <p:nvSpPr>
          <p:cNvPr id="48154" name="Text Box 26"/>
          <p:cNvSpPr txBox="1">
            <a:spLocks noChangeArrowheads="1"/>
          </p:cNvSpPr>
          <p:nvPr/>
        </p:nvSpPr>
        <p:spPr bwMode="auto">
          <a:xfrm>
            <a:off x="4775200" y="4978400"/>
            <a:ext cx="1076325" cy="366713"/>
          </a:xfrm>
          <a:prstGeom prst="rect">
            <a:avLst/>
          </a:prstGeom>
          <a:noFill/>
          <a:ln w="9525">
            <a:noFill/>
            <a:miter lim="800000"/>
            <a:headEnd/>
            <a:tailEnd/>
          </a:ln>
        </p:spPr>
        <p:txBody>
          <a:bodyPr wrap="none">
            <a:spAutoFit/>
          </a:bodyPr>
          <a:lstStyle/>
          <a:p>
            <a:r>
              <a:rPr lang="en-US" baseline="30000"/>
              <a:t>13</a:t>
            </a:r>
            <a:r>
              <a:rPr lang="en-US"/>
              <a:t>N-urea</a:t>
            </a:r>
            <a:endParaRPr lang="en-US" baseline="-25000"/>
          </a:p>
        </p:txBody>
      </p:sp>
      <p:sp>
        <p:nvSpPr>
          <p:cNvPr id="48155" name="Text Box 27"/>
          <p:cNvSpPr txBox="1">
            <a:spLocks noChangeArrowheads="1"/>
          </p:cNvSpPr>
          <p:nvPr/>
        </p:nvSpPr>
        <p:spPr bwMode="auto">
          <a:xfrm>
            <a:off x="4229100" y="4470400"/>
            <a:ext cx="2727325" cy="366713"/>
          </a:xfrm>
          <a:prstGeom prst="rect">
            <a:avLst/>
          </a:prstGeom>
          <a:noFill/>
          <a:ln w="9525">
            <a:noFill/>
            <a:miter lim="800000"/>
            <a:headEnd/>
            <a:tailEnd/>
          </a:ln>
        </p:spPr>
        <p:txBody>
          <a:bodyPr wrap="none">
            <a:spAutoFit/>
          </a:bodyPr>
          <a:lstStyle/>
          <a:p>
            <a:r>
              <a:rPr lang="en-US" baseline="30000"/>
              <a:t>13</a:t>
            </a:r>
            <a:r>
              <a:rPr lang="en-US"/>
              <a:t>N-glutamate (Ma) </a:t>
            </a:r>
            <a:r>
              <a:rPr lang="en-US" b="0"/>
              <a:t>{</a:t>
            </a:r>
            <a:r>
              <a:rPr lang="en-US" sz="1200" b="0"/>
              <a:t>AAA</a:t>
            </a:r>
            <a:r>
              <a:rPr lang="en-US" b="0"/>
              <a:t>}</a:t>
            </a:r>
            <a:endParaRPr lang="en-US" baseline="-25000"/>
          </a:p>
        </p:txBody>
      </p:sp>
      <p:sp>
        <p:nvSpPr>
          <p:cNvPr id="48156" name="Text Box 28"/>
          <p:cNvSpPr txBox="1">
            <a:spLocks noChangeArrowheads="1"/>
          </p:cNvSpPr>
          <p:nvPr/>
        </p:nvSpPr>
        <p:spPr bwMode="auto">
          <a:xfrm>
            <a:off x="6499225" y="2617788"/>
            <a:ext cx="642938"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D</a:t>
            </a:r>
            <a:r>
              <a:rPr lang="en-US" altLang="en-US" sz="2400" baseline="-25000">
                <a:solidFill>
                  <a:srgbClr val="00FF00"/>
                </a:solidFill>
              </a:rPr>
              <a:t>isf</a:t>
            </a:r>
          </a:p>
        </p:txBody>
      </p:sp>
      <p:sp>
        <p:nvSpPr>
          <p:cNvPr id="48157" name="Text Box 29"/>
          <p:cNvSpPr txBox="1">
            <a:spLocks noChangeArrowheads="1"/>
          </p:cNvSpPr>
          <p:nvPr/>
        </p:nvSpPr>
        <p:spPr bwMode="auto">
          <a:xfrm>
            <a:off x="1457325" y="4725988"/>
            <a:ext cx="623888"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V</a:t>
            </a:r>
            <a:r>
              <a:rPr lang="en-US" altLang="en-US" sz="2400" baseline="-25000">
                <a:solidFill>
                  <a:srgbClr val="00FF00"/>
                </a:solidFill>
              </a:rPr>
              <a:t>pc</a:t>
            </a:r>
          </a:p>
        </p:txBody>
      </p:sp>
      <p:sp>
        <p:nvSpPr>
          <p:cNvPr id="48158" name="Text Box 30"/>
          <p:cNvSpPr txBox="1">
            <a:spLocks noChangeArrowheads="1"/>
          </p:cNvSpPr>
          <p:nvPr/>
        </p:nvSpPr>
        <p:spPr bwMode="auto">
          <a:xfrm>
            <a:off x="2120900" y="1765300"/>
            <a:ext cx="766763" cy="366713"/>
          </a:xfrm>
          <a:prstGeom prst="rect">
            <a:avLst/>
          </a:prstGeom>
          <a:noFill/>
          <a:ln w="9525">
            <a:noFill/>
            <a:miter lim="800000"/>
            <a:headEnd/>
            <a:tailEnd/>
          </a:ln>
        </p:spPr>
        <p:txBody>
          <a:bodyPr wrap="none">
            <a:spAutoFit/>
          </a:bodyPr>
          <a:lstStyle/>
          <a:p>
            <a:r>
              <a:rPr lang="en-US" baseline="30000">
                <a:solidFill>
                  <a:srgbClr val="FF0000"/>
                </a:solidFill>
              </a:rPr>
              <a:t>13</a:t>
            </a:r>
            <a:r>
              <a:rPr lang="en-US">
                <a:solidFill>
                  <a:srgbClr val="FF0000"/>
                </a:solidFill>
              </a:rPr>
              <a:t>NH</a:t>
            </a:r>
            <a:r>
              <a:rPr lang="en-US" baseline="-25000">
                <a:solidFill>
                  <a:srgbClr val="FF0000"/>
                </a:solidFill>
              </a:rPr>
              <a:t>4</a:t>
            </a:r>
          </a:p>
        </p:txBody>
      </p:sp>
      <p:sp>
        <p:nvSpPr>
          <p:cNvPr id="48159" name="Text Box 31"/>
          <p:cNvSpPr txBox="1">
            <a:spLocks noChangeArrowheads="1"/>
          </p:cNvSpPr>
          <p:nvPr/>
        </p:nvSpPr>
        <p:spPr bwMode="auto">
          <a:xfrm>
            <a:off x="7620000" y="1778000"/>
            <a:ext cx="766763" cy="641350"/>
          </a:xfrm>
          <a:prstGeom prst="rect">
            <a:avLst/>
          </a:prstGeom>
          <a:noFill/>
          <a:ln w="9525">
            <a:noFill/>
            <a:miter lim="800000"/>
            <a:headEnd/>
            <a:tailEnd/>
          </a:ln>
        </p:spPr>
        <p:txBody>
          <a:bodyPr>
            <a:spAutoFit/>
          </a:bodyPr>
          <a:lstStyle/>
          <a:p>
            <a:pPr algn="ctr"/>
            <a:r>
              <a:rPr lang="en-US" baseline="30000"/>
              <a:t>13</a:t>
            </a:r>
            <a:r>
              <a:rPr lang="en-US"/>
              <a:t>N</a:t>
            </a:r>
            <a:endParaRPr lang="en-US" baseline="-25000"/>
          </a:p>
          <a:p>
            <a:pPr algn="ctr"/>
            <a:r>
              <a:rPr lang="en-US"/>
              <a:t>OUT</a:t>
            </a:r>
          </a:p>
        </p:txBody>
      </p:sp>
      <p:sp>
        <p:nvSpPr>
          <p:cNvPr id="48160" name="Line 32"/>
          <p:cNvSpPr>
            <a:spLocks noChangeShapeType="1"/>
          </p:cNvSpPr>
          <p:nvPr/>
        </p:nvSpPr>
        <p:spPr bwMode="auto">
          <a:xfrm flipH="1">
            <a:off x="5511800" y="4057650"/>
            <a:ext cx="0" cy="406400"/>
          </a:xfrm>
          <a:prstGeom prst="line">
            <a:avLst/>
          </a:prstGeom>
          <a:noFill/>
          <a:ln w="38100">
            <a:solidFill>
              <a:srgbClr val="FFFF00"/>
            </a:solidFill>
            <a:round/>
            <a:headEnd/>
            <a:tailEnd type="triangle" w="med" len="med"/>
          </a:ln>
        </p:spPr>
        <p:txBody>
          <a:bodyPr/>
          <a:lstStyle/>
          <a:p>
            <a:endParaRPr lang="en-US"/>
          </a:p>
        </p:txBody>
      </p:sp>
      <p:sp>
        <p:nvSpPr>
          <p:cNvPr id="48161" name="Line 33"/>
          <p:cNvSpPr>
            <a:spLocks noChangeShapeType="1"/>
          </p:cNvSpPr>
          <p:nvPr/>
        </p:nvSpPr>
        <p:spPr bwMode="auto">
          <a:xfrm flipV="1">
            <a:off x="4838700" y="5054600"/>
            <a:ext cx="876300" cy="228600"/>
          </a:xfrm>
          <a:prstGeom prst="line">
            <a:avLst/>
          </a:prstGeom>
          <a:noFill/>
          <a:ln w="9525">
            <a:solidFill>
              <a:schemeClr val="tx1"/>
            </a:solidFill>
            <a:round/>
            <a:headEnd/>
            <a:tailEnd/>
          </a:ln>
        </p:spPr>
        <p:txBody>
          <a:bodyPr/>
          <a:lstStyle/>
          <a:p>
            <a:endParaRPr lang="en-US"/>
          </a:p>
        </p:txBody>
      </p:sp>
      <p:sp>
        <p:nvSpPr>
          <p:cNvPr id="48162" name="Line 34"/>
          <p:cNvSpPr>
            <a:spLocks noChangeShapeType="1"/>
          </p:cNvSpPr>
          <p:nvPr/>
        </p:nvSpPr>
        <p:spPr bwMode="auto">
          <a:xfrm flipH="1" flipV="1">
            <a:off x="4876800" y="4991100"/>
            <a:ext cx="889000" cy="381000"/>
          </a:xfrm>
          <a:prstGeom prst="line">
            <a:avLst/>
          </a:prstGeom>
          <a:noFill/>
          <a:ln w="9525">
            <a:solidFill>
              <a:schemeClr val="tx1"/>
            </a:solidFill>
            <a:round/>
            <a:headEnd/>
            <a:tailEnd/>
          </a:ln>
        </p:spPr>
        <p:txBody>
          <a:bodyPr/>
          <a:lstStyle/>
          <a:p>
            <a:endParaRPr lang="en-US"/>
          </a:p>
        </p:txBody>
      </p:sp>
      <p:sp>
        <p:nvSpPr>
          <p:cNvPr id="48163" name="Text Box 35"/>
          <p:cNvSpPr txBox="1">
            <a:spLocks noChangeArrowheads="1"/>
          </p:cNvSpPr>
          <p:nvPr/>
        </p:nvSpPr>
        <p:spPr bwMode="auto">
          <a:xfrm>
            <a:off x="7553325" y="4802188"/>
            <a:ext cx="641350"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D</a:t>
            </a:r>
            <a:r>
              <a:rPr lang="en-US" altLang="en-US" sz="2400" baseline="-25000">
                <a:solidFill>
                  <a:srgbClr val="00FF00"/>
                </a:solidFill>
              </a:rPr>
              <a:t>pc</a:t>
            </a:r>
          </a:p>
        </p:txBody>
      </p:sp>
      <p:sp>
        <p:nvSpPr>
          <p:cNvPr id="48164" name="Text Box 36"/>
          <p:cNvSpPr txBox="1">
            <a:spLocks noChangeArrowheads="1"/>
          </p:cNvSpPr>
          <p:nvPr/>
        </p:nvSpPr>
        <p:spPr bwMode="auto">
          <a:xfrm>
            <a:off x="6029325" y="1525588"/>
            <a:ext cx="528638" cy="457200"/>
          </a:xfrm>
          <a:prstGeom prst="rect">
            <a:avLst/>
          </a:prstGeom>
          <a:noFill/>
          <a:ln w="12700">
            <a:noFill/>
            <a:miter lim="800000"/>
            <a:headEnd/>
            <a:tailEnd/>
          </a:ln>
        </p:spPr>
        <p:txBody>
          <a:bodyPr wrap="none">
            <a:spAutoFit/>
          </a:bodyPr>
          <a:lstStyle/>
          <a:p>
            <a:pPr eaLnBrk="0" hangingPunct="0"/>
            <a:r>
              <a:rPr lang="en-US" altLang="en-US" sz="2400">
                <a:solidFill>
                  <a:srgbClr val="00FF00"/>
                </a:solidFill>
              </a:rPr>
              <a:t>D</a:t>
            </a:r>
            <a:r>
              <a:rPr lang="en-US" altLang="en-US" sz="2400" baseline="-25000">
                <a:solidFill>
                  <a:srgbClr val="00FF00"/>
                </a:solidFill>
              </a:rPr>
              <a:t>p</a:t>
            </a:r>
          </a:p>
        </p:txBody>
      </p:sp>
      <p:sp>
        <p:nvSpPr>
          <p:cNvPr id="48165" name="Line 37"/>
          <p:cNvSpPr>
            <a:spLocks noChangeShapeType="1"/>
          </p:cNvSpPr>
          <p:nvPr/>
        </p:nvSpPr>
        <p:spPr bwMode="auto">
          <a:xfrm flipV="1">
            <a:off x="7121525" y="2119313"/>
            <a:ext cx="692150" cy="11112"/>
          </a:xfrm>
          <a:prstGeom prst="line">
            <a:avLst/>
          </a:prstGeom>
          <a:noFill/>
          <a:ln w="38100">
            <a:solidFill>
              <a:srgbClr val="FFFFFF"/>
            </a:solidFill>
            <a:round/>
            <a:headEnd/>
            <a:tailEnd type="triangle" w="med" len="med"/>
          </a:ln>
        </p:spPr>
        <p:txBody>
          <a:bodyPr/>
          <a:lstStyle/>
          <a:p>
            <a:endParaRPr lang="en-US"/>
          </a:p>
        </p:txBody>
      </p:sp>
      <p:sp>
        <p:nvSpPr>
          <p:cNvPr id="48166" name="Line 38"/>
          <p:cNvSpPr>
            <a:spLocks noChangeShapeType="1"/>
          </p:cNvSpPr>
          <p:nvPr/>
        </p:nvSpPr>
        <p:spPr bwMode="auto">
          <a:xfrm>
            <a:off x="3175000" y="4368800"/>
            <a:ext cx="1562100" cy="723900"/>
          </a:xfrm>
          <a:prstGeom prst="line">
            <a:avLst/>
          </a:prstGeom>
          <a:noFill/>
          <a:ln w="38100">
            <a:solidFill>
              <a:schemeClr val="tx1"/>
            </a:solidFill>
            <a:round/>
            <a:headEnd/>
            <a:tailEnd type="triangle" w="med" len="med"/>
          </a:ln>
        </p:spPr>
        <p:txBody>
          <a:bodyPr/>
          <a:lstStyle/>
          <a:p>
            <a:endParaRPr lang="en-US"/>
          </a:p>
        </p:txBody>
      </p:sp>
      <p:sp>
        <p:nvSpPr>
          <p:cNvPr id="48167" name="Rectangle 39"/>
          <p:cNvSpPr>
            <a:spLocks noChangeArrowheads="1"/>
          </p:cNvSpPr>
          <p:nvPr/>
        </p:nvSpPr>
        <p:spPr bwMode="auto">
          <a:xfrm>
            <a:off x="5581650" y="4037013"/>
            <a:ext cx="1184275" cy="457200"/>
          </a:xfrm>
          <a:prstGeom prst="rect">
            <a:avLst/>
          </a:prstGeom>
          <a:noFill/>
          <a:ln w="9525">
            <a:noFill/>
            <a:miter lim="800000"/>
            <a:headEnd/>
            <a:tailEnd/>
          </a:ln>
        </p:spPr>
        <p:txBody>
          <a:bodyPr wrap="none">
            <a:spAutoFit/>
          </a:bodyPr>
          <a:lstStyle/>
          <a:p>
            <a:r>
              <a:rPr lang="en-US" altLang="en-US" sz="2400">
                <a:solidFill>
                  <a:srgbClr val="FFFF00"/>
                </a:solidFill>
              </a:rPr>
              <a:t>frMapc</a:t>
            </a:r>
            <a:endParaRPr lang="en-US" sz="2400" baseline="-25000">
              <a:solidFill>
                <a:srgbClr val="FFFF00"/>
              </a:solidFill>
            </a:endParaRPr>
          </a:p>
        </p:txBody>
      </p:sp>
      <p:sp>
        <p:nvSpPr>
          <p:cNvPr id="48168" name="Rectangle 40"/>
          <p:cNvSpPr>
            <a:spLocks noChangeArrowheads="1"/>
          </p:cNvSpPr>
          <p:nvPr/>
        </p:nvSpPr>
        <p:spPr bwMode="auto">
          <a:xfrm>
            <a:off x="681038" y="2882900"/>
            <a:ext cx="395287" cy="304800"/>
          </a:xfrm>
          <a:prstGeom prst="rect">
            <a:avLst/>
          </a:prstGeom>
          <a:noFill/>
          <a:ln w="9525">
            <a:noFill/>
            <a:miter lim="800000"/>
            <a:headEnd/>
            <a:tailEnd/>
          </a:ln>
        </p:spPr>
        <p:txBody>
          <a:bodyPr wrap="none" lIns="0" tIns="0" rIns="0" bIns="0">
            <a:spAutoFit/>
          </a:bodyPr>
          <a:lstStyle/>
          <a:p>
            <a:pPr eaLnBrk="0" hangingPunct="0"/>
            <a:r>
              <a:rPr lang="en-US" altLang="en-US" sz="2000" b="0">
                <a:solidFill>
                  <a:srgbClr val="FFFF99"/>
                </a:solidFill>
              </a:rPr>
              <a:t>ISF</a:t>
            </a:r>
            <a:endParaRPr lang="en-US" altLang="en-US" sz="2000" b="0">
              <a:solidFill>
                <a:srgbClr val="FFFF99"/>
              </a:solidFill>
              <a:latin typeface="Times New Roman" pitchFamily="18" charset="0"/>
            </a:endParaRPr>
          </a:p>
        </p:txBody>
      </p:sp>
      <p:sp>
        <p:nvSpPr>
          <p:cNvPr id="48169" name="Text Box 41"/>
          <p:cNvSpPr txBox="1">
            <a:spLocks noChangeArrowheads="1"/>
          </p:cNvSpPr>
          <p:nvPr/>
        </p:nvSpPr>
        <p:spPr bwMode="auto">
          <a:xfrm>
            <a:off x="482600" y="1651000"/>
            <a:ext cx="766763" cy="366713"/>
          </a:xfrm>
          <a:prstGeom prst="rect">
            <a:avLst/>
          </a:prstGeom>
          <a:noFill/>
          <a:ln w="9525">
            <a:noFill/>
            <a:miter lim="800000"/>
            <a:headEnd/>
            <a:tailEnd/>
          </a:ln>
        </p:spPr>
        <p:txBody>
          <a:bodyPr wrap="none">
            <a:spAutoFit/>
          </a:bodyPr>
          <a:lstStyle/>
          <a:p>
            <a:r>
              <a:rPr lang="en-US" baseline="30000">
                <a:solidFill>
                  <a:srgbClr val="FF0000"/>
                </a:solidFill>
              </a:rPr>
              <a:t>13</a:t>
            </a:r>
            <a:r>
              <a:rPr lang="en-US">
                <a:solidFill>
                  <a:srgbClr val="FF0000"/>
                </a:solidFill>
              </a:rPr>
              <a:t>NH</a:t>
            </a:r>
            <a:r>
              <a:rPr lang="en-US" baseline="-25000">
                <a:solidFill>
                  <a:srgbClr val="FF0000"/>
                </a:solidFill>
              </a:rPr>
              <a:t>4</a:t>
            </a:r>
          </a:p>
        </p:txBody>
      </p:sp>
      <p:sp>
        <p:nvSpPr>
          <p:cNvPr id="48170" name="Text Box 42"/>
          <p:cNvSpPr txBox="1">
            <a:spLocks noChangeArrowheads="1"/>
          </p:cNvSpPr>
          <p:nvPr/>
        </p:nvSpPr>
        <p:spPr bwMode="auto">
          <a:xfrm>
            <a:off x="3197225" y="4849813"/>
            <a:ext cx="1228725" cy="304800"/>
          </a:xfrm>
          <a:prstGeom prst="rect">
            <a:avLst/>
          </a:prstGeom>
          <a:noFill/>
          <a:ln w="9525">
            <a:noFill/>
            <a:miter lim="800000"/>
            <a:headEnd/>
            <a:tailEnd/>
          </a:ln>
        </p:spPr>
        <p:txBody>
          <a:bodyPr wrap="none">
            <a:spAutoFit/>
          </a:bodyPr>
          <a:lstStyle/>
          <a:p>
            <a:r>
              <a:rPr lang="en-US" sz="1400" b="0"/>
              <a:t>Extra-cardiac</a:t>
            </a:r>
          </a:p>
        </p:txBody>
      </p:sp>
      <p:sp>
        <p:nvSpPr>
          <p:cNvPr id="48171" name="Text Box 43"/>
          <p:cNvSpPr txBox="1">
            <a:spLocks noChangeArrowheads="1"/>
          </p:cNvSpPr>
          <p:nvPr/>
        </p:nvSpPr>
        <p:spPr bwMode="auto">
          <a:xfrm>
            <a:off x="377825" y="5649913"/>
            <a:ext cx="8166100" cy="641350"/>
          </a:xfrm>
          <a:prstGeom prst="rect">
            <a:avLst/>
          </a:prstGeom>
          <a:noFill/>
          <a:ln w="9525">
            <a:noFill/>
            <a:miter lim="800000"/>
            <a:headEnd/>
            <a:tailEnd/>
          </a:ln>
        </p:spPr>
        <p:txBody>
          <a:bodyPr wrap="none">
            <a:spAutoFit/>
          </a:bodyPr>
          <a:lstStyle/>
          <a:p>
            <a:r>
              <a:rPr lang="en-US" b="0" dirty="0"/>
              <a:t>Spillover = contribution of radioactivity in myocardial ROI originating from blood</a:t>
            </a:r>
          </a:p>
          <a:p>
            <a:r>
              <a:rPr lang="en-US" b="0" dirty="0"/>
              <a:t>but appearing as myocardial activity </a:t>
            </a:r>
          </a:p>
        </p:txBody>
      </p:sp>
      <p:grpSp>
        <p:nvGrpSpPr>
          <p:cNvPr id="48172" name="Group 51"/>
          <p:cNvGrpSpPr>
            <a:grpSpLocks/>
          </p:cNvGrpSpPr>
          <p:nvPr/>
        </p:nvGrpSpPr>
        <p:grpSpPr bwMode="auto">
          <a:xfrm>
            <a:off x="7997825" y="1066800"/>
            <a:ext cx="752475" cy="5513388"/>
            <a:chOff x="5038" y="672"/>
            <a:chExt cx="474" cy="3473"/>
          </a:xfrm>
        </p:grpSpPr>
        <p:grpSp>
          <p:nvGrpSpPr>
            <p:cNvPr id="48173" name="Group 45"/>
            <p:cNvGrpSpPr>
              <a:grpSpLocks/>
            </p:cNvGrpSpPr>
            <p:nvPr/>
          </p:nvGrpSpPr>
          <p:grpSpPr bwMode="auto">
            <a:xfrm>
              <a:off x="5416" y="672"/>
              <a:ext cx="96" cy="2912"/>
              <a:chOff x="5416" y="672"/>
              <a:chExt cx="96" cy="2912"/>
            </a:xfrm>
          </p:grpSpPr>
          <p:sp>
            <p:nvSpPr>
              <p:cNvPr id="48176" name="Line 46"/>
              <p:cNvSpPr>
                <a:spLocks noChangeShapeType="1"/>
              </p:cNvSpPr>
              <p:nvPr/>
            </p:nvSpPr>
            <p:spPr bwMode="auto">
              <a:xfrm>
                <a:off x="5512" y="672"/>
                <a:ext cx="0" cy="2912"/>
              </a:xfrm>
              <a:prstGeom prst="line">
                <a:avLst/>
              </a:prstGeom>
              <a:noFill/>
              <a:ln w="38100">
                <a:solidFill>
                  <a:schemeClr val="tx1"/>
                </a:solidFill>
                <a:round/>
                <a:headEnd/>
                <a:tailEnd/>
              </a:ln>
            </p:spPr>
            <p:txBody>
              <a:bodyPr/>
              <a:lstStyle/>
              <a:p>
                <a:endParaRPr lang="en-US"/>
              </a:p>
            </p:txBody>
          </p:sp>
          <p:sp>
            <p:nvSpPr>
              <p:cNvPr id="48177" name="Line 47"/>
              <p:cNvSpPr>
                <a:spLocks noChangeShapeType="1"/>
              </p:cNvSpPr>
              <p:nvPr/>
            </p:nvSpPr>
            <p:spPr bwMode="auto">
              <a:xfrm flipH="1">
                <a:off x="5416" y="672"/>
                <a:ext cx="88" cy="0"/>
              </a:xfrm>
              <a:prstGeom prst="line">
                <a:avLst/>
              </a:prstGeom>
              <a:noFill/>
              <a:ln w="57150">
                <a:solidFill>
                  <a:schemeClr val="tx1"/>
                </a:solidFill>
                <a:round/>
                <a:headEnd/>
                <a:tailEnd/>
              </a:ln>
            </p:spPr>
            <p:txBody>
              <a:bodyPr/>
              <a:lstStyle/>
              <a:p>
                <a:endParaRPr lang="en-US"/>
              </a:p>
            </p:txBody>
          </p:sp>
          <p:sp>
            <p:nvSpPr>
              <p:cNvPr id="48178" name="Line 48"/>
              <p:cNvSpPr>
                <a:spLocks noChangeShapeType="1"/>
              </p:cNvSpPr>
              <p:nvPr/>
            </p:nvSpPr>
            <p:spPr bwMode="auto">
              <a:xfrm flipH="1">
                <a:off x="5432" y="3560"/>
                <a:ext cx="80" cy="0"/>
              </a:xfrm>
              <a:prstGeom prst="line">
                <a:avLst/>
              </a:prstGeom>
              <a:noFill/>
              <a:ln w="57150">
                <a:solidFill>
                  <a:schemeClr val="tx1"/>
                </a:solidFill>
                <a:round/>
                <a:headEnd/>
                <a:tailEnd/>
              </a:ln>
            </p:spPr>
            <p:txBody>
              <a:bodyPr/>
              <a:lstStyle/>
              <a:p>
                <a:endParaRPr lang="en-US"/>
              </a:p>
            </p:txBody>
          </p:sp>
        </p:grpSp>
        <p:sp>
          <p:nvSpPr>
            <p:cNvPr id="48174" name="Line 49"/>
            <p:cNvSpPr>
              <a:spLocks noChangeShapeType="1"/>
            </p:cNvSpPr>
            <p:nvPr/>
          </p:nvSpPr>
          <p:spPr bwMode="auto">
            <a:xfrm flipV="1">
              <a:off x="5336" y="3584"/>
              <a:ext cx="144" cy="328"/>
            </a:xfrm>
            <a:prstGeom prst="line">
              <a:avLst/>
            </a:prstGeom>
            <a:noFill/>
            <a:ln w="38100">
              <a:solidFill>
                <a:schemeClr val="tx1"/>
              </a:solidFill>
              <a:round/>
              <a:headEnd/>
              <a:tailEnd type="triangle" w="med" len="med"/>
            </a:ln>
          </p:spPr>
          <p:txBody>
            <a:bodyPr/>
            <a:lstStyle/>
            <a:p>
              <a:endParaRPr lang="en-US"/>
            </a:p>
          </p:txBody>
        </p:sp>
        <p:sp>
          <p:nvSpPr>
            <p:cNvPr id="48175" name="Text Box 50"/>
            <p:cNvSpPr txBox="1">
              <a:spLocks noChangeArrowheads="1"/>
            </p:cNvSpPr>
            <p:nvPr/>
          </p:nvSpPr>
          <p:spPr bwMode="auto">
            <a:xfrm>
              <a:off x="5038" y="3857"/>
              <a:ext cx="408" cy="288"/>
            </a:xfrm>
            <a:prstGeom prst="rect">
              <a:avLst/>
            </a:prstGeom>
            <a:noFill/>
            <a:ln w="9525">
              <a:noFill/>
              <a:miter lim="800000"/>
              <a:headEnd/>
              <a:tailEnd/>
            </a:ln>
          </p:spPr>
          <p:txBody>
            <a:bodyPr wrap="none">
              <a:spAutoFit/>
            </a:bodyPr>
            <a:lstStyle/>
            <a:p>
              <a:r>
                <a:rPr lang="en-US" sz="2400" b="0"/>
                <a:t>Q</a:t>
              </a:r>
              <a:r>
                <a:rPr lang="en-US" sz="2400" b="0" baseline="-25000"/>
                <a:t>tot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7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3"/>
          <p:cNvPicPr>
            <a:picLocks noChangeArrowheads="1"/>
          </p:cNvPicPr>
          <p:nvPr/>
        </p:nvPicPr>
        <p:blipFill>
          <a:blip r:embed="rId3" cstate="print"/>
          <a:srcRect/>
          <a:stretch>
            <a:fillRect/>
          </a:stretch>
        </p:blipFill>
        <p:spPr bwMode="auto">
          <a:xfrm>
            <a:off x="273050" y="2219325"/>
            <a:ext cx="8597900" cy="3051175"/>
          </a:xfrm>
          <a:prstGeom prst="rect">
            <a:avLst/>
          </a:prstGeom>
          <a:noFill/>
          <a:ln w="12700">
            <a:noFill/>
            <a:miter lim="800000"/>
            <a:headEnd/>
            <a:tailEnd/>
          </a:ln>
        </p:spPr>
      </p:pic>
      <p:sp>
        <p:nvSpPr>
          <p:cNvPr id="21507" name="Rectangle 2"/>
          <p:cNvSpPr>
            <a:spLocks noGrp="1" noChangeArrowheads="1"/>
          </p:cNvSpPr>
          <p:nvPr>
            <p:ph type="title"/>
          </p:nvPr>
        </p:nvSpPr>
        <p:spPr>
          <a:xfrm>
            <a:off x="685800" y="255588"/>
            <a:ext cx="7772400" cy="863600"/>
          </a:xfrm>
        </p:spPr>
        <p:txBody>
          <a:bodyPr/>
          <a:lstStyle/>
          <a:p>
            <a:r>
              <a:rPr lang="en-US" smtClean="0"/>
              <a:t>Atherosclerosis Timeline</a:t>
            </a:r>
          </a:p>
        </p:txBody>
      </p:sp>
      <p:sp>
        <p:nvSpPr>
          <p:cNvPr id="427012" name="Rectangle 4"/>
          <p:cNvSpPr>
            <a:spLocks noChangeArrowheads="1"/>
          </p:cNvSpPr>
          <p:nvPr/>
        </p:nvSpPr>
        <p:spPr bwMode="auto">
          <a:xfrm>
            <a:off x="706438" y="1614488"/>
            <a:ext cx="858837" cy="577850"/>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Foam</a:t>
            </a: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Cells </a:t>
            </a:r>
          </a:p>
        </p:txBody>
      </p:sp>
      <p:sp>
        <p:nvSpPr>
          <p:cNvPr id="427013" name="Rectangle 5"/>
          <p:cNvSpPr>
            <a:spLocks noChangeArrowheads="1"/>
          </p:cNvSpPr>
          <p:nvPr/>
        </p:nvSpPr>
        <p:spPr bwMode="auto">
          <a:xfrm>
            <a:off x="1878013" y="1614488"/>
            <a:ext cx="1027112" cy="577850"/>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Fatty</a:t>
            </a: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Streak </a:t>
            </a:r>
          </a:p>
        </p:txBody>
      </p:sp>
      <p:sp>
        <p:nvSpPr>
          <p:cNvPr id="427014" name="Rectangle 6"/>
          <p:cNvSpPr>
            <a:spLocks noChangeArrowheads="1"/>
          </p:cNvSpPr>
          <p:nvPr/>
        </p:nvSpPr>
        <p:spPr bwMode="auto">
          <a:xfrm>
            <a:off x="2808288" y="1614488"/>
            <a:ext cx="1689100" cy="577850"/>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Intermediate</a:t>
            </a: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Lesion </a:t>
            </a:r>
          </a:p>
        </p:txBody>
      </p:sp>
      <p:sp>
        <p:nvSpPr>
          <p:cNvPr id="427015" name="Rectangle 7"/>
          <p:cNvSpPr>
            <a:spLocks noChangeArrowheads="1"/>
          </p:cNvSpPr>
          <p:nvPr/>
        </p:nvSpPr>
        <p:spPr bwMode="auto">
          <a:xfrm>
            <a:off x="4221163" y="1614488"/>
            <a:ext cx="1366837" cy="577850"/>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endParaRPr lang="en-US" sz="2000">
              <a:effectLst>
                <a:outerShdw blurRad="38100" dist="38100" dir="2700000" algn="tl">
                  <a:srgbClr val="000000"/>
                </a:outerShdw>
              </a:effectLst>
              <a:latin typeface="Arial" charset="0"/>
            </a:endParaRP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Atheroma</a:t>
            </a:r>
          </a:p>
        </p:txBody>
      </p:sp>
      <p:sp>
        <p:nvSpPr>
          <p:cNvPr id="427016" name="Rectangle 8"/>
          <p:cNvSpPr>
            <a:spLocks noChangeArrowheads="1"/>
          </p:cNvSpPr>
          <p:nvPr/>
        </p:nvSpPr>
        <p:spPr bwMode="auto">
          <a:xfrm>
            <a:off x="5583238" y="1614488"/>
            <a:ext cx="1112837" cy="577850"/>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Fibrous</a:t>
            </a: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Plaque</a:t>
            </a:r>
          </a:p>
        </p:txBody>
      </p:sp>
      <p:sp>
        <p:nvSpPr>
          <p:cNvPr id="427017" name="Rectangle 9"/>
          <p:cNvSpPr>
            <a:spLocks noChangeArrowheads="1"/>
          </p:cNvSpPr>
          <p:nvPr/>
        </p:nvSpPr>
        <p:spPr bwMode="auto">
          <a:xfrm>
            <a:off x="6618288" y="1370013"/>
            <a:ext cx="1704975" cy="822325"/>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Complicated</a:t>
            </a: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Lesion/</a:t>
            </a:r>
          </a:p>
          <a:p>
            <a:pPr marL="168275" indent="-168275" algn="ctr" defTabSz="909638" eaLnBrk="0" hangingPunct="0">
              <a:lnSpc>
                <a:spcPct val="80000"/>
              </a:lnSpc>
              <a:tabLst>
                <a:tab pos="4859338" algn="l"/>
              </a:tabLst>
              <a:defRPr/>
            </a:pPr>
            <a:r>
              <a:rPr lang="en-US" sz="2000">
                <a:effectLst>
                  <a:outerShdw blurRad="38100" dist="38100" dir="2700000" algn="tl">
                    <a:srgbClr val="000000"/>
                  </a:outerShdw>
                </a:effectLst>
                <a:latin typeface="Arial" charset="0"/>
              </a:rPr>
              <a:t>Rupture</a:t>
            </a:r>
          </a:p>
        </p:txBody>
      </p:sp>
      <p:sp>
        <p:nvSpPr>
          <p:cNvPr id="427018" name="Rectangle 10"/>
          <p:cNvSpPr>
            <a:spLocks noChangeArrowheads="1"/>
          </p:cNvSpPr>
          <p:nvPr/>
        </p:nvSpPr>
        <p:spPr bwMode="auto">
          <a:xfrm>
            <a:off x="53975" y="6591300"/>
            <a:ext cx="4465638" cy="234950"/>
          </a:xfrm>
          <a:prstGeom prst="rect">
            <a:avLst/>
          </a:prstGeom>
          <a:noFill/>
          <a:ln w="12700">
            <a:noFill/>
            <a:miter lim="800000"/>
            <a:headEnd/>
            <a:tailEnd/>
          </a:ln>
          <a:effectLst/>
        </p:spPr>
        <p:txBody>
          <a:bodyPr wrap="none" lIns="90488" tIns="44450" rIns="90488" bIns="44450">
            <a:spAutoFit/>
          </a:bodyPr>
          <a:lstStyle/>
          <a:p>
            <a:pPr marL="168275" indent="-168275" algn="ctr" defTabSz="909638" eaLnBrk="0" hangingPunct="0">
              <a:lnSpc>
                <a:spcPct val="80000"/>
              </a:lnSpc>
              <a:tabLst>
                <a:tab pos="4859338" algn="l"/>
              </a:tabLst>
              <a:defRPr/>
            </a:pPr>
            <a:r>
              <a:rPr lang="en-US" sz="1200" i="1">
                <a:solidFill>
                  <a:srgbClr val="FFFF00"/>
                </a:solidFill>
                <a:effectLst>
                  <a:outerShdw blurRad="38100" dist="38100" dir="2700000" algn="tl">
                    <a:srgbClr val="000000"/>
                  </a:outerShdw>
                </a:effectLst>
                <a:latin typeface="Arial" charset="0"/>
              </a:rPr>
              <a:t>Adapted from Pepine CJ. Am J Cardiol. 1998;82(suppl 104).</a:t>
            </a:r>
          </a:p>
        </p:txBody>
      </p:sp>
      <p:sp useBgFill="1">
        <p:nvSpPr>
          <p:cNvPr id="21515" name="Rectangle 11"/>
          <p:cNvSpPr>
            <a:spLocks noChangeArrowheads="1"/>
          </p:cNvSpPr>
          <p:nvPr/>
        </p:nvSpPr>
        <p:spPr bwMode="auto">
          <a:xfrm>
            <a:off x="541338" y="5770563"/>
            <a:ext cx="2374900" cy="614362"/>
          </a:xfrm>
          <a:prstGeom prst="rect">
            <a:avLst/>
          </a:prstGeom>
          <a:ln w="12700">
            <a:solidFill>
              <a:schemeClr val="tx1"/>
            </a:solidFill>
            <a:miter lim="800000"/>
            <a:headEnd/>
            <a:tailEnd/>
          </a:ln>
        </p:spPr>
        <p:txBody>
          <a:bodyPr wrap="none" anchor="ctr"/>
          <a:lstStyle/>
          <a:p>
            <a:endParaRPr lang="en-US"/>
          </a:p>
        </p:txBody>
      </p:sp>
      <p:sp useBgFill="1">
        <p:nvSpPr>
          <p:cNvPr id="21516" name="Rectangle 12"/>
          <p:cNvSpPr>
            <a:spLocks noChangeArrowheads="1"/>
          </p:cNvSpPr>
          <p:nvPr/>
        </p:nvSpPr>
        <p:spPr bwMode="auto">
          <a:xfrm>
            <a:off x="3094038" y="5770563"/>
            <a:ext cx="2324100" cy="614362"/>
          </a:xfrm>
          <a:prstGeom prst="rect">
            <a:avLst/>
          </a:prstGeom>
          <a:ln w="12700">
            <a:solidFill>
              <a:schemeClr val="tx1"/>
            </a:solidFill>
            <a:miter lim="800000"/>
            <a:headEnd/>
            <a:tailEnd/>
          </a:ln>
        </p:spPr>
        <p:txBody>
          <a:bodyPr wrap="none" anchor="ctr"/>
          <a:lstStyle/>
          <a:p>
            <a:endParaRPr lang="en-US"/>
          </a:p>
        </p:txBody>
      </p:sp>
      <p:sp useBgFill="1">
        <p:nvSpPr>
          <p:cNvPr id="21517" name="Rectangle 13"/>
          <p:cNvSpPr>
            <a:spLocks noChangeArrowheads="1"/>
          </p:cNvSpPr>
          <p:nvPr/>
        </p:nvSpPr>
        <p:spPr bwMode="auto">
          <a:xfrm>
            <a:off x="5594350" y="5770563"/>
            <a:ext cx="2373313" cy="614362"/>
          </a:xfrm>
          <a:prstGeom prst="rect">
            <a:avLst/>
          </a:prstGeom>
          <a:ln w="12700">
            <a:solidFill>
              <a:schemeClr val="tx1"/>
            </a:solidFill>
            <a:miter lim="800000"/>
            <a:headEnd/>
            <a:tailEnd/>
          </a:ln>
        </p:spPr>
        <p:txBody>
          <a:bodyPr wrap="none" anchor="ctr"/>
          <a:lstStyle/>
          <a:p>
            <a:endParaRPr lang="en-US"/>
          </a:p>
        </p:txBody>
      </p:sp>
      <p:sp>
        <p:nvSpPr>
          <p:cNvPr id="21518" name="Rectangle 14"/>
          <p:cNvSpPr>
            <a:spLocks noChangeArrowheads="1"/>
          </p:cNvSpPr>
          <p:nvPr/>
        </p:nvSpPr>
        <p:spPr bwMode="auto">
          <a:xfrm>
            <a:off x="949325" y="5759450"/>
            <a:ext cx="1563688" cy="625475"/>
          </a:xfrm>
          <a:prstGeom prst="rect">
            <a:avLst/>
          </a:prstGeom>
          <a:noFill/>
          <a:ln w="12700">
            <a:noFill/>
            <a:miter lim="800000"/>
            <a:headEnd/>
            <a:tailEnd/>
          </a:ln>
        </p:spPr>
        <p:txBody>
          <a:bodyPr wrap="none" lIns="90488" tIns="44450" rIns="90488" bIns="44450">
            <a:spAutoFit/>
          </a:bodyPr>
          <a:lstStyle/>
          <a:p>
            <a:pPr marL="168275" indent="-168275" algn="ctr" defTabSz="909638" eaLnBrk="0" hangingPunct="0">
              <a:lnSpc>
                <a:spcPct val="80000"/>
              </a:lnSpc>
              <a:tabLst>
                <a:tab pos="4859338" algn="l"/>
              </a:tabLst>
            </a:pPr>
            <a:r>
              <a:rPr lang="en-US" sz="2200">
                <a:solidFill>
                  <a:schemeClr val="folHlink"/>
                </a:solidFill>
              </a:rPr>
              <a:t>From First</a:t>
            </a:r>
          </a:p>
          <a:p>
            <a:pPr marL="168275" indent="-168275" algn="ctr" defTabSz="909638" eaLnBrk="0" hangingPunct="0">
              <a:lnSpc>
                <a:spcPct val="80000"/>
              </a:lnSpc>
              <a:tabLst>
                <a:tab pos="4859338" algn="l"/>
              </a:tabLst>
            </a:pPr>
            <a:r>
              <a:rPr lang="en-US" sz="2200">
                <a:solidFill>
                  <a:schemeClr val="folHlink"/>
                </a:solidFill>
              </a:rPr>
              <a:t>Decade</a:t>
            </a:r>
          </a:p>
        </p:txBody>
      </p:sp>
      <p:sp>
        <p:nvSpPr>
          <p:cNvPr id="21519" name="Rectangle 15"/>
          <p:cNvSpPr>
            <a:spLocks noChangeArrowheads="1"/>
          </p:cNvSpPr>
          <p:nvPr/>
        </p:nvSpPr>
        <p:spPr bwMode="auto">
          <a:xfrm>
            <a:off x="3425825" y="5759450"/>
            <a:ext cx="1657350" cy="625475"/>
          </a:xfrm>
          <a:prstGeom prst="rect">
            <a:avLst/>
          </a:prstGeom>
          <a:noFill/>
          <a:ln w="12700">
            <a:noFill/>
            <a:miter lim="800000"/>
            <a:headEnd/>
            <a:tailEnd/>
          </a:ln>
        </p:spPr>
        <p:txBody>
          <a:bodyPr wrap="none" lIns="90488" tIns="44450" rIns="90488" bIns="44450">
            <a:spAutoFit/>
          </a:bodyPr>
          <a:lstStyle/>
          <a:p>
            <a:pPr marL="168275" indent="-168275" algn="ctr" defTabSz="909638" eaLnBrk="0" hangingPunct="0">
              <a:lnSpc>
                <a:spcPct val="80000"/>
              </a:lnSpc>
              <a:tabLst>
                <a:tab pos="4859338" algn="l"/>
              </a:tabLst>
            </a:pPr>
            <a:r>
              <a:rPr lang="en-US" sz="2200">
                <a:solidFill>
                  <a:schemeClr val="folHlink"/>
                </a:solidFill>
              </a:rPr>
              <a:t>From Third</a:t>
            </a:r>
          </a:p>
          <a:p>
            <a:pPr marL="168275" indent="-168275" algn="ctr" defTabSz="909638" eaLnBrk="0" hangingPunct="0">
              <a:lnSpc>
                <a:spcPct val="80000"/>
              </a:lnSpc>
              <a:tabLst>
                <a:tab pos="4859338" algn="l"/>
              </a:tabLst>
            </a:pPr>
            <a:r>
              <a:rPr lang="en-US" sz="2200">
                <a:solidFill>
                  <a:schemeClr val="folHlink"/>
                </a:solidFill>
              </a:rPr>
              <a:t>Decade</a:t>
            </a:r>
          </a:p>
        </p:txBody>
      </p:sp>
      <p:sp>
        <p:nvSpPr>
          <p:cNvPr id="21520" name="Rectangle 16"/>
          <p:cNvSpPr>
            <a:spLocks noChangeArrowheads="1"/>
          </p:cNvSpPr>
          <p:nvPr/>
        </p:nvSpPr>
        <p:spPr bwMode="auto">
          <a:xfrm>
            <a:off x="5857875" y="5759450"/>
            <a:ext cx="1844675" cy="625475"/>
          </a:xfrm>
          <a:prstGeom prst="rect">
            <a:avLst/>
          </a:prstGeom>
          <a:noFill/>
          <a:ln w="12700">
            <a:noFill/>
            <a:miter lim="800000"/>
            <a:headEnd/>
            <a:tailEnd/>
          </a:ln>
        </p:spPr>
        <p:txBody>
          <a:bodyPr wrap="none" lIns="90488" tIns="44450" rIns="90488" bIns="44450">
            <a:spAutoFit/>
          </a:bodyPr>
          <a:lstStyle/>
          <a:p>
            <a:pPr marL="168275" indent="-168275" algn="ctr" defTabSz="909638" eaLnBrk="0" hangingPunct="0">
              <a:lnSpc>
                <a:spcPct val="80000"/>
              </a:lnSpc>
              <a:tabLst>
                <a:tab pos="4859338" algn="l"/>
              </a:tabLst>
            </a:pPr>
            <a:r>
              <a:rPr lang="en-US" sz="2200">
                <a:solidFill>
                  <a:schemeClr val="folHlink"/>
                </a:solidFill>
              </a:rPr>
              <a:t>From Fourth</a:t>
            </a:r>
          </a:p>
          <a:p>
            <a:pPr marL="168275" indent="-168275" algn="ctr" defTabSz="909638" eaLnBrk="0" hangingPunct="0">
              <a:lnSpc>
                <a:spcPct val="80000"/>
              </a:lnSpc>
              <a:tabLst>
                <a:tab pos="4859338" algn="l"/>
              </a:tabLst>
            </a:pPr>
            <a:r>
              <a:rPr lang="en-US" sz="2200">
                <a:solidFill>
                  <a:schemeClr val="folHlink"/>
                </a:solidFill>
              </a:rPr>
              <a:t>Decade</a:t>
            </a:r>
          </a:p>
        </p:txBody>
      </p:sp>
      <p:grpSp>
        <p:nvGrpSpPr>
          <p:cNvPr id="21521" name="Group 17"/>
          <p:cNvGrpSpPr>
            <a:grpSpLocks/>
          </p:cNvGrpSpPr>
          <p:nvPr/>
        </p:nvGrpSpPr>
        <p:grpSpPr bwMode="auto">
          <a:xfrm>
            <a:off x="554038" y="5291138"/>
            <a:ext cx="7974012" cy="357187"/>
            <a:chOff x="337" y="2994"/>
            <a:chExt cx="5023" cy="225"/>
          </a:xfrm>
        </p:grpSpPr>
        <p:sp>
          <p:nvSpPr>
            <p:cNvPr id="427026" name="Rectangle 18"/>
            <p:cNvSpPr>
              <a:spLocks noChangeArrowheads="1"/>
            </p:cNvSpPr>
            <p:nvPr/>
          </p:nvSpPr>
          <p:spPr bwMode="auto">
            <a:xfrm>
              <a:off x="1280" y="2994"/>
              <a:ext cx="3087" cy="225"/>
            </a:xfrm>
            <a:prstGeom prst="rect">
              <a:avLst/>
            </a:prstGeom>
            <a:noFill/>
            <a:ln w="12700">
              <a:noFill/>
              <a:miter lim="800000"/>
              <a:headEnd/>
              <a:tailEnd/>
            </a:ln>
            <a:effectLst/>
          </p:spPr>
          <p:txBody>
            <a:bodyPr lIns="90488" tIns="44450" rIns="90488" bIns="44450">
              <a:spAutoFit/>
            </a:bodyPr>
            <a:lstStyle/>
            <a:p>
              <a:pPr marL="168275" indent="-168275" algn="ctr" defTabSz="909638" eaLnBrk="0" hangingPunct="0">
                <a:lnSpc>
                  <a:spcPct val="80000"/>
                </a:lnSpc>
                <a:tabLst>
                  <a:tab pos="4859338" algn="l"/>
                </a:tabLst>
                <a:defRPr/>
              </a:pPr>
              <a:r>
                <a:rPr lang="en-US" sz="2200">
                  <a:effectLst>
                    <a:outerShdw blurRad="38100" dist="38100" dir="2700000" algn="tl">
                      <a:srgbClr val="000000"/>
                    </a:outerShdw>
                  </a:effectLst>
                  <a:latin typeface="Arial" charset="0"/>
                </a:rPr>
                <a:t>Endothelial Dysfunction</a:t>
              </a:r>
            </a:p>
          </p:txBody>
        </p:sp>
        <p:sp>
          <p:nvSpPr>
            <p:cNvPr id="21523" name="Line 19"/>
            <p:cNvSpPr>
              <a:spLocks noChangeShapeType="1"/>
            </p:cNvSpPr>
            <p:nvPr/>
          </p:nvSpPr>
          <p:spPr bwMode="auto">
            <a:xfrm>
              <a:off x="4025" y="3113"/>
              <a:ext cx="1335" cy="0"/>
            </a:xfrm>
            <a:prstGeom prst="line">
              <a:avLst/>
            </a:prstGeom>
            <a:noFill/>
            <a:ln w="50800">
              <a:solidFill>
                <a:schemeClr val="tx1"/>
              </a:solidFill>
              <a:round/>
              <a:headEnd/>
              <a:tailEnd type="triangle" w="med" len="med"/>
            </a:ln>
          </p:spPr>
          <p:txBody>
            <a:bodyPr wrap="none" anchor="ctr"/>
            <a:lstStyle/>
            <a:p>
              <a:endParaRPr lang="en-US"/>
            </a:p>
          </p:txBody>
        </p:sp>
        <p:sp>
          <p:nvSpPr>
            <p:cNvPr id="21524" name="Line 20"/>
            <p:cNvSpPr>
              <a:spLocks noChangeShapeType="1"/>
            </p:cNvSpPr>
            <p:nvPr/>
          </p:nvSpPr>
          <p:spPr bwMode="auto">
            <a:xfrm>
              <a:off x="337" y="3113"/>
              <a:ext cx="1283" cy="0"/>
            </a:xfrm>
            <a:prstGeom prst="line">
              <a:avLst/>
            </a:prstGeom>
            <a:noFill/>
            <a:ln w="50800">
              <a:solidFill>
                <a:schemeClr val="tx1"/>
              </a:solidFill>
              <a:round/>
              <a:headEnd/>
              <a:tailEnd/>
            </a:ln>
          </p:spPr>
          <p:txBody>
            <a:bodyPr wrap="none" anchor="ctr"/>
            <a:lstStyle/>
            <a:p>
              <a:endParaRPr lang="en-US"/>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9154" name="Group 57"/>
          <p:cNvGrpSpPr>
            <a:grpSpLocks/>
          </p:cNvGrpSpPr>
          <p:nvPr/>
        </p:nvGrpSpPr>
        <p:grpSpPr bwMode="auto">
          <a:xfrm>
            <a:off x="0" y="0"/>
            <a:ext cx="6146800" cy="4140200"/>
            <a:chOff x="0" y="0"/>
            <a:chExt cx="3618" cy="2389"/>
          </a:xfrm>
        </p:grpSpPr>
        <p:sp>
          <p:nvSpPr>
            <p:cNvPr id="49167" name="Rectangle 3"/>
            <p:cNvSpPr>
              <a:spLocks noChangeArrowheads="1"/>
            </p:cNvSpPr>
            <p:nvPr/>
          </p:nvSpPr>
          <p:spPr bwMode="auto">
            <a:xfrm>
              <a:off x="21" y="70"/>
              <a:ext cx="3561" cy="1915"/>
            </a:xfrm>
            <a:prstGeom prst="rect">
              <a:avLst/>
            </a:prstGeom>
            <a:noFill/>
            <a:ln w="12700">
              <a:solidFill>
                <a:srgbClr val="FFFFFF"/>
              </a:solidFill>
              <a:prstDash val="dash"/>
              <a:miter lim="800000"/>
              <a:headEnd/>
              <a:tailEnd/>
            </a:ln>
          </p:spPr>
          <p:txBody>
            <a:bodyPr wrap="none" anchor="ctr"/>
            <a:lstStyle/>
            <a:p>
              <a:endParaRPr lang="en-US"/>
            </a:p>
          </p:txBody>
        </p:sp>
        <p:sp>
          <p:nvSpPr>
            <p:cNvPr id="49168" name="Oval 4"/>
            <p:cNvSpPr>
              <a:spLocks noChangeArrowheads="1"/>
            </p:cNvSpPr>
            <p:nvPr/>
          </p:nvSpPr>
          <p:spPr bwMode="auto">
            <a:xfrm>
              <a:off x="2973" y="210"/>
              <a:ext cx="110" cy="488"/>
            </a:xfrm>
            <a:prstGeom prst="ellipse">
              <a:avLst/>
            </a:prstGeom>
            <a:solidFill>
              <a:srgbClr val="FFFFFF"/>
            </a:solidFill>
            <a:ln w="12700">
              <a:solidFill>
                <a:srgbClr val="000000"/>
              </a:solidFill>
              <a:round/>
              <a:headEnd/>
              <a:tailEnd/>
            </a:ln>
          </p:spPr>
          <p:txBody>
            <a:bodyPr/>
            <a:lstStyle/>
            <a:p>
              <a:endParaRPr lang="en-US"/>
            </a:p>
          </p:txBody>
        </p:sp>
        <p:sp>
          <p:nvSpPr>
            <p:cNvPr id="49169" name="Line 5"/>
            <p:cNvSpPr>
              <a:spLocks noChangeShapeType="1"/>
            </p:cNvSpPr>
            <p:nvPr/>
          </p:nvSpPr>
          <p:spPr bwMode="auto">
            <a:xfrm flipH="1">
              <a:off x="580" y="206"/>
              <a:ext cx="2447" cy="1"/>
            </a:xfrm>
            <a:prstGeom prst="line">
              <a:avLst/>
            </a:prstGeom>
            <a:noFill/>
            <a:ln w="12700">
              <a:solidFill>
                <a:srgbClr val="FFFFFF"/>
              </a:solidFill>
              <a:round/>
              <a:headEnd/>
              <a:tailEnd/>
            </a:ln>
          </p:spPr>
          <p:txBody>
            <a:bodyPr/>
            <a:lstStyle/>
            <a:p>
              <a:endParaRPr lang="en-US"/>
            </a:p>
          </p:txBody>
        </p:sp>
        <p:sp>
          <p:nvSpPr>
            <p:cNvPr id="49170" name="Line 6"/>
            <p:cNvSpPr>
              <a:spLocks noChangeShapeType="1"/>
            </p:cNvSpPr>
            <p:nvPr/>
          </p:nvSpPr>
          <p:spPr bwMode="auto">
            <a:xfrm flipH="1">
              <a:off x="601" y="698"/>
              <a:ext cx="2422" cy="0"/>
            </a:xfrm>
            <a:prstGeom prst="line">
              <a:avLst/>
            </a:prstGeom>
            <a:noFill/>
            <a:ln w="12700">
              <a:solidFill>
                <a:srgbClr val="FFFFFF"/>
              </a:solidFill>
              <a:round/>
              <a:headEnd/>
              <a:tailEnd/>
            </a:ln>
          </p:spPr>
          <p:txBody>
            <a:bodyPr/>
            <a:lstStyle/>
            <a:p>
              <a:endParaRPr lang="en-US"/>
            </a:p>
          </p:txBody>
        </p:sp>
        <p:sp>
          <p:nvSpPr>
            <p:cNvPr id="49171" name="Oval 7"/>
            <p:cNvSpPr>
              <a:spLocks noChangeArrowheads="1"/>
            </p:cNvSpPr>
            <p:nvPr/>
          </p:nvSpPr>
          <p:spPr bwMode="auto">
            <a:xfrm>
              <a:off x="564" y="200"/>
              <a:ext cx="42" cy="512"/>
            </a:xfrm>
            <a:prstGeom prst="ellipse">
              <a:avLst/>
            </a:prstGeom>
            <a:solidFill>
              <a:srgbClr val="FFFFFF"/>
            </a:solidFill>
            <a:ln w="12700">
              <a:solidFill>
                <a:srgbClr val="000000"/>
              </a:solidFill>
              <a:round/>
              <a:headEnd/>
              <a:tailEnd/>
            </a:ln>
          </p:spPr>
          <p:txBody>
            <a:bodyPr/>
            <a:lstStyle/>
            <a:p>
              <a:endParaRPr lang="en-US"/>
            </a:p>
          </p:txBody>
        </p:sp>
        <p:sp>
          <p:nvSpPr>
            <p:cNvPr id="49172" name="Freeform 8"/>
            <p:cNvSpPr>
              <a:spLocks/>
            </p:cNvSpPr>
            <p:nvPr/>
          </p:nvSpPr>
          <p:spPr bwMode="auto">
            <a:xfrm>
              <a:off x="287" y="1057"/>
              <a:ext cx="3244" cy="905"/>
            </a:xfrm>
            <a:custGeom>
              <a:avLst/>
              <a:gdLst>
                <a:gd name="T0" fmla="*/ 461 w 4444"/>
                <a:gd name="T1" fmla="*/ 3 h 3824"/>
                <a:gd name="T2" fmla="*/ 921 w 4444"/>
                <a:gd name="T3" fmla="*/ 3 h 3824"/>
                <a:gd name="T4" fmla="*/ 921 w 4444"/>
                <a:gd name="T5" fmla="*/ 0 h 3824"/>
                <a:gd name="T6" fmla="*/ 0 w 4444"/>
                <a:gd name="T7" fmla="*/ 0 h 3824"/>
                <a:gd name="T8" fmla="*/ 0 w 4444"/>
                <a:gd name="T9" fmla="*/ 3 h 3824"/>
                <a:gd name="T10" fmla="*/ 461 w 4444"/>
                <a:gd name="T11" fmla="*/ 3 h 3824"/>
                <a:gd name="T12" fmla="*/ 0 60000 65536"/>
                <a:gd name="T13" fmla="*/ 0 60000 65536"/>
                <a:gd name="T14" fmla="*/ 0 60000 65536"/>
                <a:gd name="T15" fmla="*/ 0 60000 65536"/>
                <a:gd name="T16" fmla="*/ 0 60000 65536"/>
                <a:gd name="T17" fmla="*/ 0 60000 65536"/>
                <a:gd name="T18" fmla="*/ 0 w 4444"/>
                <a:gd name="T19" fmla="*/ 0 h 3824"/>
                <a:gd name="T20" fmla="*/ 4444 w 4444"/>
                <a:gd name="T21" fmla="*/ 3824 h 3824"/>
              </a:gdLst>
              <a:ahLst/>
              <a:cxnLst>
                <a:cxn ang="T12">
                  <a:pos x="T0" y="T1"/>
                </a:cxn>
                <a:cxn ang="T13">
                  <a:pos x="T2" y="T3"/>
                </a:cxn>
                <a:cxn ang="T14">
                  <a:pos x="T4" y="T5"/>
                </a:cxn>
                <a:cxn ang="T15">
                  <a:pos x="T6" y="T7"/>
                </a:cxn>
                <a:cxn ang="T16">
                  <a:pos x="T8" y="T9"/>
                </a:cxn>
                <a:cxn ang="T17">
                  <a:pos x="T10" y="T11"/>
                </a:cxn>
              </a:cxnLst>
              <a:rect l="T18" t="T19" r="T20" b="T21"/>
              <a:pathLst>
                <a:path w="4444" h="3824">
                  <a:moveTo>
                    <a:pt x="2222" y="3824"/>
                  </a:moveTo>
                  <a:lnTo>
                    <a:pt x="4444" y="3824"/>
                  </a:lnTo>
                  <a:lnTo>
                    <a:pt x="4444" y="0"/>
                  </a:lnTo>
                  <a:lnTo>
                    <a:pt x="0" y="0"/>
                  </a:lnTo>
                  <a:lnTo>
                    <a:pt x="0" y="3824"/>
                  </a:lnTo>
                  <a:lnTo>
                    <a:pt x="2222" y="3824"/>
                  </a:lnTo>
                  <a:close/>
                </a:path>
              </a:pathLst>
            </a:custGeom>
            <a:noFill/>
            <a:ln w="12700">
              <a:solidFill>
                <a:srgbClr val="FFFFFF"/>
              </a:solidFill>
              <a:prstDash val="solid"/>
              <a:round/>
              <a:headEnd/>
              <a:tailEnd/>
            </a:ln>
          </p:spPr>
          <p:txBody>
            <a:bodyPr/>
            <a:lstStyle/>
            <a:p>
              <a:endParaRPr lang="en-US"/>
            </a:p>
          </p:txBody>
        </p:sp>
        <p:sp>
          <p:nvSpPr>
            <p:cNvPr id="49173" name="Rectangle 9"/>
            <p:cNvSpPr>
              <a:spLocks noChangeArrowheads="1"/>
            </p:cNvSpPr>
            <p:nvPr/>
          </p:nvSpPr>
          <p:spPr bwMode="auto">
            <a:xfrm>
              <a:off x="300" y="1063"/>
              <a:ext cx="416" cy="134"/>
            </a:xfrm>
            <a:prstGeom prst="rect">
              <a:avLst/>
            </a:prstGeom>
            <a:noFill/>
            <a:ln w="9525">
              <a:noFill/>
              <a:miter lim="800000"/>
              <a:headEnd/>
              <a:tailEnd/>
            </a:ln>
          </p:spPr>
          <p:txBody>
            <a:bodyPr wrap="none" lIns="0" tIns="0" rIns="0" bIns="0">
              <a:spAutoFit/>
            </a:bodyPr>
            <a:lstStyle/>
            <a:p>
              <a:pPr eaLnBrk="0" hangingPunct="0"/>
              <a:r>
                <a:rPr lang="en-US" altLang="en-US" sz="1400" b="0">
                  <a:solidFill>
                    <a:srgbClr val="FFFF99"/>
                  </a:solidFill>
                </a:rPr>
                <a:t>Myocyte</a:t>
              </a:r>
              <a:endParaRPr lang="en-US" altLang="en-US" sz="1400" b="0">
                <a:solidFill>
                  <a:srgbClr val="FFFF99"/>
                </a:solidFill>
                <a:latin typeface="Times New Roman" pitchFamily="18" charset="0"/>
              </a:endParaRPr>
            </a:p>
          </p:txBody>
        </p:sp>
        <p:sp>
          <p:nvSpPr>
            <p:cNvPr id="49174" name="Rectangle 10"/>
            <p:cNvSpPr>
              <a:spLocks noChangeArrowheads="1"/>
            </p:cNvSpPr>
            <p:nvPr/>
          </p:nvSpPr>
          <p:spPr bwMode="auto">
            <a:xfrm>
              <a:off x="647" y="67"/>
              <a:ext cx="435" cy="134"/>
            </a:xfrm>
            <a:prstGeom prst="rect">
              <a:avLst/>
            </a:prstGeom>
            <a:noFill/>
            <a:ln w="9525">
              <a:noFill/>
              <a:miter lim="800000"/>
              <a:headEnd/>
              <a:tailEnd/>
            </a:ln>
          </p:spPr>
          <p:txBody>
            <a:bodyPr wrap="none" lIns="0" tIns="0" rIns="0" bIns="0">
              <a:spAutoFit/>
            </a:bodyPr>
            <a:lstStyle/>
            <a:p>
              <a:pPr eaLnBrk="0" hangingPunct="0"/>
              <a:r>
                <a:rPr lang="en-US" altLang="en-US" sz="1400" b="0">
                  <a:solidFill>
                    <a:srgbClr val="FFFF99"/>
                  </a:solidFill>
                </a:rPr>
                <a:t>Capillary</a:t>
              </a:r>
              <a:endParaRPr lang="en-US" altLang="en-US" sz="1400" b="0">
                <a:solidFill>
                  <a:srgbClr val="FFFF99"/>
                </a:solidFill>
                <a:latin typeface="Times New Roman" pitchFamily="18" charset="0"/>
              </a:endParaRPr>
            </a:p>
          </p:txBody>
        </p:sp>
        <p:sp>
          <p:nvSpPr>
            <p:cNvPr id="49175" name="Oval 11"/>
            <p:cNvSpPr>
              <a:spLocks noChangeArrowheads="1"/>
            </p:cNvSpPr>
            <p:nvPr/>
          </p:nvSpPr>
          <p:spPr bwMode="auto">
            <a:xfrm>
              <a:off x="3012" y="465"/>
              <a:ext cx="4" cy="1"/>
            </a:xfrm>
            <a:prstGeom prst="ellipse">
              <a:avLst/>
            </a:prstGeom>
            <a:solidFill>
              <a:srgbClr val="FFFFFF"/>
            </a:solidFill>
            <a:ln w="0">
              <a:solidFill>
                <a:srgbClr val="000000"/>
              </a:solidFill>
              <a:round/>
              <a:headEnd/>
              <a:tailEnd/>
            </a:ln>
          </p:spPr>
          <p:txBody>
            <a:bodyPr/>
            <a:lstStyle/>
            <a:p>
              <a:endParaRPr lang="en-US"/>
            </a:p>
          </p:txBody>
        </p:sp>
        <p:sp>
          <p:nvSpPr>
            <p:cNvPr id="49176" name="Rectangle 12"/>
            <p:cNvSpPr>
              <a:spLocks noChangeArrowheads="1"/>
            </p:cNvSpPr>
            <p:nvPr/>
          </p:nvSpPr>
          <p:spPr bwMode="auto">
            <a:xfrm>
              <a:off x="1657" y="775"/>
              <a:ext cx="326" cy="154"/>
            </a:xfrm>
            <a:prstGeom prst="rect">
              <a:avLst/>
            </a:prstGeom>
            <a:noFill/>
            <a:ln w="9525">
              <a:noFill/>
              <a:miter lim="800000"/>
              <a:headEnd/>
              <a:tailEnd/>
            </a:ln>
          </p:spPr>
          <p:txBody>
            <a:bodyPr lIns="0" tIns="0" rIns="0" bIns="0">
              <a:spAutoFit/>
            </a:bodyPr>
            <a:lstStyle/>
            <a:p>
              <a:pPr eaLnBrk="0" hangingPunct="0"/>
              <a:r>
                <a:rPr lang="en-US" altLang="en-US" sz="1600">
                  <a:solidFill>
                    <a:srgbClr val="FF00FF"/>
                  </a:solidFill>
                </a:rPr>
                <a:t>PSMi</a:t>
              </a:r>
              <a:endParaRPr lang="en-US" altLang="en-US" sz="1600" b="0">
                <a:solidFill>
                  <a:srgbClr val="FF00FF"/>
                </a:solidFill>
                <a:latin typeface="Times New Roman" pitchFamily="18" charset="0"/>
              </a:endParaRPr>
            </a:p>
          </p:txBody>
        </p:sp>
        <p:sp>
          <p:nvSpPr>
            <p:cNvPr id="49177" name="Line 13"/>
            <p:cNvSpPr>
              <a:spLocks noChangeShapeType="1"/>
            </p:cNvSpPr>
            <p:nvPr/>
          </p:nvSpPr>
          <p:spPr bwMode="auto">
            <a:xfrm>
              <a:off x="384" y="465"/>
              <a:ext cx="206" cy="0"/>
            </a:xfrm>
            <a:prstGeom prst="line">
              <a:avLst/>
            </a:prstGeom>
            <a:noFill/>
            <a:ln w="38100">
              <a:solidFill>
                <a:srgbClr val="FFFFFF"/>
              </a:solidFill>
              <a:round/>
              <a:headEnd/>
              <a:tailEnd type="triangle" w="med" len="med"/>
            </a:ln>
          </p:spPr>
          <p:txBody>
            <a:bodyPr/>
            <a:lstStyle/>
            <a:p>
              <a:endParaRPr lang="en-US"/>
            </a:p>
          </p:txBody>
        </p:sp>
        <p:sp>
          <p:nvSpPr>
            <p:cNvPr id="49178" name="Line 14"/>
            <p:cNvSpPr>
              <a:spLocks noChangeShapeType="1"/>
            </p:cNvSpPr>
            <p:nvPr/>
          </p:nvSpPr>
          <p:spPr bwMode="auto">
            <a:xfrm flipV="1">
              <a:off x="1050" y="574"/>
              <a:ext cx="0" cy="540"/>
            </a:xfrm>
            <a:prstGeom prst="line">
              <a:avLst/>
            </a:prstGeom>
            <a:noFill/>
            <a:ln w="28575">
              <a:solidFill>
                <a:schemeClr val="tx2"/>
              </a:solidFill>
              <a:round/>
              <a:headEnd/>
              <a:tailEnd type="triangle" w="med" len="med"/>
            </a:ln>
          </p:spPr>
          <p:txBody>
            <a:bodyPr/>
            <a:lstStyle/>
            <a:p>
              <a:endParaRPr lang="en-US"/>
            </a:p>
          </p:txBody>
        </p:sp>
        <p:sp>
          <p:nvSpPr>
            <p:cNvPr id="49179" name="Text Box 15"/>
            <p:cNvSpPr txBox="1">
              <a:spLocks noChangeArrowheads="1"/>
            </p:cNvSpPr>
            <p:nvPr/>
          </p:nvSpPr>
          <p:spPr bwMode="auto">
            <a:xfrm>
              <a:off x="204" y="420"/>
              <a:ext cx="248" cy="212"/>
            </a:xfrm>
            <a:prstGeom prst="rect">
              <a:avLst/>
            </a:prstGeom>
            <a:noFill/>
            <a:ln w="12700">
              <a:noFill/>
              <a:miter lim="800000"/>
              <a:headEnd/>
              <a:tailEnd/>
            </a:ln>
          </p:spPr>
          <p:txBody>
            <a:bodyPr wrap="none">
              <a:spAutoFit/>
            </a:bodyPr>
            <a:lstStyle/>
            <a:p>
              <a:pPr eaLnBrk="0" hangingPunct="0"/>
              <a:r>
                <a:rPr lang="en-US" altLang="en-US" sz="1600"/>
                <a:t>F</a:t>
              </a:r>
              <a:r>
                <a:rPr lang="en-US" altLang="en-US" sz="1600" baseline="-25000"/>
                <a:t>p</a:t>
              </a:r>
            </a:p>
          </p:txBody>
        </p:sp>
        <p:sp>
          <p:nvSpPr>
            <p:cNvPr id="49180" name="Text Box 16"/>
            <p:cNvSpPr txBox="1">
              <a:spLocks noChangeArrowheads="1"/>
            </p:cNvSpPr>
            <p:nvPr/>
          </p:nvSpPr>
          <p:spPr bwMode="auto">
            <a:xfrm>
              <a:off x="1285" y="249"/>
              <a:ext cx="255" cy="212"/>
            </a:xfrm>
            <a:prstGeom prst="rect">
              <a:avLst/>
            </a:prstGeom>
            <a:noFill/>
            <a:ln w="12700">
              <a:noFill/>
              <a:miter lim="800000"/>
              <a:headEnd/>
              <a:tailEnd/>
            </a:ln>
          </p:spPr>
          <p:txBody>
            <a:bodyPr wrap="none">
              <a:spAutoFit/>
            </a:bodyPr>
            <a:lstStyle/>
            <a:p>
              <a:pPr eaLnBrk="0" hangingPunct="0"/>
              <a:r>
                <a:rPr lang="en-US" altLang="en-US" sz="1600">
                  <a:solidFill>
                    <a:srgbClr val="00FF00"/>
                  </a:solidFill>
                </a:rPr>
                <a:t>V</a:t>
              </a:r>
              <a:r>
                <a:rPr lang="en-US" altLang="en-US" sz="1600" baseline="-25000">
                  <a:solidFill>
                    <a:srgbClr val="00FF00"/>
                  </a:solidFill>
                </a:rPr>
                <a:t>p</a:t>
              </a:r>
            </a:p>
          </p:txBody>
        </p:sp>
        <p:sp>
          <p:nvSpPr>
            <p:cNvPr id="49181" name="Text Box 17"/>
            <p:cNvSpPr txBox="1">
              <a:spLocks noChangeArrowheads="1"/>
            </p:cNvSpPr>
            <p:nvPr/>
          </p:nvSpPr>
          <p:spPr bwMode="auto">
            <a:xfrm>
              <a:off x="2244" y="794"/>
              <a:ext cx="303" cy="212"/>
            </a:xfrm>
            <a:prstGeom prst="rect">
              <a:avLst/>
            </a:prstGeom>
            <a:noFill/>
            <a:ln w="12700">
              <a:noFill/>
              <a:miter lim="800000"/>
              <a:headEnd/>
              <a:tailEnd/>
            </a:ln>
          </p:spPr>
          <p:txBody>
            <a:bodyPr wrap="none">
              <a:spAutoFit/>
            </a:bodyPr>
            <a:lstStyle/>
            <a:p>
              <a:pPr eaLnBrk="0" hangingPunct="0"/>
              <a:r>
                <a:rPr lang="en-US" altLang="en-US" sz="1600">
                  <a:solidFill>
                    <a:srgbClr val="00FF00"/>
                  </a:solidFill>
                </a:rPr>
                <a:t>V</a:t>
              </a:r>
              <a:r>
                <a:rPr lang="en-US" altLang="en-US" sz="1600" baseline="-25000">
                  <a:solidFill>
                    <a:srgbClr val="00FF00"/>
                  </a:solidFill>
                </a:rPr>
                <a:t>isf</a:t>
              </a:r>
            </a:p>
          </p:txBody>
        </p:sp>
        <p:sp>
          <p:nvSpPr>
            <p:cNvPr id="49182" name="Line 18"/>
            <p:cNvSpPr>
              <a:spLocks noChangeShapeType="1"/>
            </p:cNvSpPr>
            <p:nvPr/>
          </p:nvSpPr>
          <p:spPr bwMode="auto">
            <a:xfrm>
              <a:off x="1093" y="585"/>
              <a:ext cx="7" cy="523"/>
            </a:xfrm>
            <a:prstGeom prst="line">
              <a:avLst/>
            </a:prstGeom>
            <a:noFill/>
            <a:ln w="28575">
              <a:solidFill>
                <a:schemeClr val="tx2"/>
              </a:solidFill>
              <a:round/>
              <a:headEnd/>
              <a:tailEnd type="triangle" w="med" len="med"/>
            </a:ln>
          </p:spPr>
          <p:txBody>
            <a:bodyPr/>
            <a:lstStyle/>
            <a:p>
              <a:endParaRPr lang="en-US"/>
            </a:p>
          </p:txBody>
        </p:sp>
        <p:sp>
          <p:nvSpPr>
            <p:cNvPr id="49183" name="Rectangle 19"/>
            <p:cNvSpPr>
              <a:spLocks noChangeArrowheads="1"/>
            </p:cNvSpPr>
            <p:nvPr/>
          </p:nvSpPr>
          <p:spPr bwMode="auto">
            <a:xfrm>
              <a:off x="735" y="759"/>
              <a:ext cx="274" cy="154"/>
            </a:xfrm>
            <a:prstGeom prst="rect">
              <a:avLst/>
            </a:prstGeom>
            <a:noFill/>
            <a:ln w="9525">
              <a:noFill/>
              <a:miter lim="800000"/>
              <a:headEnd/>
              <a:tailEnd/>
            </a:ln>
          </p:spPr>
          <p:txBody>
            <a:bodyPr lIns="0" tIns="0" rIns="0" bIns="0">
              <a:spAutoFit/>
            </a:bodyPr>
            <a:lstStyle/>
            <a:p>
              <a:pPr eaLnBrk="0" hangingPunct="0"/>
              <a:r>
                <a:rPr lang="en-US" altLang="en-US" sz="1600">
                  <a:solidFill>
                    <a:srgbClr val="FFFF00"/>
                  </a:solidFill>
                </a:rPr>
                <a:t>PSN</a:t>
              </a:r>
            </a:p>
          </p:txBody>
        </p:sp>
        <p:sp>
          <p:nvSpPr>
            <p:cNvPr id="49184" name="Line 20"/>
            <p:cNvSpPr>
              <a:spLocks noChangeShapeType="1"/>
            </p:cNvSpPr>
            <p:nvPr/>
          </p:nvSpPr>
          <p:spPr bwMode="auto">
            <a:xfrm flipV="1">
              <a:off x="2042" y="632"/>
              <a:ext cx="1" cy="534"/>
            </a:xfrm>
            <a:prstGeom prst="line">
              <a:avLst/>
            </a:prstGeom>
            <a:noFill/>
            <a:ln w="28575">
              <a:solidFill>
                <a:srgbClr val="FF00FF"/>
              </a:solidFill>
              <a:round/>
              <a:headEnd/>
              <a:tailEnd type="triangle" w="med" len="med"/>
            </a:ln>
          </p:spPr>
          <p:txBody>
            <a:bodyPr/>
            <a:lstStyle/>
            <a:p>
              <a:endParaRPr lang="en-US"/>
            </a:p>
          </p:txBody>
        </p:sp>
        <p:sp>
          <p:nvSpPr>
            <p:cNvPr id="49185" name="Line 21"/>
            <p:cNvSpPr>
              <a:spLocks noChangeShapeType="1"/>
            </p:cNvSpPr>
            <p:nvPr/>
          </p:nvSpPr>
          <p:spPr bwMode="auto">
            <a:xfrm>
              <a:off x="2115" y="648"/>
              <a:ext cx="5" cy="525"/>
            </a:xfrm>
            <a:prstGeom prst="line">
              <a:avLst/>
            </a:prstGeom>
            <a:noFill/>
            <a:ln w="28575">
              <a:solidFill>
                <a:srgbClr val="FF00FF"/>
              </a:solidFill>
              <a:round/>
              <a:headEnd/>
              <a:tailEnd type="triangle" w="med" len="med"/>
            </a:ln>
          </p:spPr>
          <p:txBody>
            <a:bodyPr/>
            <a:lstStyle/>
            <a:p>
              <a:endParaRPr lang="en-US"/>
            </a:p>
          </p:txBody>
        </p:sp>
        <p:sp>
          <p:nvSpPr>
            <p:cNvPr id="49186" name="Text Box 22"/>
            <p:cNvSpPr txBox="1">
              <a:spLocks noChangeArrowheads="1"/>
            </p:cNvSpPr>
            <p:nvPr/>
          </p:nvSpPr>
          <p:spPr bwMode="auto">
            <a:xfrm>
              <a:off x="901" y="1312"/>
              <a:ext cx="362" cy="173"/>
            </a:xfrm>
            <a:prstGeom prst="rect">
              <a:avLst/>
            </a:prstGeom>
            <a:noFill/>
            <a:ln w="9525">
              <a:noFill/>
              <a:miter lim="800000"/>
              <a:headEnd/>
              <a:tailEnd/>
            </a:ln>
          </p:spPr>
          <p:txBody>
            <a:bodyPr wrap="none">
              <a:spAutoFit/>
            </a:bodyPr>
            <a:lstStyle/>
            <a:p>
              <a:r>
                <a:rPr lang="en-US" sz="1200" baseline="30000">
                  <a:solidFill>
                    <a:srgbClr val="FF0000"/>
                  </a:solidFill>
                </a:rPr>
                <a:t>13</a:t>
              </a:r>
              <a:r>
                <a:rPr lang="en-US" sz="1200">
                  <a:solidFill>
                    <a:srgbClr val="FF0000"/>
                  </a:solidFill>
                </a:rPr>
                <a:t>NH</a:t>
              </a:r>
              <a:r>
                <a:rPr lang="en-US" sz="1200" baseline="-25000">
                  <a:solidFill>
                    <a:srgbClr val="FF0000"/>
                  </a:solidFill>
                </a:rPr>
                <a:t>4</a:t>
              </a:r>
            </a:p>
          </p:txBody>
        </p:sp>
        <p:sp>
          <p:nvSpPr>
            <p:cNvPr id="49187" name="Line 23"/>
            <p:cNvSpPr>
              <a:spLocks noChangeShapeType="1"/>
            </p:cNvSpPr>
            <p:nvPr/>
          </p:nvSpPr>
          <p:spPr bwMode="auto">
            <a:xfrm flipV="1">
              <a:off x="1275" y="1296"/>
              <a:ext cx="356" cy="56"/>
            </a:xfrm>
            <a:prstGeom prst="line">
              <a:avLst/>
            </a:prstGeom>
            <a:noFill/>
            <a:ln w="38100">
              <a:solidFill>
                <a:srgbClr val="FFFF00"/>
              </a:solidFill>
              <a:round/>
              <a:headEnd/>
              <a:tailEnd type="triangle" w="med" len="med"/>
            </a:ln>
          </p:spPr>
          <p:txBody>
            <a:bodyPr/>
            <a:lstStyle/>
            <a:p>
              <a:endParaRPr lang="en-US"/>
            </a:p>
          </p:txBody>
        </p:sp>
        <p:sp>
          <p:nvSpPr>
            <p:cNvPr id="49188" name="Rectangle 24"/>
            <p:cNvSpPr>
              <a:spLocks noChangeArrowheads="1"/>
            </p:cNvSpPr>
            <p:nvPr/>
          </p:nvSpPr>
          <p:spPr bwMode="auto">
            <a:xfrm rot="-297677">
              <a:off x="1331" y="1133"/>
              <a:ext cx="308" cy="212"/>
            </a:xfrm>
            <a:prstGeom prst="rect">
              <a:avLst/>
            </a:prstGeom>
            <a:noFill/>
            <a:ln w="9525">
              <a:noFill/>
              <a:miter lim="800000"/>
              <a:headEnd/>
              <a:tailEnd/>
            </a:ln>
          </p:spPr>
          <p:txBody>
            <a:bodyPr wrap="none">
              <a:spAutoFit/>
            </a:bodyPr>
            <a:lstStyle/>
            <a:p>
              <a:r>
                <a:rPr lang="en-US" altLang="en-US" sz="1600">
                  <a:solidFill>
                    <a:srgbClr val="FFFF00"/>
                  </a:solidFill>
                </a:rPr>
                <a:t>GN</a:t>
              </a:r>
              <a:endParaRPr lang="en-US" sz="1600">
                <a:solidFill>
                  <a:srgbClr val="FFFF00"/>
                </a:solidFill>
              </a:endParaRPr>
            </a:p>
          </p:txBody>
        </p:sp>
        <p:sp>
          <p:nvSpPr>
            <p:cNvPr id="49189" name="Text Box 25"/>
            <p:cNvSpPr txBox="1">
              <a:spLocks noChangeArrowheads="1"/>
            </p:cNvSpPr>
            <p:nvPr/>
          </p:nvSpPr>
          <p:spPr bwMode="auto">
            <a:xfrm>
              <a:off x="1649" y="1239"/>
              <a:ext cx="1164" cy="173"/>
            </a:xfrm>
            <a:prstGeom prst="rect">
              <a:avLst/>
            </a:prstGeom>
            <a:noFill/>
            <a:ln w="9525">
              <a:noFill/>
              <a:miter lim="800000"/>
              <a:headEnd/>
              <a:tailEnd/>
            </a:ln>
          </p:spPr>
          <p:txBody>
            <a:bodyPr wrap="none">
              <a:spAutoFit/>
            </a:bodyPr>
            <a:lstStyle/>
            <a:p>
              <a:r>
                <a:rPr lang="en-US" sz="1200" baseline="30000"/>
                <a:t>13</a:t>
              </a:r>
              <a:r>
                <a:rPr lang="en-US" sz="1200"/>
                <a:t>N-glutamine (Mi) </a:t>
              </a:r>
              <a:r>
                <a:rPr lang="en-US" sz="1200" b="0"/>
                <a:t>{</a:t>
              </a:r>
              <a:r>
                <a:rPr lang="en-US" sz="800" b="0"/>
                <a:t>NAA</a:t>
              </a:r>
              <a:r>
                <a:rPr lang="en-US" sz="1200" b="0"/>
                <a:t>}</a:t>
              </a:r>
              <a:endParaRPr lang="en-US" sz="1200" baseline="-25000"/>
            </a:p>
          </p:txBody>
        </p:sp>
        <p:sp>
          <p:nvSpPr>
            <p:cNvPr id="49190" name="Text Box 26"/>
            <p:cNvSpPr txBox="1">
              <a:spLocks noChangeArrowheads="1"/>
            </p:cNvSpPr>
            <p:nvPr/>
          </p:nvSpPr>
          <p:spPr bwMode="auto">
            <a:xfrm>
              <a:off x="1901" y="1797"/>
              <a:ext cx="491" cy="173"/>
            </a:xfrm>
            <a:prstGeom prst="rect">
              <a:avLst/>
            </a:prstGeom>
            <a:noFill/>
            <a:ln w="9525">
              <a:noFill/>
              <a:miter lim="800000"/>
              <a:headEnd/>
              <a:tailEnd/>
            </a:ln>
          </p:spPr>
          <p:txBody>
            <a:bodyPr wrap="none">
              <a:spAutoFit/>
            </a:bodyPr>
            <a:lstStyle/>
            <a:p>
              <a:r>
                <a:rPr lang="en-US" sz="1200" baseline="30000"/>
                <a:t>13</a:t>
              </a:r>
              <a:r>
                <a:rPr lang="en-US" sz="1200"/>
                <a:t>N-urea</a:t>
              </a:r>
              <a:endParaRPr lang="en-US" sz="1200" baseline="-25000"/>
            </a:p>
          </p:txBody>
        </p:sp>
        <p:sp>
          <p:nvSpPr>
            <p:cNvPr id="49191" name="Text Box 27"/>
            <p:cNvSpPr txBox="1">
              <a:spLocks noChangeArrowheads="1"/>
            </p:cNvSpPr>
            <p:nvPr/>
          </p:nvSpPr>
          <p:spPr bwMode="auto">
            <a:xfrm>
              <a:off x="1664" y="1568"/>
              <a:ext cx="1186" cy="173"/>
            </a:xfrm>
            <a:prstGeom prst="rect">
              <a:avLst/>
            </a:prstGeom>
            <a:noFill/>
            <a:ln w="9525">
              <a:noFill/>
              <a:miter lim="800000"/>
              <a:headEnd/>
              <a:tailEnd/>
            </a:ln>
          </p:spPr>
          <p:txBody>
            <a:bodyPr wrap="none">
              <a:spAutoFit/>
            </a:bodyPr>
            <a:lstStyle/>
            <a:p>
              <a:r>
                <a:rPr lang="en-US" sz="1200" baseline="30000"/>
                <a:t>13</a:t>
              </a:r>
              <a:r>
                <a:rPr lang="en-US" sz="1200"/>
                <a:t>N-glutamate (Ma) </a:t>
              </a:r>
              <a:r>
                <a:rPr lang="en-US" sz="1200" b="0"/>
                <a:t>{</a:t>
              </a:r>
              <a:r>
                <a:rPr lang="en-US" sz="800" b="0"/>
                <a:t>AAA</a:t>
              </a:r>
              <a:r>
                <a:rPr lang="en-US" sz="1200" b="0"/>
                <a:t>}</a:t>
              </a:r>
              <a:endParaRPr lang="en-US" sz="1200" baseline="-25000"/>
            </a:p>
          </p:txBody>
        </p:sp>
        <p:sp>
          <p:nvSpPr>
            <p:cNvPr id="49192" name="Text Box 28"/>
            <p:cNvSpPr txBox="1">
              <a:spLocks noChangeArrowheads="1"/>
            </p:cNvSpPr>
            <p:nvPr/>
          </p:nvSpPr>
          <p:spPr bwMode="auto">
            <a:xfrm>
              <a:off x="2645" y="755"/>
              <a:ext cx="310" cy="212"/>
            </a:xfrm>
            <a:prstGeom prst="rect">
              <a:avLst/>
            </a:prstGeom>
            <a:noFill/>
            <a:ln w="12700">
              <a:noFill/>
              <a:miter lim="800000"/>
              <a:headEnd/>
              <a:tailEnd/>
            </a:ln>
          </p:spPr>
          <p:txBody>
            <a:bodyPr wrap="none">
              <a:spAutoFit/>
            </a:bodyPr>
            <a:lstStyle/>
            <a:p>
              <a:pPr eaLnBrk="0" hangingPunct="0"/>
              <a:r>
                <a:rPr lang="en-US" altLang="en-US" sz="1600">
                  <a:solidFill>
                    <a:srgbClr val="00FF00"/>
                  </a:solidFill>
                </a:rPr>
                <a:t>D</a:t>
              </a:r>
              <a:r>
                <a:rPr lang="en-US" altLang="en-US" sz="1600" baseline="-25000">
                  <a:solidFill>
                    <a:srgbClr val="00FF00"/>
                  </a:solidFill>
                </a:rPr>
                <a:t>isf</a:t>
              </a:r>
            </a:p>
          </p:txBody>
        </p:sp>
        <p:sp>
          <p:nvSpPr>
            <p:cNvPr id="49193" name="Text Box 29"/>
            <p:cNvSpPr txBox="1">
              <a:spLocks noChangeArrowheads="1"/>
            </p:cNvSpPr>
            <p:nvPr/>
          </p:nvSpPr>
          <p:spPr bwMode="auto">
            <a:xfrm>
              <a:off x="467" y="1698"/>
              <a:ext cx="304" cy="212"/>
            </a:xfrm>
            <a:prstGeom prst="rect">
              <a:avLst/>
            </a:prstGeom>
            <a:noFill/>
            <a:ln w="12700">
              <a:noFill/>
              <a:miter lim="800000"/>
              <a:headEnd/>
              <a:tailEnd/>
            </a:ln>
          </p:spPr>
          <p:txBody>
            <a:bodyPr wrap="none">
              <a:spAutoFit/>
            </a:bodyPr>
            <a:lstStyle/>
            <a:p>
              <a:pPr eaLnBrk="0" hangingPunct="0"/>
              <a:r>
                <a:rPr lang="en-US" altLang="en-US" sz="1600">
                  <a:solidFill>
                    <a:srgbClr val="00FF00"/>
                  </a:solidFill>
                </a:rPr>
                <a:t>V</a:t>
              </a:r>
              <a:r>
                <a:rPr lang="en-US" altLang="en-US" sz="1600" baseline="-25000">
                  <a:solidFill>
                    <a:srgbClr val="00FF00"/>
                  </a:solidFill>
                </a:rPr>
                <a:t>pc</a:t>
              </a:r>
            </a:p>
          </p:txBody>
        </p:sp>
        <p:sp>
          <p:nvSpPr>
            <p:cNvPr id="49194" name="Text Box 30"/>
            <p:cNvSpPr txBox="1">
              <a:spLocks noChangeArrowheads="1"/>
            </p:cNvSpPr>
            <p:nvPr/>
          </p:nvSpPr>
          <p:spPr bwMode="auto">
            <a:xfrm>
              <a:off x="753" y="358"/>
              <a:ext cx="362" cy="173"/>
            </a:xfrm>
            <a:prstGeom prst="rect">
              <a:avLst/>
            </a:prstGeom>
            <a:noFill/>
            <a:ln w="9525">
              <a:noFill/>
              <a:miter lim="800000"/>
              <a:headEnd/>
              <a:tailEnd/>
            </a:ln>
          </p:spPr>
          <p:txBody>
            <a:bodyPr wrap="none">
              <a:spAutoFit/>
            </a:bodyPr>
            <a:lstStyle/>
            <a:p>
              <a:r>
                <a:rPr lang="en-US" sz="1200" baseline="30000">
                  <a:solidFill>
                    <a:srgbClr val="FF0000"/>
                  </a:solidFill>
                </a:rPr>
                <a:t>13</a:t>
              </a:r>
              <a:r>
                <a:rPr lang="en-US" sz="1200">
                  <a:solidFill>
                    <a:srgbClr val="FF0000"/>
                  </a:solidFill>
                </a:rPr>
                <a:t>NH</a:t>
              </a:r>
              <a:r>
                <a:rPr lang="en-US" sz="1200" baseline="-25000">
                  <a:solidFill>
                    <a:srgbClr val="FF0000"/>
                  </a:solidFill>
                </a:rPr>
                <a:t>4</a:t>
              </a:r>
            </a:p>
          </p:txBody>
        </p:sp>
        <p:sp>
          <p:nvSpPr>
            <p:cNvPr id="49195" name="Text Box 31"/>
            <p:cNvSpPr txBox="1">
              <a:spLocks noChangeArrowheads="1"/>
            </p:cNvSpPr>
            <p:nvPr/>
          </p:nvSpPr>
          <p:spPr bwMode="auto">
            <a:xfrm>
              <a:off x="3130" y="318"/>
              <a:ext cx="331" cy="288"/>
            </a:xfrm>
            <a:prstGeom prst="rect">
              <a:avLst/>
            </a:prstGeom>
            <a:noFill/>
            <a:ln w="9525">
              <a:noFill/>
              <a:miter lim="800000"/>
              <a:headEnd/>
              <a:tailEnd/>
            </a:ln>
          </p:spPr>
          <p:txBody>
            <a:bodyPr>
              <a:spAutoFit/>
            </a:bodyPr>
            <a:lstStyle/>
            <a:p>
              <a:pPr algn="ctr"/>
              <a:r>
                <a:rPr lang="en-US" sz="1200" baseline="30000"/>
                <a:t>13</a:t>
              </a:r>
              <a:r>
                <a:rPr lang="en-US" sz="1200"/>
                <a:t>N</a:t>
              </a:r>
              <a:endParaRPr lang="en-US" sz="1200" baseline="-25000"/>
            </a:p>
            <a:p>
              <a:pPr algn="ctr"/>
              <a:r>
                <a:rPr lang="en-US" sz="1200"/>
                <a:t>OUT</a:t>
              </a:r>
            </a:p>
          </p:txBody>
        </p:sp>
        <p:sp>
          <p:nvSpPr>
            <p:cNvPr id="49196" name="Line 32"/>
            <p:cNvSpPr>
              <a:spLocks noChangeShapeType="1"/>
            </p:cNvSpPr>
            <p:nvPr/>
          </p:nvSpPr>
          <p:spPr bwMode="auto">
            <a:xfrm flipH="1">
              <a:off x="2219" y="1397"/>
              <a:ext cx="0" cy="182"/>
            </a:xfrm>
            <a:prstGeom prst="line">
              <a:avLst/>
            </a:prstGeom>
            <a:noFill/>
            <a:ln w="38100">
              <a:solidFill>
                <a:srgbClr val="FFFF00"/>
              </a:solidFill>
              <a:round/>
              <a:headEnd/>
              <a:tailEnd type="triangle" w="med" len="med"/>
            </a:ln>
          </p:spPr>
          <p:txBody>
            <a:bodyPr/>
            <a:lstStyle/>
            <a:p>
              <a:endParaRPr lang="en-US"/>
            </a:p>
          </p:txBody>
        </p:sp>
        <p:sp>
          <p:nvSpPr>
            <p:cNvPr id="49197" name="Line 33"/>
            <p:cNvSpPr>
              <a:spLocks noChangeShapeType="1"/>
            </p:cNvSpPr>
            <p:nvPr/>
          </p:nvSpPr>
          <p:spPr bwMode="auto">
            <a:xfrm flipV="1">
              <a:off x="1928" y="1784"/>
              <a:ext cx="378" cy="103"/>
            </a:xfrm>
            <a:prstGeom prst="line">
              <a:avLst/>
            </a:prstGeom>
            <a:noFill/>
            <a:ln w="9525">
              <a:solidFill>
                <a:schemeClr val="tx1"/>
              </a:solidFill>
              <a:round/>
              <a:headEnd/>
              <a:tailEnd/>
            </a:ln>
          </p:spPr>
          <p:txBody>
            <a:bodyPr/>
            <a:lstStyle/>
            <a:p>
              <a:endParaRPr lang="en-US"/>
            </a:p>
          </p:txBody>
        </p:sp>
        <p:sp>
          <p:nvSpPr>
            <p:cNvPr id="49198" name="Line 34"/>
            <p:cNvSpPr>
              <a:spLocks noChangeShapeType="1"/>
            </p:cNvSpPr>
            <p:nvPr/>
          </p:nvSpPr>
          <p:spPr bwMode="auto">
            <a:xfrm flipH="1" flipV="1">
              <a:off x="1944" y="1756"/>
              <a:ext cx="384" cy="170"/>
            </a:xfrm>
            <a:prstGeom prst="line">
              <a:avLst/>
            </a:prstGeom>
            <a:noFill/>
            <a:ln w="9525">
              <a:solidFill>
                <a:schemeClr val="tx1"/>
              </a:solidFill>
              <a:round/>
              <a:headEnd/>
              <a:tailEnd/>
            </a:ln>
          </p:spPr>
          <p:txBody>
            <a:bodyPr/>
            <a:lstStyle/>
            <a:p>
              <a:endParaRPr lang="en-US"/>
            </a:p>
          </p:txBody>
        </p:sp>
        <p:sp>
          <p:nvSpPr>
            <p:cNvPr id="49199" name="Text Box 35"/>
            <p:cNvSpPr txBox="1">
              <a:spLocks noChangeArrowheads="1"/>
            </p:cNvSpPr>
            <p:nvPr/>
          </p:nvSpPr>
          <p:spPr bwMode="auto">
            <a:xfrm>
              <a:off x="3099" y="1734"/>
              <a:ext cx="311" cy="212"/>
            </a:xfrm>
            <a:prstGeom prst="rect">
              <a:avLst/>
            </a:prstGeom>
            <a:noFill/>
            <a:ln w="12700">
              <a:noFill/>
              <a:miter lim="800000"/>
              <a:headEnd/>
              <a:tailEnd/>
            </a:ln>
          </p:spPr>
          <p:txBody>
            <a:bodyPr wrap="none">
              <a:spAutoFit/>
            </a:bodyPr>
            <a:lstStyle/>
            <a:p>
              <a:pPr eaLnBrk="0" hangingPunct="0"/>
              <a:r>
                <a:rPr lang="en-US" altLang="en-US" sz="1600">
                  <a:solidFill>
                    <a:srgbClr val="00FF00"/>
                  </a:solidFill>
                </a:rPr>
                <a:t>D</a:t>
              </a:r>
              <a:r>
                <a:rPr lang="en-US" altLang="en-US" sz="1600" baseline="-25000">
                  <a:solidFill>
                    <a:srgbClr val="00FF00"/>
                  </a:solidFill>
                </a:rPr>
                <a:t>pc</a:t>
              </a:r>
            </a:p>
          </p:txBody>
        </p:sp>
        <p:sp>
          <p:nvSpPr>
            <p:cNvPr id="49200" name="Text Box 36"/>
            <p:cNvSpPr txBox="1">
              <a:spLocks noChangeArrowheads="1"/>
            </p:cNvSpPr>
            <p:nvPr/>
          </p:nvSpPr>
          <p:spPr bwMode="auto">
            <a:xfrm>
              <a:off x="2441" y="266"/>
              <a:ext cx="262" cy="212"/>
            </a:xfrm>
            <a:prstGeom prst="rect">
              <a:avLst/>
            </a:prstGeom>
            <a:noFill/>
            <a:ln w="12700">
              <a:noFill/>
              <a:miter lim="800000"/>
              <a:headEnd/>
              <a:tailEnd/>
            </a:ln>
          </p:spPr>
          <p:txBody>
            <a:bodyPr wrap="none">
              <a:spAutoFit/>
            </a:bodyPr>
            <a:lstStyle/>
            <a:p>
              <a:pPr eaLnBrk="0" hangingPunct="0"/>
              <a:r>
                <a:rPr lang="en-US" altLang="en-US" sz="1600">
                  <a:solidFill>
                    <a:srgbClr val="00FF00"/>
                  </a:solidFill>
                </a:rPr>
                <a:t>D</a:t>
              </a:r>
              <a:r>
                <a:rPr lang="en-US" altLang="en-US" sz="1600" baseline="-25000">
                  <a:solidFill>
                    <a:srgbClr val="00FF00"/>
                  </a:solidFill>
                </a:rPr>
                <a:t>p</a:t>
              </a:r>
            </a:p>
          </p:txBody>
        </p:sp>
        <p:sp>
          <p:nvSpPr>
            <p:cNvPr id="49201" name="Line 37"/>
            <p:cNvSpPr>
              <a:spLocks noChangeShapeType="1"/>
            </p:cNvSpPr>
            <p:nvPr/>
          </p:nvSpPr>
          <p:spPr bwMode="auto">
            <a:xfrm flipV="1">
              <a:off x="2914" y="471"/>
              <a:ext cx="299" cy="5"/>
            </a:xfrm>
            <a:prstGeom prst="line">
              <a:avLst/>
            </a:prstGeom>
            <a:noFill/>
            <a:ln w="38100">
              <a:solidFill>
                <a:srgbClr val="FFFFFF"/>
              </a:solidFill>
              <a:round/>
              <a:headEnd/>
              <a:tailEnd type="triangle" w="med" len="med"/>
            </a:ln>
          </p:spPr>
          <p:txBody>
            <a:bodyPr/>
            <a:lstStyle/>
            <a:p>
              <a:endParaRPr lang="en-US"/>
            </a:p>
          </p:txBody>
        </p:sp>
        <p:sp>
          <p:nvSpPr>
            <p:cNvPr id="49202" name="Line 38"/>
            <p:cNvSpPr>
              <a:spLocks noChangeShapeType="1"/>
            </p:cNvSpPr>
            <p:nvPr/>
          </p:nvSpPr>
          <p:spPr bwMode="auto">
            <a:xfrm>
              <a:off x="1209" y="1477"/>
              <a:ext cx="675" cy="324"/>
            </a:xfrm>
            <a:prstGeom prst="line">
              <a:avLst/>
            </a:prstGeom>
            <a:noFill/>
            <a:ln w="38100">
              <a:solidFill>
                <a:schemeClr val="tx1"/>
              </a:solidFill>
              <a:round/>
              <a:headEnd/>
              <a:tailEnd type="triangle" w="med" len="med"/>
            </a:ln>
          </p:spPr>
          <p:txBody>
            <a:bodyPr/>
            <a:lstStyle/>
            <a:p>
              <a:endParaRPr lang="en-US"/>
            </a:p>
          </p:txBody>
        </p:sp>
        <p:sp>
          <p:nvSpPr>
            <p:cNvPr id="49203" name="Rectangle 39"/>
            <p:cNvSpPr>
              <a:spLocks noChangeArrowheads="1"/>
            </p:cNvSpPr>
            <p:nvPr/>
          </p:nvSpPr>
          <p:spPr bwMode="auto">
            <a:xfrm>
              <a:off x="2249" y="1390"/>
              <a:ext cx="536" cy="212"/>
            </a:xfrm>
            <a:prstGeom prst="rect">
              <a:avLst/>
            </a:prstGeom>
            <a:noFill/>
            <a:ln w="9525">
              <a:noFill/>
              <a:miter lim="800000"/>
              <a:headEnd/>
              <a:tailEnd/>
            </a:ln>
          </p:spPr>
          <p:txBody>
            <a:bodyPr wrap="none">
              <a:spAutoFit/>
            </a:bodyPr>
            <a:lstStyle/>
            <a:p>
              <a:r>
                <a:rPr lang="en-US" altLang="en-US" sz="1600">
                  <a:solidFill>
                    <a:srgbClr val="FFFF00"/>
                  </a:solidFill>
                </a:rPr>
                <a:t>frMapc</a:t>
              </a:r>
              <a:endParaRPr lang="en-US" sz="1600" baseline="-25000">
                <a:solidFill>
                  <a:srgbClr val="FFFF00"/>
                </a:solidFill>
              </a:endParaRPr>
            </a:p>
          </p:txBody>
        </p:sp>
        <p:sp>
          <p:nvSpPr>
            <p:cNvPr id="49204" name="Rectangle 40"/>
            <p:cNvSpPr>
              <a:spLocks noChangeArrowheads="1"/>
            </p:cNvSpPr>
            <p:nvPr/>
          </p:nvSpPr>
          <p:spPr bwMode="auto">
            <a:xfrm>
              <a:off x="132" y="813"/>
              <a:ext cx="174" cy="134"/>
            </a:xfrm>
            <a:prstGeom prst="rect">
              <a:avLst/>
            </a:prstGeom>
            <a:noFill/>
            <a:ln w="9525">
              <a:noFill/>
              <a:miter lim="800000"/>
              <a:headEnd/>
              <a:tailEnd/>
            </a:ln>
          </p:spPr>
          <p:txBody>
            <a:bodyPr wrap="none" lIns="0" tIns="0" rIns="0" bIns="0">
              <a:spAutoFit/>
            </a:bodyPr>
            <a:lstStyle/>
            <a:p>
              <a:pPr eaLnBrk="0" hangingPunct="0"/>
              <a:r>
                <a:rPr lang="en-US" altLang="en-US" sz="1400" b="0">
                  <a:solidFill>
                    <a:srgbClr val="FFFF99"/>
                  </a:solidFill>
                </a:rPr>
                <a:t>ISF</a:t>
              </a:r>
              <a:endParaRPr lang="en-US" altLang="en-US" sz="1400" b="0">
                <a:solidFill>
                  <a:srgbClr val="FFFF99"/>
                </a:solidFill>
                <a:latin typeface="Times New Roman" pitchFamily="18" charset="0"/>
              </a:endParaRPr>
            </a:p>
          </p:txBody>
        </p:sp>
        <p:sp>
          <p:nvSpPr>
            <p:cNvPr id="49205" name="Text Box 41"/>
            <p:cNvSpPr txBox="1">
              <a:spLocks noChangeArrowheads="1"/>
            </p:cNvSpPr>
            <p:nvPr/>
          </p:nvSpPr>
          <p:spPr bwMode="auto">
            <a:xfrm>
              <a:off x="45" y="307"/>
              <a:ext cx="362" cy="173"/>
            </a:xfrm>
            <a:prstGeom prst="rect">
              <a:avLst/>
            </a:prstGeom>
            <a:noFill/>
            <a:ln w="9525">
              <a:noFill/>
              <a:miter lim="800000"/>
              <a:headEnd/>
              <a:tailEnd/>
            </a:ln>
          </p:spPr>
          <p:txBody>
            <a:bodyPr wrap="none">
              <a:spAutoFit/>
            </a:bodyPr>
            <a:lstStyle/>
            <a:p>
              <a:r>
                <a:rPr lang="en-US" sz="1200" baseline="30000">
                  <a:solidFill>
                    <a:srgbClr val="FF0000"/>
                  </a:solidFill>
                </a:rPr>
                <a:t>13</a:t>
              </a:r>
              <a:r>
                <a:rPr lang="en-US" sz="1200">
                  <a:solidFill>
                    <a:srgbClr val="FF0000"/>
                  </a:solidFill>
                </a:rPr>
                <a:t>NH</a:t>
              </a:r>
              <a:r>
                <a:rPr lang="en-US" sz="1200" baseline="-25000">
                  <a:solidFill>
                    <a:srgbClr val="FF0000"/>
                  </a:solidFill>
                </a:rPr>
                <a:t>4</a:t>
              </a:r>
            </a:p>
          </p:txBody>
        </p:sp>
        <p:sp>
          <p:nvSpPr>
            <p:cNvPr id="49206" name="Text Box 42"/>
            <p:cNvSpPr txBox="1">
              <a:spLocks noChangeArrowheads="1"/>
            </p:cNvSpPr>
            <p:nvPr/>
          </p:nvSpPr>
          <p:spPr bwMode="auto">
            <a:xfrm>
              <a:off x="1218" y="1731"/>
              <a:ext cx="540" cy="144"/>
            </a:xfrm>
            <a:prstGeom prst="rect">
              <a:avLst/>
            </a:prstGeom>
            <a:noFill/>
            <a:ln w="9525">
              <a:noFill/>
              <a:miter lim="800000"/>
              <a:headEnd/>
              <a:tailEnd/>
            </a:ln>
          </p:spPr>
          <p:txBody>
            <a:bodyPr wrap="none">
              <a:spAutoFit/>
            </a:bodyPr>
            <a:lstStyle/>
            <a:p>
              <a:r>
                <a:rPr lang="en-US" sz="900" b="0"/>
                <a:t>Extra-cardiac</a:t>
              </a:r>
            </a:p>
          </p:txBody>
        </p:sp>
        <p:sp>
          <p:nvSpPr>
            <p:cNvPr id="49207" name="Text Box 43"/>
            <p:cNvSpPr txBox="1">
              <a:spLocks noChangeArrowheads="1"/>
            </p:cNvSpPr>
            <p:nvPr/>
          </p:nvSpPr>
          <p:spPr bwMode="auto">
            <a:xfrm>
              <a:off x="0" y="2123"/>
              <a:ext cx="2362" cy="250"/>
            </a:xfrm>
            <a:prstGeom prst="rect">
              <a:avLst/>
            </a:prstGeom>
            <a:noFill/>
            <a:ln w="9525">
              <a:noFill/>
              <a:miter lim="800000"/>
              <a:headEnd/>
              <a:tailEnd/>
            </a:ln>
          </p:spPr>
          <p:txBody>
            <a:bodyPr wrap="none">
              <a:spAutoFit/>
            </a:bodyPr>
            <a:lstStyle/>
            <a:p>
              <a:r>
                <a:rPr lang="en-US" sz="800" b="0"/>
                <a:t>Spillover = contribution of radioactivity in myocardial ROI originating from blood</a:t>
              </a:r>
            </a:p>
            <a:p>
              <a:r>
                <a:rPr lang="en-US" sz="800" b="0"/>
                <a:t>but appearing as myocardial activity</a:t>
              </a:r>
              <a:r>
                <a:rPr lang="en-US" sz="1200" b="0"/>
                <a:t> </a:t>
              </a:r>
            </a:p>
          </p:txBody>
        </p:sp>
        <p:grpSp>
          <p:nvGrpSpPr>
            <p:cNvPr id="49208" name="Group 56"/>
            <p:cNvGrpSpPr>
              <a:grpSpLocks/>
            </p:cNvGrpSpPr>
            <p:nvPr/>
          </p:nvGrpSpPr>
          <p:grpSpPr bwMode="auto">
            <a:xfrm>
              <a:off x="3301" y="0"/>
              <a:ext cx="317" cy="2389"/>
              <a:chOff x="3301" y="0"/>
              <a:chExt cx="317" cy="2389"/>
            </a:xfrm>
          </p:grpSpPr>
          <p:grpSp>
            <p:nvGrpSpPr>
              <p:cNvPr id="49209" name="Group 45"/>
              <p:cNvGrpSpPr>
                <a:grpSpLocks/>
              </p:cNvGrpSpPr>
              <p:nvPr/>
            </p:nvGrpSpPr>
            <p:grpSpPr bwMode="auto">
              <a:xfrm>
                <a:off x="3552" y="0"/>
                <a:ext cx="66" cy="2068"/>
                <a:chOff x="5416" y="672"/>
                <a:chExt cx="96" cy="2912"/>
              </a:xfrm>
            </p:grpSpPr>
            <p:sp>
              <p:nvSpPr>
                <p:cNvPr id="49212" name="Line 46"/>
                <p:cNvSpPr>
                  <a:spLocks noChangeShapeType="1"/>
                </p:cNvSpPr>
                <p:nvPr/>
              </p:nvSpPr>
              <p:spPr bwMode="auto">
                <a:xfrm>
                  <a:off x="5512" y="672"/>
                  <a:ext cx="0" cy="2912"/>
                </a:xfrm>
                <a:prstGeom prst="line">
                  <a:avLst/>
                </a:prstGeom>
                <a:noFill/>
                <a:ln w="38100">
                  <a:solidFill>
                    <a:schemeClr val="tx1"/>
                  </a:solidFill>
                  <a:round/>
                  <a:headEnd/>
                  <a:tailEnd/>
                </a:ln>
              </p:spPr>
              <p:txBody>
                <a:bodyPr/>
                <a:lstStyle/>
                <a:p>
                  <a:endParaRPr lang="en-US"/>
                </a:p>
              </p:txBody>
            </p:sp>
            <p:sp>
              <p:nvSpPr>
                <p:cNvPr id="49213" name="Line 47"/>
                <p:cNvSpPr>
                  <a:spLocks noChangeShapeType="1"/>
                </p:cNvSpPr>
                <p:nvPr/>
              </p:nvSpPr>
              <p:spPr bwMode="auto">
                <a:xfrm flipH="1">
                  <a:off x="5416" y="672"/>
                  <a:ext cx="88" cy="0"/>
                </a:xfrm>
                <a:prstGeom prst="line">
                  <a:avLst/>
                </a:prstGeom>
                <a:noFill/>
                <a:ln w="57150">
                  <a:solidFill>
                    <a:schemeClr val="tx1"/>
                  </a:solidFill>
                  <a:round/>
                  <a:headEnd/>
                  <a:tailEnd/>
                </a:ln>
              </p:spPr>
              <p:txBody>
                <a:bodyPr/>
                <a:lstStyle/>
                <a:p>
                  <a:endParaRPr lang="en-US"/>
                </a:p>
              </p:txBody>
            </p:sp>
            <p:sp>
              <p:nvSpPr>
                <p:cNvPr id="49214" name="Line 48"/>
                <p:cNvSpPr>
                  <a:spLocks noChangeShapeType="1"/>
                </p:cNvSpPr>
                <p:nvPr/>
              </p:nvSpPr>
              <p:spPr bwMode="auto">
                <a:xfrm flipH="1">
                  <a:off x="5432" y="3560"/>
                  <a:ext cx="80" cy="0"/>
                </a:xfrm>
                <a:prstGeom prst="line">
                  <a:avLst/>
                </a:prstGeom>
                <a:noFill/>
                <a:ln w="57150">
                  <a:solidFill>
                    <a:schemeClr val="tx1"/>
                  </a:solidFill>
                  <a:round/>
                  <a:headEnd/>
                  <a:tailEnd/>
                </a:ln>
              </p:spPr>
              <p:txBody>
                <a:bodyPr/>
                <a:lstStyle/>
                <a:p>
                  <a:endParaRPr lang="en-US"/>
                </a:p>
              </p:txBody>
            </p:sp>
          </p:grpSp>
          <p:sp>
            <p:nvSpPr>
              <p:cNvPr id="49210" name="Line 49"/>
              <p:cNvSpPr>
                <a:spLocks noChangeShapeType="1"/>
              </p:cNvSpPr>
              <p:nvPr/>
            </p:nvSpPr>
            <p:spPr bwMode="auto">
              <a:xfrm flipV="1">
                <a:off x="3505" y="2068"/>
                <a:ext cx="91" cy="177"/>
              </a:xfrm>
              <a:prstGeom prst="line">
                <a:avLst/>
              </a:prstGeom>
              <a:noFill/>
              <a:ln w="38100">
                <a:solidFill>
                  <a:schemeClr val="tx1"/>
                </a:solidFill>
                <a:round/>
                <a:headEnd/>
                <a:tailEnd type="triangle" w="med" len="med"/>
              </a:ln>
            </p:spPr>
            <p:txBody>
              <a:bodyPr/>
              <a:lstStyle/>
              <a:p>
                <a:endParaRPr lang="en-US"/>
              </a:p>
            </p:txBody>
          </p:sp>
          <p:sp>
            <p:nvSpPr>
              <p:cNvPr id="49211" name="Text Box 50"/>
              <p:cNvSpPr txBox="1">
                <a:spLocks noChangeArrowheads="1"/>
              </p:cNvSpPr>
              <p:nvPr/>
            </p:nvSpPr>
            <p:spPr bwMode="auto">
              <a:xfrm>
                <a:off x="3301" y="2235"/>
                <a:ext cx="241" cy="154"/>
              </a:xfrm>
              <a:prstGeom prst="rect">
                <a:avLst/>
              </a:prstGeom>
              <a:noFill/>
              <a:ln w="9525">
                <a:noFill/>
                <a:miter lim="800000"/>
                <a:headEnd/>
                <a:tailEnd/>
              </a:ln>
            </p:spPr>
            <p:txBody>
              <a:bodyPr wrap="none">
                <a:spAutoFit/>
              </a:bodyPr>
              <a:lstStyle/>
              <a:p>
                <a:r>
                  <a:rPr lang="en-US" sz="1000" b="0"/>
                  <a:t>Q</a:t>
                </a:r>
                <a:r>
                  <a:rPr lang="en-US" sz="1000" b="0" baseline="-25000"/>
                  <a:t>tot</a:t>
                </a:r>
              </a:p>
            </p:txBody>
          </p:sp>
        </p:grpSp>
      </p:grpSp>
      <p:pic>
        <p:nvPicPr>
          <p:cNvPr id="49155" name="Picture 52" descr="QPP_1"/>
          <p:cNvPicPr>
            <a:picLocks noChangeAspect="1" noChangeArrowheads="1"/>
          </p:cNvPicPr>
          <p:nvPr/>
        </p:nvPicPr>
        <p:blipFill>
          <a:blip r:embed="rId3" cstate="print"/>
          <a:srcRect l="9564" t="22609" r="80994" b="64682"/>
          <a:stretch>
            <a:fillRect/>
          </a:stretch>
        </p:blipFill>
        <p:spPr bwMode="auto">
          <a:xfrm>
            <a:off x="6450013" y="1144588"/>
            <a:ext cx="2071687" cy="1652587"/>
          </a:xfrm>
          <a:prstGeom prst="rect">
            <a:avLst/>
          </a:prstGeom>
          <a:noFill/>
          <a:ln w="9525">
            <a:noFill/>
            <a:miter lim="800000"/>
            <a:headEnd/>
            <a:tailEnd/>
          </a:ln>
        </p:spPr>
      </p:pic>
      <p:sp>
        <p:nvSpPr>
          <p:cNvPr id="49156" name="Rectangle 53"/>
          <p:cNvSpPr>
            <a:spLocks noChangeArrowheads="1"/>
          </p:cNvSpPr>
          <p:nvPr/>
        </p:nvSpPr>
        <p:spPr bwMode="auto">
          <a:xfrm>
            <a:off x="7232650" y="1409700"/>
            <a:ext cx="419100" cy="241300"/>
          </a:xfrm>
          <a:prstGeom prst="rect">
            <a:avLst/>
          </a:prstGeom>
          <a:noFill/>
          <a:ln w="38100">
            <a:solidFill>
              <a:schemeClr val="tx1"/>
            </a:solidFill>
            <a:miter lim="800000"/>
            <a:headEnd/>
            <a:tailEnd/>
          </a:ln>
        </p:spPr>
        <p:txBody>
          <a:bodyPr wrap="none" anchor="ctr"/>
          <a:lstStyle/>
          <a:p>
            <a:endParaRPr lang="en-US"/>
          </a:p>
        </p:txBody>
      </p:sp>
      <p:sp>
        <p:nvSpPr>
          <p:cNvPr id="49157" name="Line 54"/>
          <p:cNvSpPr>
            <a:spLocks noChangeShapeType="1"/>
          </p:cNvSpPr>
          <p:nvPr/>
        </p:nvSpPr>
        <p:spPr bwMode="auto">
          <a:xfrm flipV="1">
            <a:off x="6210300" y="1574800"/>
            <a:ext cx="1028700" cy="30163"/>
          </a:xfrm>
          <a:prstGeom prst="line">
            <a:avLst/>
          </a:prstGeom>
          <a:noFill/>
          <a:ln w="38100">
            <a:solidFill>
              <a:schemeClr val="tx1"/>
            </a:solidFill>
            <a:round/>
            <a:headEnd/>
            <a:tailEnd type="triangle" w="med" len="med"/>
          </a:ln>
        </p:spPr>
        <p:txBody>
          <a:bodyPr/>
          <a:lstStyle/>
          <a:p>
            <a:endParaRPr lang="en-US"/>
          </a:p>
        </p:txBody>
      </p:sp>
      <p:grpSp>
        <p:nvGrpSpPr>
          <p:cNvPr id="5" name="Group 67"/>
          <p:cNvGrpSpPr>
            <a:grpSpLocks/>
          </p:cNvGrpSpPr>
          <p:nvPr/>
        </p:nvGrpSpPr>
        <p:grpSpPr bwMode="auto">
          <a:xfrm>
            <a:off x="4127500" y="1651000"/>
            <a:ext cx="4813300" cy="5092700"/>
            <a:chOff x="2600" y="1040"/>
            <a:chExt cx="3032" cy="3208"/>
          </a:xfrm>
        </p:grpSpPr>
        <p:pic>
          <p:nvPicPr>
            <p:cNvPr id="49165" name="Picture 55" descr="QPP_2c"/>
            <p:cNvPicPr>
              <a:picLocks noChangeAspect="1" noChangeArrowheads="1"/>
            </p:cNvPicPr>
            <p:nvPr/>
          </p:nvPicPr>
          <p:blipFill>
            <a:blip r:embed="rId4" cstate="print"/>
            <a:srcRect l="1141" r="55594" b="22507"/>
            <a:stretch>
              <a:fillRect/>
            </a:stretch>
          </p:blipFill>
          <p:spPr bwMode="auto">
            <a:xfrm>
              <a:off x="2600" y="2430"/>
              <a:ext cx="3032" cy="1818"/>
            </a:xfrm>
            <a:prstGeom prst="rect">
              <a:avLst/>
            </a:prstGeom>
            <a:noFill/>
            <a:ln w="9525">
              <a:noFill/>
              <a:miter lim="800000"/>
              <a:headEnd/>
              <a:tailEnd/>
            </a:ln>
          </p:spPr>
        </p:pic>
        <p:sp>
          <p:nvSpPr>
            <p:cNvPr id="49166" name="Line 59"/>
            <p:cNvSpPr>
              <a:spLocks noChangeShapeType="1"/>
            </p:cNvSpPr>
            <p:nvPr/>
          </p:nvSpPr>
          <p:spPr bwMode="auto">
            <a:xfrm flipH="1">
              <a:off x="4528" y="1040"/>
              <a:ext cx="160" cy="2656"/>
            </a:xfrm>
            <a:prstGeom prst="line">
              <a:avLst/>
            </a:prstGeom>
            <a:noFill/>
            <a:ln w="38100">
              <a:solidFill>
                <a:schemeClr val="accent2"/>
              </a:solidFill>
              <a:round/>
              <a:headEnd/>
              <a:tailEnd type="triangle" w="med" len="med"/>
            </a:ln>
          </p:spPr>
          <p:txBody>
            <a:bodyPr/>
            <a:lstStyle/>
            <a:p>
              <a:endParaRPr lang="en-US"/>
            </a:p>
          </p:txBody>
        </p:sp>
      </p:grpSp>
      <p:grpSp>
        <p:nvGrpSpPr>
          <p:cNvPr id="6" name="Group 66"/>
          <p:cNvGrpSpPr>
            <a:grpSpLocks/>
          </p:cNvGrpSpPr>
          <p:nvPr/>
        </p:nvGrpSpPr>
        <p:grpSpPr bwMode="auto">
          <a:xfrm>
            <a:off x="5118100" y="1714500"/>
            <a:ext cx="1727200" cy="2387600"/>
            <a:chOff x="3224" y="1080"/>
            <a:chExt cx="1088" cy="1504"/>
          </a:xfrm>
        </p:grpSpPr>
        <p:sp>
          <p:nvSpPr>
            <p:cNvPr id="49163" name="Oval 58"/>
            <p:cNvSpPr>
              <a:spLocks noChangeArrowheads="1"/>
            </p:cNvSpPr>
            <p:nvPr/>
          </p:nvSpPr>
          <p:spPr bwMode="auto">
            <a:xfrm>
              <a:off x="4136" y="1080"/>
              <a:ext cx="176" cy="168"/>
            </a:xfrm>
            <a:prstGeom prst="ellipse">
              <a:avLst/>
            </a:prstGeom>
            <a:noFill/>
            <a:ln w="38100">
              <a:solidFill>
                <a:schemeClr val="tx1"/>
              </a:solidFill>
              <a:round/>
              <a:headEnd/>
              <a:tailEnd/>
            </a:ln>
          </p:spPr>
          <p:txBody>
            <a:bodyPr wrap="none" anchor="ctr"/>
            <a:lstStyle/>
            <a:p>
              <a:endParaRPr lang="en-US"/>
            </a:p>
          </p:txBody>
        </p:sp>
        <p:sp>
          <p:nvSpPr>
            <p:cNvPr id="49164" name="Line 60"/>
            <p:cNvSpPr>
              <a:spLocks noChangeShapeType="1"/>
            </p:cNvSpPr>
            <p:nvPr/>
          </p:nvSpPr>
          <p:spPr bwMode="auto">
            <a:xfrm flipH="1">
              <a:off x="3224" y="1248"/>
              <a:ext cx="984" cy="1336"/>
            </a:xfrm>
            <a:prstGeom prst="line">
              <a:avLst/>
            </a:prstGeom>
            <a:noFill/>
            <a:ln w="38100">
              <a:solidFill>
                <a:schemeClr val="accent2"/>
              </a:solidFill>
              <a:round/>
              <a:headEnd/>
              <a:tailEnd type="triangle" w="med" len="med"/>
            </a:ln>
          </p:spPr>
          <p:txBody>
            <a:bodyPr/>
            <a:lstStyle/>
            <a:p>
              <a:endParaRPr lang="en-US"/>
            </a:p>
          </p:txBody>
        </p:sp>
      </p:grpSp>
      <p:grpSp>
        <p:nvGrpSpPr>
          <p:cNvPr id="7" name="Group 64"/>
          <p:cNvGrpSpPr>
            <a:grpSpLocks/>
          </p:cNvGrpSpPr>
          <p:nvPr/>
        </p:nvGrpSpPr>
        <p:grpSpPr bwMode="auto">
          <a:xfrm>
            <a:off x="5054600" y="4216400"/>
            <a:ext cx="215900" cy="2235200"/>
            <a:chOff x="3184" y="2656"/>
            <a:chExt cx="136" cy="1408"/>
          </a:xfrm>
        </p:grpSpPr>
        <p:sp>
          <p:nvSpPr>
            <p:cNvPr id="49161" name="Line 61"/>
            <p:cNvSpPr>
              <a:spLocks noChangeShapeType="1"/>
            </p:cNvSpPr>
            <p:nvPr/>
          </p:nvSpPr>
          <p:spPr bwMode="auto">
            <a:xfrm flipV="1">
              <a:off x="3184" y="2656"/>
              <a:ext cx="16" cy="1408"/>
            </a:xfrm>
            <a:prstGeom prst="line">
              <a:avLst/>
            </a:prstGeom>
            <a:noFill/>
            <a:ln w="25400">
              <a:solidFill>
                <a:srgbClr val="000820"/>
              </a:solidFill>
              <a:prstDash val="sysDot"/>
              <a:round/>
              <a:headEnd/>
              <a:tailEnd/>
            </a:ln>
          </p:spPr>
          <p:txBody>
            <a:bodyPr/>
            <a:lstStyle/>
            <a:p>
              <a:endParaRPr lang="en-US"/>
            </a:p>
          </p:txBody>
        </p:sp>
        <p:sp>
          <p:nvSpPr>
            <p:cNvPr id="49162" name="Line 63"/>
            <p:cNvSpPr>
              <a:spLocks noChangeShapeType="1"/>
            </p:cNvSpPr>
            <p:nvPr/>
          </p:nvSpPr>
          <p:spPr bwMode="auto">
            <a:xfrm flipV="1">
              <a:off x="3320" y="3688"/>
              <a:ext cx="0" cy="376"/>
            </a:xfrm>
            <a:prstGeom prst="line">
              <a:avLst/>
            </a:prstGeom>
            <a:noFill/>
            <a:ln w="25400">
              <a:solidFill>
                <a:srgbClr val="000820"/>
              </a:solidFill>
              <a:prstDash val="sysDot"/>
              <a:round/>
              <a:headEnd/>
              <a:tailEnd/>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0"/>
          <p:cNvGrpSpPr>
            <a:grpSpLocks/>
          </p:cNvGrpSpPr>
          <p:nvPr/>
        </p:nvGrpSpPr>
        <p:grpSpPr bwMode="auto">
          <a:xfrm>
            <a:off x="2260600" y="1057275"/>
            <a:ext cx="6642100" cy="4497388"/>
            <a:chOff x="1424" y="666"/>
            <a:chExt cx="4184" cy="2833"/>
          </a:xfrm>
        </p:grpSpPr>
        <p:sp>
          <p:nvSpPr>
            <p:cNvPr id="50204" name="Rectangle 3"/>
            <p:cNvSpPr>
              <a:spLocks noChangeArrowheads="1"/>
            </p:cNvSpPr>
            <p:nvPr/>
          </p:nvSpPr>
          <p:spPr bwMode="auto">
            <a:xfrm>
              <a:off x="1449" y="670"/>
              <a:ext cx="4159" cy="2394"/>
            </a:xfrm>
            <a:prstGeom prst="rect">
              <a:avLst/>
            </a:prstGeom>
            <a:noFill/>
            <a:ln w="12700">
              <a:solidFill>
                <a:srgbClr val="FFFFFF"/>
              </a:solidFill>
              <a:prstDash val="dash"/>
              <a:miter lim="800000"/>
              <a:headEnd/>
              <a:tailEnd/>
            </a:ln>
          </p:spPr>
          <p:txBody>
            <a:bodyPr wrap="none" anchor="ctr"/>
            <a:lstStyle/>
            <a:p>
              <a:endParaRPr lang="en-US"/>
            </a:p>
          </p:txBody>
        </p:sp>
        <p:sp>
          <p:nvSpPr>
            <p:cNvPr id="50205" name="Oval 4"/>
            <p:cNvSpPr>
              <a:spLocks noChangeArrowheads="1"/>
            </p:cNvSpPr>
            <p:nvPr/>
          </p:nvSpPr>
          <p:spPr bwMode="auto">
            <a:xfrm>
              <a:off x="4897" y="845"/>
              <a:ext cx="128" cy="610"/>
            </a:xfrm>
            <a:prstGeom prst="ellipse">
              <a:avLst/>
            </a:prstGeom>
            <a:solidFill>
              <a:srgbClr val="FFFFFF"/>
            </a:solidFill>
            <a:ln w="12700">
              <a:solidFill>
                <a:srgbClr val="000000"/>
              </a:solidFill>
              <a:round/>
              <a:headEnd/>
              <a:tailEnd/>
            </a:ln>
          </p:spPr>
          <p:txBody>
            <a:bodyPr/>
            <a:lstStyle/>
            <a:p>
              <a:endParaRPr lang="en-US"/>
            </a:p>
          </p:txBody>
        </p:sp>
        <p:sp>
          <p:nvSpPr>
            <p:cNvPr id="50206" name="Line 5"/>
            <p:cNvSpPr>
              <a:spLocks noChangeShapeType="1"/>
            </p:cNvSpPr>
            <p:nvPr/>
          </p:nvSpPr>
          <p:spPr bwMode="auto">
            <a:xfrm flipH="1">
              <a:off x="2101" y="840"/>
              <a:ext cx="2859" cy="1"/>
            </a:xfrm>
            <a:prstGeom prst="line">
              <a:avLst/>
            </a:prstGeom>
            <a:noFill/>
            <a:ln w="12700">
              <a:solidFill>
                <a:srgbClr val="FFFFFF"/>
              </a:solidFill>
              <a:round/>
              <a:headEnd/>
              <a:tailEnd/>
            </a:ln>
          </p:spPr>
          <p:txBody>
            <a:bodyPr/>
            <a:lstStyle/>
            <a:p>
              <a:endParaRPr lang="en-US"/>
            </a:p>
          </p:txBody>
        </p:sp>
        <p:sp>
          <p:nvSpPr>
            <p:cNvPr id="50207" name="Line 6"/>
            <p:cNvSpPr>
              <a:spLocks noChangeShapeType="1"/>
            </p:cNvSpPr>
            <p:nvPr/>
          </p:nvSpPr>
          <p:spPr bwMode="auto">
            <a:xfrm flipH="1">
              <a:off x="2126" y="1455"/>
              <a:ext cx="2829" cy="0"/>
            </a:xfrm>
            <a:prstGeom prst="line">
              <a:avLst/>
            </a:prstGeom>
            <a:noFill/>
            <a:ln w="12700">
              <a:solidFill>
                <a:srgbClr val="FFFFFF"/>
              </a:solidFill>
              <a:round/>
              <a:headEnd/>
              <a:tailEnd/>
            </a:ln>
          </p:spPr>
          <p:txBody>
            <a:bodyPr/>
            <a:lstStyle/>
            <a:p>
              <a:endParaRPr lang="en-US"/>
            </a:p>
          </p:txBody>
        </p:sp>
        <p:sp>
          <p:nvSpPr>
            <p:cNvPr id="50208" name="Oval 7"/>
            <p:cNvSpPr>
              <a:spLocks noChangeArrowheads="1"/>
            </p:cNvSpPr>
            <p:nvPr/>
          </p:nvSpPr>
          <p:spPr bwMode="auto">
            <a:xfrm>
              <a:off x="2083" y="832"/>
              <a:ext cx="49" cy="640"/>
            </a:xfrm>
            <a:prstGeom prst="ellipse">
              <a:avLst/>
            </a:prstGeom>
            <a:solidFill>
              <a:srgbClr val="FFFFFF"/>
            </a:solidFill>
            <a:ln w="12700">
              <a:solidFill>
                <a:srgbClr val="000000"/>
              </a:solidFill>
              <a:round/>
              <a:headEnd/>
              <a:tailEnd/>
            </a:ln>
          </p:spPr>
          <p:txBody>
            <a:bodyPr/>
            <a:lstStyle/>
            <a:p>
              <a:endParaRPr lang="en-US"/>
            </a:p>
          </p:txBody>
        </p:sp>
        <p:sp>
          <p:nvSpPr>
            <p:cNvPr id="50209" name="Freeform 8"/>
            <p:cNvSpPr>
              <a:spLocks/>
            </p:cNvSpPr>
            <p:nvPr/>
          </p:nvSpPr>
          <p:spPr bwMode="auto">
            <a:xfrm>
              <a:off x="1759" y="1904"/>
              <a:ext cx="3789" cy="1132"/>
            </a:xfrm>
            <a:custGeom>
              <a:avLst/>
              <a:gdLst>
                <a:gd name="T0" fmla="*/ 1002 w 4444"/>
                <a:gd name="T1" fmla="*/ 9 h 3824"/>
                <a:gd name="T2" fmla="*/ 2003 w 4444"/>
                <a:gd name="T3" fmla="*/ 9 h 3824"/>
                <a:gd name="T4" fmla="*/ 2003 w 4444"/>
                <a:gd name="T5" fmla="*/ 0 h 3824"/>
                <a:gd name="T6" fmla="*/ 0 w 4444"/>
                <a:gd name="T7" fmla="*/ 0 h 3824"/>
                <a:gd name="T8" fmla="*/ 0 w 4444"/>
                <a:gd name="T9" fmla="*/ 9 h 3824"/>
                <a:gd name="T10" fmla="*/ 1002 w 4444"/>
                <a:gd name="T11" fmla="*/ 9 h 3824"/>
                <a:gd name="T12" fmla="*/ 0 60000 65536"/>
                <a:gd name="T13" fmla="*/ 0 60000 65536"/>
                <a:gd name="T14" fmla="*/ 0 60000 65536"/>
                <a:gd name="T15" fmla="*/ 0 60000 65536"/>
                <a:gd name="T16" fmla="*/ 0 60000 65536"/>
                <a:gd name="T17" fmla="*/ 0 60000 65536"/>
                <a:gd name="T18" fmla="*/ 0 w 4444"/>
                <a:gd name="T19" fmla="*/ 0 h 3824"/>
                <a:gd name="T20" fmla="*/ 4444 w 4444"/>
                <a:gd name="T21" fmla="*/ 3824 h 3824"/>
              </a:gdLst>
              <a:ahLst/>
              <a:cxnLst>
                <a:cxn ang="T12">
                  <a:pos x="T0" y="T1"/>
                </a:cxn>
                <a:cxn ang="T13">
                  <a:pos x="T2" y="T3"/>
                </a:cxn>
                <a:cxn ang="T14">
                  <a:pos x="T4" y="T5"/>
                </a:cxn>
                <a:cxn ang="T15">
                  <a:pos x="T6" y="T7"/>
                </a:cxn>
                <a:cxn ang="T16">
                  <a:pos x="T8" y="T9"/>
                </a:cxn>
                <a:cxn ang="T17">
                  <a:pos x="T10" y="T11"/>
                </a:cxn>
              </a:cxnLst>
              <a:rect l="T18" t="T19" r="T20" b="T21"/>
              <a:pathLst>
                <a:path w="4444" h="3824">
                  <a:moveTo>
                    <a:pt x="2222" y="3824"/>
                  </a:moveTo>
                  <a:lnTo>
                    <a:pt x="4444" y="3824"/>
                  </a:lnTo>
                  <a:lnTo>
                    <a:pt x="4444" y="0"/>
                  </a:lnTo>
                  <a:lnTo>
                    <a:pt x="0" y="0"/>
                  </a:lnTo>
                  <a:lnTo>
                    <a:pt x="0" y="3824"/>
                  </a:lnTo>
                  <a:lnTo>
                    <a:pt x="2222" y="3824"/>
                  </a:lnTo>
                  <a:close/>
                </a:path>
              </a:pathLst>
            </a:custGeom>
            <a:noFill/>
            <a:ln w="12700">
              <a:solidFill>
                <a:srgbClr val="FFFFFF"/>
              </a:solidFill>
              <a:prstDash val="solid"/>
              <a:round/>
              <a:headEnd/>
              <a:tailEnd/>
            </a:ln>
          </p:spPr>
          <p:txBody>
            <a:bodyPr/>
            <a:lstStyle/>
            <a:p>
              <a:endParaRPr lang="en-US"/>
            </a:p>
          </p:txBody>
        </p:sp>
        <p:sp>
          <p:nvSpPr>
            <p:cNvPr id="50210" name="Rectangle 9"/>
            <p:cNvSpPr>
              <a:spLocks noChangeArrowheads="1"/>
            </p:cNvSpPr>
            <p:nvPr/>
          </p:nvSpPr>
          <p:spPr bwMode="auto">
            <a:xfrm>
              <a:off x="1774" y="1913"/>
              <a:ext cx="477" cy="153"/>
            </a:xfrm>
            <a:prstGeom prst="rect">
              <a:avLst/>
            </a:prstGeom>
            <a:noFill/>
            <a:ln w="9525">
              <a:noFill/>
              <a:miter lim="800000"/>
              <a:headEnd/>
              <a:tailEnd/>
            </a:ln>
          </p:spPr>
          <p:txBody>
            <a:bodyPr wrap="none" lIns="0" tIns="0" rIns="0" bIns="0">
              <a:spAutoFit/>
            </a:bodyPr>
            <a:lstStyle/>
            <a:p>
              <a:pPr eaLnBrk="0" hangingPunct="0"/>
              <a:r>
                <a:rPr lang="en-US" altLang="en-US" sz="1600" b="0">
                  <a:solidFill>
                    <a:srgbClr val="FFFF99"/>
                  </a:solidFill>
                </a:rPr>
                <a:t>Myocyte</a:t>
              </a:r>
              <a:endParaRPr lang="en-US" altLang="en-US" sz="1600" b="0">
                <a:solidFill>
                  <a:srgbClr val="FFFF99"/>
                </a:solidFill>
                <a:latin typeface="Times New Roman" pitchFamily="18" charset="0"/>
              </a:endParaRPr>
            </a:p>
          </p:txBody>
        </p:sp>
        <p:sp>
          <p:nvSpPr>
            <p:cNvPr id="50211" name="Rectangle 10"/>
            <p:cNvSpPr>
              <a:spLocks noChangeArrowheads="1"/>
            </p:cNvSpPr>
            <p:nvPr/>
          </p:nvSpPr>
          <p:spPr bwMode="auto">
            <a:xfrm>
              <a:off x="2180" y="666"/>
              <a:ext cx="496" cy="154"/>
            </a:xfrm>
            <a:prstGeom prst="rect">
              <a:avLst/>
            </a:prstGeom>
            <a:noFill/>
            <a:ln w="9525">
              <a:noFill/>
              <a:miter lim="800000"/>
              <a:headEnd/>
              <a:tailEnd/>
            </a:ln>
          </p:spPr>
          <p:txBody>
            <a:bodyPr wrap="none" lIns="0" tIns="0" rIns="0" bIns="0">
              <a:spAutoFit/>
            </a:bodyPr>
            <a:lstStyle/>
            <a:p>
              <a:pPr eaLnBrk="0" hangingPunct="0"/>
              <a:r>
                <a:rPr lang="en-US" altLang="en-US" sz="1600" b="0">
                  <a:solidFill>
                    <a:srgbClr val="FFFF99"/>
                  </a:solidFill>
                </a:rPr>
                <a:t>Capillary</a:t>
              </a:r>
              <a:endParaRPr lang="en-US" altLang="en-US" sz="1600" b="0">
                <a:solidFill>
                  <a:srgbClr val="FFFF99"/>
                </a:solidFill>
                <a:latin typeface="Times New Roman" pitchFamily="18" charset="0"/>
              </a:endParaRPr>
            </a:p>
          </p:txBody>
        </p:sp>
        <p:sp>
          <p:nvSpPr>
            <p:cNvPr id="50212" name="Oval 11"/>
            <p:cNvSpPr>
              <a:spLocks noChangeArrowheads="1"/>
            </p:cNvSpPr>
            <p:nvPr/>
          </p:nvSpPr>
          <p:spPr bwMode="auto">
            <a:xfrm>
              <a:off x="4942" y="1163"/>
              <a:ext cx="5" cy="2"/>
            </a:xfrm>
            <a:prstGeom prst="ellipse">
              <a:avLst/>
            </a:prstGeom>
            <a:solidFill>
              <a:srgbClr val="FFFFFF"/>
            </a:solidFill>
            <a:ln w="0">
              <a:solidFill>
                <a:srgbClr val="000000"/>
              </a:solidFill>
              <a:round/>
              <a:headEnd/>
              <a:tailEnd/>
            </a:ln>
          </p:spPr>
          <p:txBody>
            <a:bodyPr/>
            <a:lstStyle/>
            <a:p>
              <a:endParaRPr lang="en-US"/>
            </a:p>
          </p:txBody>
        </p:sp>
        <p:sp>
          <p:nvSpPr>
            <p:cNvPr id="50213" name="Rectangle 12"/>
            <p:cNvSpPr>
              <a:spLocks noChangeArrowheads="1"/>
            </p:cNvSpPr>
            <p:nvPr/>
          </p:nvSpPr>
          <p:spPr bwMode="auto">
            <a:xfrm>
              <a:off x="3359" y="1551"/>
              <a:ext cx="381" cy="173"/>
            </a:xfrm>
            <a:prstGeom prst="rect">
              <a:avLst/>
            </a:prstGeom>
            <a:noFill/>
            <a:ln w="9525">
              <a:noFill/>
              <a:miter lim="800000"/>
              <a:headEnd/>
              <a:tailEnd/>
            </a:ln>
          </p:spPr>
          <p:txBody>
            <a:bodyPr lIns="0" tIns="0" rIns="0" bIns="0">
              <a:spAutoFit/>
            </a:bodyPr>
            <a:lstStyle/>
            <a:p>
              <a:pPr eaLnBrk="0" hangingPunct="0"/>
              <a:r>
                <a:rPr lang="en-US" altLang="en-US">
                  <a:solidFill>
                    <a:srgbClr val="FF00FF"/>
                  </a:solidFill>
                </a:rPr>
                <a:t>PSMi</a:t>
              </a:r>
              <a:endParaRPr lang="en-US" altLang="en-US" b="0">
                <a:solidFill>
                  <a:srgbClr val="FF00FF"/>
                </a:solidFill>
                <a:latin typeface="Times New Roman" pitchFamily="18" charset="0"/>
              </a:endParaRPr>
            </a:p>
          </p:txBody>
        </p:sp>
        <p:sp>
          <p:nvSpPr>
            <p:cNvPr id="50214" name="Line 13"/>
            <p:cNvSpPr>
              <a:spLocks noChangeShapeType="1"/>
            </p:cNvSpPr>
            <p:nvPr/>
          </p:nvSpPr>
          <p:spPr bwMode="auto">
            <a:xfrm>
              <a:off x="1873" y="1163"/>
              <a:ext cx="240" cy="0"/>
            </a:xfrm>
            <a:prstGeom prst="line">
              <a:avLst/>
            </a:prstGeom>
            <a:noFill/>
            <a:ln w="38100">
              <a:solidFill>
                <a:srgbClr val="FFFFFF"/>
              </a:solidFill>
              <a:round/>
              <a:headEnd/>
              <a:tailEnd type="triangle" w="med" len="med"/>
            </a:ln>
          </p:spPr>
          <p:txBody>
            <a:bodyPr/>
            <a:lstStyle/>
            <a:p>
              <a:endParaRPr lang="en-US"/>
            </a:p>
          </p:txBody>
        </p:sp>
        <p:sp>
          <p:nvSpPr>
            <p:cNvPr id="50215" name="Line 14"/>
            <p:cNvSpPr>
              <a:spLocks noChangeShapeType="1"/>
            </p:cNvSpPr>
            <p:nvPr/>
          </p:nvSpPr>
          <p:spPr bwMode="auto">
            <a:xfrm flipV="1">
              <a:off x="2650" y="1300"/>
              <a:ext cx="0" cy="675"/>
            </a:xfrm>
            <a:prstGeom prst="line">
              <a:avLst/>
            </a:prstGeom>
            <a:noFill/>
            <a:ln w="28575">
              <a:solidFill>
                <a:schemeClr val="tx2"/>
              </a:solidFill>
              <a:round/>
              <a:headEnd/>
              <a:tailEnd type="triangle" w="med" len="med"/>
            </a:ln>
          </p:spPr>
          <p:txBody>
            <a:bodyPr/>
            <a:lstStyle/>
            <a:p>
              <a:endParaRPr lang="en-US"/>
            </a:p>
          </p:txBody>
        </p:sp>
        <p:sp>
          <p:nvSpPr>
            <p:cNvPr id="50216" name="Text Box 15"/>
            <p:cNvSpPr txBox="1">
              <a:spLocks noChangeArrowheads="1"/>
            </p:cNvSpPr>
            <p:nvPr/>
          </p:nvSpPr>
          <p:spPr bwMode="auto">
            <a:xfrm>
              <a:off x="1662" y="1077"/>
              <a:ext cx="263" cy="232"/>
            </a:xfrm>
            <a:prstGeom prst="rect">
              <a:avLst/>
            </a:prstGeom>
            <a:noFill/>
            <a:ln w="12700">
              <a:noFill/>
              <a:miter lim="800000"/>
              <a:headEnd/>
              <a:tailEnd/>
            </a:ln>
          </p:spPr>
          <p:txBody>
            <a:bodyPr wrap="none">
              <a:spAutoFit/>
            </a:bodyPr>
            <a:lstStyle/>
            <a:p>
              <a:pPr eaLnBrk="0" hangingPunct="0"/>
              <a:r>
                <a:rPr lang="en-US" altLang="en-US"/>
                <a:t>F</a:t>
              </a:r>
              <a:r>
                <a:rPr lang="en-US" altLang="en-US" baseline="-25000"/>
                <a:t>p</a:t>
              </a:r>
            </a:p>
          </p:txBody>
        </p:sp>
        <p:sp>
          <p:nvSpPr>
            <p:cNvPr id="50217" name="Text Box 16"/>
            <p:cNvSpPr txBox="1">
              <a:spLocks noChangeArrowheads="1"/>
            </p:cNvSpPr>
            <p:nvPr/>
          </p:nvSpPr>
          <p:spPr bwMode="auto">
            <a:xfrm>
              <a:off x="2925" y="863"/>
              <a:ext cx="271" cy="230"/>
            </a:xfrm>
            <a:prstGeom prst="rect">
              <a:avLst/>
            </a:prstGeom>
            <a:noFill/>
            <a:ln w="12700">
              <a:noFill/>
              <a:miter lim="800000"/>
              <a:headEnd/>
              <a:tailEnd/>
            </a:ln>
          </p:spPr>
          <p:txBody>
            <a:bodyPr wrap="none">
              <a:spAutoFit/>
            </a:bodyPr>
            <a:lstStyle/>
            <a:p>
              <a:pPr eaLnBrk="0" hangingPunct="0"/>
              <a:r>
                <a:rPr lang="en-US" altLang="en-US">
                  <a:solidFill>
                    <a:srgbClr val="00FF00"/>
                  </a:solidFill>
                </a:rPr>
                <a:t>V</a:t>
              </a:r>
              <a:r>
                <a:rPr lang="en-US" altLang="en-US" baseline="-25000">
                  <a:solidFill>
                    <a:srgbClr val="00FF00"/>
                  </a:solidFill>
                </a:rPr>
                <a:t>p</a:t>
              </a:r>
            </a:p>
          </p:txBody>
        </p:sp>
        <p:sp>
          <p:nvSpPr>
            <p:cNvPr id="50218" name="Text Box 17"/>
            <p:cNvSpPr txBox="1">
              <a:spLocks noChangeArrowheads="1"/>
            </p:cNvSpPr>
            <p:nvPr/>
          </p:nvSpPr>
          <p:spPr bwMode="auto">
            <a:xfrm>
              <a:off x="4045" y="1545"/>
              <a:ext cx="324" cy="231"/>
            </a:xfrm>
            <a:prstGeom prst="rect">
              <a:avLst/>
            </a:prstGeom>
            <a:noFill/>
            <a:ln w="12700">
              <a:noFill/>
              <a:miter lim="800000"/>
              <a:headEnd/>
              <a:tailEnd/>
            </a:ln>
          </p:spPr>
          <p:txBody>
            <a:bodyPr wrap="none">
              <a:spAutoFit/>
            </a:bodyPr>
            <a:lstStyle/>
            <a:p>
              <a:pPr eaLnBrk="0" hangingPunct="0"/>
              <a:r>
                <a:rPr lang="en-US" altLang="en-US">
                  <a:solidFill>
                    <a:srgbClr val="00FF00"/>
                  </a:solidFill>
                </a:rPr>
                <a:t>V</a:t>
              </a:r>
              <a:r>
                <a:rPr lang="en-US" altLang="en-US" baseline="-25000">
                  <a:solidFill>
                    <a:srgbClr val="00FF00"/>
                  </a:solidFill>
                </a:rPr>
                <a:t>isf</a:t>
              </a:r>
            </a:p>
          </p:txBody>
        </p:sp>
        <p:sp>
          <p:nvSpPr>
            <p:cNvPr id="50219" name="Line 18"/>
            <p:cNvSpPr>
              <a:spLocks noChangeShapeType="1"/>
            </p:cNvSpPr>
            <p:nvPr/>
          </p:nvSpPr>
          <p:spPr bwMode="auto">
            <a:xfrm>
              <a:off x="2701" y="1314"/>
              <a:ext cx="8" cy="654"/>
            </a:xfrm>
            <a:prstGeom prst="line">
              <a:avLst/>
            </a:prstGeom>
            <a:noFill/>
            <a:ln w="28575">
              <a:solidFill>
                <a:schemeClr val="tx2"/>
              </a:solidFill>
              <a:round/>
              <a:headEnd/>
              <a:tailEnd type="triangle" w="med" len="med"/>
            </a:ln>
          </p:spPr>
          <p:txBody>
            <a:bodyPr/>
            <a:lstStyle/>
            <a:p>
              <a:endParaRPr lang="en-US"/>
            </a:p>
          </p:txBody>
        </p:sp>
        <p:sp>
          <p:nvSpPr>
            <p:cNvPr id="50220" name="Rectangle 19"/>
            <p:cNvSpPr>
              <a:spLocks noChangeArrowheads="1"/>
            </p:cNvSpPr>
            <p:nvPr/>
          </p:nvSpPr>
          <p:spPr bwMode="auto">
            <a:xfrm>
              <a:off x="2283" y="1531"/>
              <a:ext cx="320" cy="173"/>
            </a:xfrm>
            <a:prstGeom prst="rect">
              <a:avLst/>
            </a:prstGeom>
            <a:noFill/>
            <a:ln w="9525">
              <a:noFill/>
              <a:miter lim="800000"/>
              <a:headEnd/>
              <a:tailEnd/>
            </a:ln>
          </p:spPr>
          <p:txBody>
            <a:bodyPr lIns="0" tIns="0" rIns="0" bIns="0">
              <a:spAutoFit/>
            </a:bodyPr>
            <a:lstStyle/>
            <a:p>
              <a:pPr eaLnBrk="0" hangingPunct="0"/>
              <a:r>
                <a:rPr lang="en-US" altLang="en-US">
                  <a:solidFill>
                    <a:srgbClr val="FFFF00"/>
                  </a:solidFill>
                </a:rPr>
                <a:t>PSN</a:t>
              </a:r>
            </a:p>
          </p:txBody>
        </p:sp>
        <p:sp>
          <p:nvSpPr>
            <p:cNvPr id="50221" name="Line 20"/>
            <p:cNvSpPr>
              <a:spLocks noChangeShapeType="1"/>
            </p:cNvSpPr>
            <p:nvPr/>
          </p:nvSpPr>
          <p:spPr bwMode="auto">
            <a:xfrm flipV="1">
              <a:off x="3809" y="1372"/>
              <a:ext cx="1" cy="668"/>
            </a:xfrm>
            <a:prstGeom prst="line">
              <a:avLst/>
            </a:prstGeom>
            <a:noFill/>
            <a:ln w="28575">
              <a:solidFill>
                <a:srgbClr val="FF00FF"/>
              </a:solidFill>
              <a:round/>
              <a:headEnd/>
              <a:tailEnd type="triangle" w="med" len="med"/>
            </a:ln>
          </p:spPr>
          <p:txBody>
            <a:bodyPr/>
            <a:lstStyle/>
            <a:p>
              <a:endParaRPr lang="en-US"/>
            </a:p>
          </p:txBody>
        </p:sp>
        <p:sp>
          <p:nvSpPr>
            <p:cNvPr id="50222" name="Line 21"/>
            <p:cNvSpPr>
              <a:spLocks noChangeShapeType="1"/>
            </p:cNvSpPr>
            <p:nvPr/>
          </p:nvSpPr>
          <p:spPr bwMode="auto">
            <a:xfrm>
              <a:off x="3894" y="1392"/>
              <a:ext cx="6" cy="657"/>
            </a:xfrm>
            <a:prstGeom prst="line">
              <a:avLst/>
            </a:prstGeom>
            <a:noFill/>
            <a:ln w="28575">
              <a:solidFill>
                <a:srgbClr val="FF00FF"/>
              </a:solidFill>
              <a:round/>
              <a:headEnd/>
              <a:tailEnd type="triangle" w="med" len="med"/>
            </a:ln>
          </p:spPr>
          <p:txBody>
            <a:bodyPr/>
            <a:lstStyle/>
            <a:p>
              <a:endParaRPr lang="en-US"/>
            </a:p>
          </p:txBody>
        </p:sp>
        <p:sp>
          <p:nvSpPr>
            <p:cNvPr id="50223" name="Text Box 22"/>
            <p:cNvSpPr txBox="1">
              <a:spLocks noChangeArrowheads="1"/>
            </p:cNvSpPr>
            <p:nvPr/>
          </p:nvSpPr>
          <p:spPr bwMode="auto">
            <a:xfrm>
              <a:off x="2476" y="2198"/>
              <a:ext cx="398" cy="192"/>
            </a:xfrm>
            <a:prstGeom prst="rect">
              <a:avLst/>
            </a:prstGeom>
            <a:noFill/>
            <a:ln w="9525">
              <a:noFill/>
              <a:miter lim="800000"/>
              <a:headEnd/>
              <a:tailEnd/>
            </a:ln>
          </p:spPr>
          <p:txBody>
            <a:bodyPr wrap="none">
              <a:spAutoFit/>
            </a:bodyPr>
            <a:lstStyle/>
            <a:p>
              <a:r>
                <a:rPr lang="en-US" sz="1400" baseline="30000">
                  <a:solidFill>
                    <a:srgbClr val="FF0000"/>
                  </a:solidFill>
                </a:rPr>
                <a:t>13</a:t>
              </a:r>
              <a:r>
                <a:rPr lang="en-US" sz="1400">
                  <a:solidFill>
                    <a:srgbClr val="FF0000"/>
                  </a:solidFill>
                </a:rPr>
                <a:t>NH</a:t>
              </a:r>
              <a:r>
                <a:rPr lang="en-US" sz="1400" baseline="-25000">
                  <a:solidFill>
                    <a:srgbClr val="FF0000"/>
                  </a:solidFill>
                </a:rPr>
                <a:t>4</a:t>
              </a:r>
            </a:p>
          </p:txBody>
        </p:sp>
        <p:sp>
          <p:nvSpPr>
            <p:cNvPr id="50224" name="Line 23"/>
            <p:cNvSpPr>
              <a:spLocks noChangeShapeType="1"/>
            </p:cNvSpPr>
            <p:nvPr/>
          </p:nvSpPr>
          <p:spPr bwMode="auto">
            <a:xfrm flipV="1">
              <a:off x="2913" y="2203"/>
              <a:ext cx="416" cy="70"/>
            </a:xfrm>
            <a:prstGeom prst="line">
              <a:avLst/>
            </a:prstGeom>
            <a:noFill/>
            <a:ln w="38100">
              <a:solidFill>
                <a:srgbClr val="FFFF00"/>
              </a:solidFill>
              <a:round/>
              <a:headEnd/>
              <a:tailEnd type="triangle" w="med" len="med"/>
            </a:ln>
          </p:spPr>
          <p:txBody>
            <a:bodyPr/>
            <a:lstStyle/>
            <a:p>
              <a:endParaRPr lang="en-US"/>
            </a:p>
          </p:txBody>
        </p:sp>
        <p:sp>
          <p:nvSpPr>
            <p:cNvPr id="50225" name="Rectangle 24"/>
            <p:cNvSpPr>
              <a:spLocks noChangeArrowheads="1"/>
            </p:cNvSpPr>
            <p:nvPr/>
          </p:nvSpPr>
          <p:spPr bwMode="auto">
            <a:xfrm rot="-297677">
              <a:off x="2974" y="2034"/>
              <a:ext cx="332" cy="231"/>
            </a:xfrm>
            <a:prstGeom prst="rect">
              <a:avLst/>
            </a:prstGeom>
            <a:noFill/>
            <a:ln w="9525">
              <a:noFill/>
              <a:miter lim="800000"/>
              <a:headEnd/>
              <a:tailEnd/>
            </a:ln>
          </p:spPr>
          <p:txBody>
            <a:bodyPr wrap="none">
              <a:spAutoFit/>
            </a:bodyPr>
            <a:lstStyle/>
            <a:p>
              <a:r>
                <a:rPr lang="en-US" altLang="en-US">
                  <a:solidFill>
                    <a:srgbClr val="FFFF00"/>
                  </a:solidFill>
                </a:rPr>
                <a:t>GN</a:t>
              </a:r>
              <a:endParaRPr lang="en-US">
                <a:solidFill>
                  <a:srgbClr val="FFFF00"/>
                </a:solidFill>
              </a:endParaRPr>
            </a:p>
          </p:txBody>
        </p:sp>
        <p:sp>
          <p:nvSpPr>
            <p:cNvPr id="50226" name="Text Box 25"/>
            <p:cNvSpPr txBox="1">
              <a:spLocks noChangeArrowheads="1"/>
            </p:cNvSpPr>
            <p:nvPr/>
          </p:nvSpPr>
          <p:spPr bwMode="auto">
            <a:xfrm>
              <a:off x="3350" y="2106"/>
              <a:ext cx="1324" cy="192"/>
            </a:xfrm>
            <a:prstGeom prst="rect">
              <a:avLst/>
            </a:prstGeom>
            <a:noFill/>
            <a:ln w="9525">
              <a:noFill/>
              <a:miter lim="800000"/>
              <a:headEnd/>
              <a:tailEnd/>
            </a:ln>
          </p:spPr>
          <p:txBody>
            <a:bodyPr wrap="none">
              <a:spAutoFit/>
            </a:bodyPr>
            <a:lstStyle/>
            <a:p>
              <a:r>
                <a:rPr lang="en-US" sz="1400" baseline="30000"/>
                <a:t>13</a:t>
              </a:r>
              <a:r>
                <a:rPr lang="en-US" sz="1400"/>
                <a:t>N-glutamine (Mi) </a:t>
              </a:r>
              <a:r>
                <a:rPr lang="en-US" sz="1400" b="0"/>
                <a:t>{</a:t>
              </a:r>
              <a:r>
                <a:rPr lang="en-US" sz="900" b="0"/>
                <a:t>NAA</a:t>
              </a:r>
              <a:r>
                <a:rPr lang="en-US" sz="1400" b="0"/>
                <a:t>}</a:t>
              </a:r>
              <a:endParaRPr lang="en-US" sz="1400" baseline="-25000"/>
            </a:p>
          </p:txBody>
        </p:sp>
        <p:sp>
          <p:nvSpPr>
            <p:cNvPr id="50227" name="Text Box 26"/>
            <p:cNvSpPr txBox="1">
              <a:spLocks noChangeArrowheads="1"/>
            </p:cNvSpPr>
            <p:nvPr/>
          </p:nvSpPr>
          <p:spPr bwMode="auto">
            <a:xfrm>
              <a:off x="3644" y="2804"/>
              <a:ext cx="549" cy="192"/>
            </a:xfrm>
            <a:prstGeom prst="rect">
              <a:avLst/>
            </a:prstGeom>
            <a:noFill/>
            <a:ln w="9525">
              <a:noFill/>
              <a:miter lim="800000"/>
              <a:headEnd/>
              <a:tailEnd/>
            </a:ln>
          </p:spPr>
          <p:txBody>
            <a:bodyPr wrap="none">
              <a:spAutoFit/>
            </a:bodyPr>
            <a:lstStyle/>
            <a:p>
              <a:r>
                <a:rPr lang="en-US" sz="1400" baseline="30000"/>
                <a:t>13</a:t>
              </a:r>
              <a:r>
                <a:rPr lang="en-US" sz="1400"/>
                <a:t>N-urea</a:t>
              </a:r>
              <a:endParaRPr lang="en-US" sz="1400" baseline="-25000"/>
            </a:p>
          </p:txBody>
        </p:sp>
        <p:sp>
          <p:nvSpPr>
            <p:cNvPr id="50228" name="Text Box 27"/>
            <p:cNvSpPr txBox="1">
              <a:spLocks noChangeArrowheads="1"/>
            </p:cNvSpPr>
            <p:nvPr/>
          </p:nvSpPr>
          <p:spPr bwMode="auto">
            <a:xfrm>
              <a:off x="3368" y="2487"/>
              <a:ext cx="1547" cy="191"/>
            </a:xfrm>
            <a:prstGeom prst="rect">
              <a:avLst/>
            </a:prstGeom>
            <a:noFill/>
            <a:ln w="9525">
              <a:noFill/>
              <a:miter lim="800000"/>
              <a:headEnd/>
              <a:tailEnd/>
            </a:ln>
          </p:spPr>
          <p:txBody>
            <a:bodyPr>
              <a:spAutoFit/>
            </a:bodyPr>
            <a:lstStyle/>
            <a:p>
              <a:r>
                <a:rPr lang="en-US" sz="1400" baseline="30000"/>
                <a:t>13</a:t>
              </a:r>
              <a:r>
                <a:rPr lang="en-US" sz="1400"/>
                <a:t>N-glutamate (Ma) </a:t>
              </a:r>
              <a:r>
                <a:rPr lang="en-US" sz="1400" b="0"/>
                <a:t>{</a:t>
              </a:r>
              <a:r>
                <a:rPr lang="en-US" sz="900" b="0"/>
                <a:t>AAA</a:t>
              </a:r>
              <a:r>
                <a:rPr lang="en-US" sz="1400" b="0"/>
                <a:t>}</a:t>
              </a:r>
              <a:endParaRPr lang="en-US" sz="1400" baseline="-25000"/>
            </a:p>
          </p:txBody>
        </p:sp>
        <p:sp>
          <p:nvSpPr>
            <p:cNvPr id="50229" name="Text Box 28"/>
            <p:cNvSpPr txBox="1">
              <a:spLocks noChangeArrowheads="1"/>
            </p:cNvSpPr>
            <p:nvPr/>
          </p:nvSpPr>
          <p:spPr bwMode="auto">
            <a:xfrm>
              <a:off x="4513" y="1496"/>
              <a:ext cx="332" cy="231"/>
            </a:xfrm>
            <a:prstGeom prst="rect">
              <a:avLst/>
            </a:prstGeom>
            <a:noFill/>
            <a:ln w="12700">
              <a:noFill/>
              <a:miter lim="800000"/>
              <a:headEnd/>
              <a:tailEnd/>
            </a:ln>
          </p:spPr>
          <p:txBody>
            <a:bodyPr wrap="none">
              <a:spAutoFit/>
            </a:bodyPr>
            <a:lstStyle/>
            <a:p>
              <a:pPr eaLnBrk="0" hangingPunct="0"/>
              <a:r>
                <a:rPr lang="en-US" altLang="en-US">
                  <a:solidFill>
                    <a:srgbClr val="00FF00"/>
                  </a:solidFill>
                </a:rPr>
                <a:t>D</a:t>
              </a:r>
              <a:r>
                <a:rPr lang="en-US" altLang="en-US" baseline="-25000">
                  <a:solidFill>
                    <a:srgbClr val="00FF00"/>
                  </a:solidFill>
                </a:rPr>
                <a:t>isf</a:t>
              </a:r>
            </a:p>
          </p:txBody>
        </p:sp>
        <p:sp>
          <p:nvSpPr>
            <p:cNvPr id="50230" name="Text Box 29"/>
            <p:cNvSpPr txBox="1">
              <a:spLocks noChangeArrowheads="1"/>
            </p:cNvSpPr>
            <p:nvPr/>
          </p:nvSpPr>
          <p:spPr bwMode="auto">
            <a:xfrm>
              <a:off x="1969" y="2675"/>
              <a:ext cx="324" cy="232"/>
            </a:xfrm>
            <a:prstGeom prst="rect">
              <a:avLst/>
            </a:prstGeom>
            <a:noFill/>
            <a:ln w="12700">
              <a:noFill/>
              <a:miter lim="800000"/>
              <a:headEnd/>
              <a:tailEnd/>
            </a:ln>
          </p:spPr>
          <p:txBody>
            <a:bodyPr wrap="none">
              <a:spAutoFit/>
            </a:bodyPr>
            <a:lstStyle/>
            <a:p>
              <a:pPr eaLnBrk="0" hangingPunct="0"/>
              <a:r>
                <a:rPr lang="en-US" altLang="en-US">
                  <a:solidFill>
                    <a:srgbClr val="00FF00"/>
                  </a:solidFill>
                </a:rPr>
                <a:t>V</a:t>
              </a:r>
              <a:r>
                <a:rPr lang="en-US" altLang="en-US" baseline="-25000">
                  <a:solidFill>
                    <a:srgbClr val="00FF00"/>
                  </a:solidFill>
                </a:rPr>
                <a:t>pc</a:t>
              </a:r>
            </a:p>
          </p:txBody>
        </p:sp>
        <p:sp>
          <p:nvSpPr>
            <p:cNvPr id="50231" name="Text Box 30"/>
            <p:cNvSpPr txBox="1">
              <a:spLocks noChangeArrowheads="1"/>
            </p:cNvSpPr>
            <p:nvPr/>
          </p:nvSpPr>
          <p:spPr bwMode="auto">
            <a:xfrm>
              <a:off x="2304" y="1003"/>
              <a:ext cx="398" cy="193"/>
            </a:xfrm>
            <a:prstGeom prst="rect">
              <a:avLst/>
            </a:prstGeom>
            <a:noFill/>
            <a:ln w="9525">
              <a:noFill/>
              <a:miter lim="800000"/>
              <a:headEnd/>
              <a:tailEnd/>
            </a:ln>
          </p:spPr>
          <p:txBody>
            <a:bodyPr wrap="none">
              <a:spAutoFit/>
            </a:bodyPr>
            <a:lstStyle/>
            <a:p>
              <a:r>
                <a:rPr lang="en-US" sz="1400" baseline="30000">
                  <a:solidFill>
                    <a:srgbClr val="FF0000"/>
                  </a:solidFill>
                </a:rPr>
                <a:t>13</a:t>
              </a:r>
              <a:r>
                <a:rPr lang="en-US" sz="1400">
                  <a:solidFill>
                    <a:srgbClr val="FF0000"/>
                  </a:solidFill>
                </a:rPr>
                <a:t>NH</a:t>
              </a:r>
              <a:r>
                <a:rPr lang="en-US" sz="1400" baseline="-25000">
                  <a:solidFill>
                    <a:srgbClr val="FF0000"/>
                  </a:solidFill>
                </a:rPr>
                <a:t>4</a:t>
              </a:r>
            </a:p>
          </p:txBody>
        </p:sp>
        <p:sp>
          <p:nvSpPr>
            <p:cNvPr id="50232" name="Text Box 31"/>
            <p:cNvSpPr txBox="1">
              <a:spLocks noChangeArrowheads="1"/>
            </p:cNvSpPr>
            <p:nvPr/>
          </p:nvSpPr>
          <p:spPr bwMode="auto">
            <a:xfrm>
              <a:off x="5080" y="980"/>
              <a:ext cx="387" cy="326"/>
            </a:xfrm>
            <a:prstGeom prst="rect">
              <a:avLst/>
            </a:prstGeom>
            <a:noFill/>
            <a:ln w="9525">
              <a:noFill/>
              <a:miter lim="800000"/>
              <a:headEnd/>
              <a:tailEnd/>
            </a:ln>
          </p:spPr>
          <p:txBody>
            <a:bodyPr>
              <a:spAutoFit/>
            </a:bodyPr>
            <a:lstStyle/>
            <a:p>
              <a:pPr algn="ctr"/>
              <a:r>
                <a:rPr lang="en-US" sz="1400" baseline="30000"/>
                <a:t>13</a:t>
              </a:r>
              <a:r>
                <a:rPr lang="en-US" sz="1400"/>
                <a:t>N</a:t>
              </a:r>
              <a:endParaRPr lang="en-US" sz="1400" baseline="-25000"/>
            </a:p>
            <a:p>
              <a:pPr algn="ctr"/>
              <a:r>
                <a:rPr lang="en-US" sz="1400"/>
                <a:t>OUT</a:t>
              </a:r>
            </a:p>
          </p:txBody>
        </p:sp>
        <p:sp>
          <p:nvSpPr>
            <p:cNvPr id="50233" name="Line 32"/>
            <p:cNvSpPr>
              <a:spLocks noChangeShapeType="1"/>
            </p:cNvSpPr>
            <p:nvPr/>
          </p:nvSpPr>
          <p:spPr bwMode="auto">
            <a:xfrm flipH="1">
              <a:off x="4016" y="2255"/>
              <a:ext cx="0" cy="228"/>
            </a:xfrm>
            <a:prstGeom prst="line">
              <a:avLst/>
            </a:prstGeom>
            <a:noFill/>
            <a:ln w="38100">
              <a:solidFill>
                <a:srgbClr val="FFFF00"/>
              </a:solidFill>
              <a:round/>
              <a:headEnd/>
              <a:tailEnd type="triangle" w="med" len="med"/>
            </a:ln>
          </p:spPr>
          <p:txBody>
            <a:bodyPr/>
            <a:lstStyle/>
            <a:p>
              <a:endParaRPr lang="en-US"/>
            </a:p>
          </p:txBody>
        </p:sp>
        <p:sp>
          <p:nvSpPr>
            <p:cNvPr id="50234" name="Line 33"/>
            <p:cNvSpPr>
              <a:spLocks noChangeShapeType="1"/>
            </p:cNvSpPr>
            <p:nvPr/>
          </p:nvSpPr>
          <p:spPr bwMode="auto">
            <a:xfrm flipV="1">
              <a:off x="3676" y="2813"/>
              <a:ext cx="442" cy="129"/>
            </a:xfrm>
            <a:prstGeom prst="line">
              <a:avLst/>
            </a:prstGeom>
            <a:noFill/>
            <a:ln w="9525">
              <a:solidFill>
                <a:schemeClr val="tx1"/>
              </a:solidFill>
              <a:round/>
              <a:headEnd/>
              <a:tailEnd/>
            </a:ln>
          </p:spPr>
          <p:txBody>
            <a:bodyPr/>
            <a:lstStyle/>
            <a:p>
              <a:endParaRPr lang="en-US"/>
            </a:p>
          </p:txBody>
        </p:sp>
        <p:sp>
          <p:nvSpPr>
            <p:cNvPr id="50235" name="Line 34"/>
            <p:cNvSpPr>
              <a:spLocks noChangeShapeType="1"/>
            </p:cNvSpPr>
            <p:nvPr/>
          </p:nvSpPr>
          <p:spPr bwMode="auto">
            <a:xfrm flipH="1" flipV="1">
              <a:off x="3695" y="2778"/>
              <a:ext cx="448" cy="213"/>
            </a:xfrm>
            <a:prstGeom prst="line">
              <a:avLst/>
            </a:prstGeom>
            <a:noFill/>
            <a:ln w="9525">
              <a:solidFill>
                <a:schemeClr val="tx1"/>
              </a:solidFill>
              <a:round/>
              <a:headEnd/>
              <a:tailEnd/>
            </a:ln>
          </p:spPr>
          <p:txBody>
            <a:bodyPr/>
            <a:lstStyle/>
            <a:p>
              <a:endParaRPr lang="en-US"/>
            </a:p>
          </p:txBody>
        </p:sp>
        <p:sp>
          <p:nvSpPr>
            <p:cNvPr id="50236" name="Text Box 35"/>
            <p:cNvSpPr txBox="1">
              <a:spLocks noChangeArrowheads="1"/>
            </p:cNvSpPr>
            <p:nvPr/>
          </p:nvSpPr>
          <p:spPr bwMode="auto">
            <a:xfrm>
              <a:off x="5044" y="2720"/>
              <a:ext cx="332" cy="232"/>
            </a:xfrm>
            <a:prstGeom prst="rect">
              <a:avLst/>
            </a:prstGeom>
            <a:noFill/>
            <a:ln w="12700">
              <a:noFill/>
              <a:miter lim="800000"/>
              <a:headEnd/>
              <a:tailEnd/>
            </a:ln>
          </p:spPr>
          <p:txBody>
            <a:bodyPr wrap="none">
              <a:spAutoFit/>
            </a:bodyPr>
            <a:lstStyle/>
            <a:p>
              <a:pPr eaLnBrk="0" hangingPunct="0"/>
              <a:r>
                <a:rPr lang="en-US" altLang="en-US">
                  <a:solidFill>
                    <a:srgbClr val="00FF00"/>
                  </a:solidFill>
                </a:rPr>
                <a:t>D</a:t>
              </a:r>
              <a:r>
                <a:rPr lang="en-US" altLang="en-US" baseline="-25000">
                  <a:solidFill>
                    <a:srgbClr val="00FF00"/>
                  </a:solidFill>
                </a:rPr>
                <a:t>pc</a:t>
              </a:r>
            </a:p>
          </p:txBody>
        </p:sp>
        <p:sp>
          <p:nvSpPr>
            <p:cNvPr id="50237" name="Text Box 36"/>
            <p:cNvSpPr txBox="1">
              <a:spLocks noChangeArrowheads="1"/>
            </p:cNvSpPr>
            <p:nvPr/>
          </p:nvSpPr>
          <p:spPr bwMode="auto">
            <a:xfrm>
              <a:off x="4275" y="883"/>
              <a:ext cx="279" cy="232"/>
            </a:xfrm>
            <a:prstGeom prst="rect">
              <a:avLst/>
            </a:prstGeom>
            <a:noFill/>
            <a:ln w="12700">
              <a:noFill/>
              <a:miter lim="800000"/>
              <a:headEnd/>
              <a:tailEnd/>
            </a:ln>
          </p:spPr>
          <p:txBody>
            <a:bodyPr wrap="none">
              <a:spAutoFit/>
            </a:bodyPr>
            <a:lstStyle/>
            <a:p>
              <a:pPr eaLnBrk="0" hangingPunct="0"/>
              <a:r>
                <a:rPr lang="en-US" altLang="en-US">
                  <a:solidFill>
                    <a:srgbClr val="00FF00"/>
                  </a:solidFill>
                </a:rPr>
                <a:t>D</a:t>
              </a:r>
              <a:r>
                <a:rPr lang="en-US" altLang="en-US" baseline="-25000">
                  <a:solidFill>
                    <a:srgbClr val="00FF00"/>
                  </a:solidFill>
                </a:rPr>
                <a:t>p</a:t>
              </a:r>
            </a:p>
          </p:txBody>
        </p:sp>
        <p:sp>
          <p:nvSpPr>
            <p:cNvPr id="50238" name="Line 37"/>
            <p:cNvSpPr>
              <a:spLocks noChangeShapeType="1"/>
            </p:cNvSpPr>
            <p:nvPr/>
          </p:nvSpPr>
          <p:spPr bwMode="auto">
            <a:xfrm flipV="1">
              <a:off x="4828" y="1171"/>
              <a:ext cx="349" cy="6"/>
            </a:xfrm>
            <a:prstGeom prst="line">
              <a:avLst/>
            </a:prstGeom>
            <a:noFill/>
            <a:ln w="38100">
              <a:solidFill>
                <a:srgbClr val="FFFFFF"/>
              </a:solidFill>
              <a:round/>
              <a:headEnd/>
              <a:tailEnd type="triangle" w="med" len="med"/>
            </a:ln>
          </p:spPr>
          <p:txBody>
            <a:bodyPr/>
            <a:lstStyle/>
            <a:p>
              <a:endParaRPr lang="en-US"/>
            </a:p>
          </p:txBody>
        </p:sp>
        <p:sp>
          <p:nvSpPr>
            <p:cNvPr id="50239" name="Line 38"/>
            <p:cNvSpPr>
              <a:spLocks noChangeShapeType="1"/>
            </p:cNvSpPr>
            <p:nvPr/>
          </p:nvSpPr>
          <p:spPr bwMode="auto">
            <a:xfrm>
              <a:off x="2836" y="2429"/>
              <a:ext cx="789" cy="405"/>
            </a:xfrm>
            <a:prstGeom prst="line">
              <a:avLst/>
            </a:prstGeom>
            <a:noFill/>
            <a:ln w="38100">
              <a:solidFill>
                <a:schemeClr val="tx1"/>
              </a:solidFill>
              <a:round/>
              <a:headEnd/>
              <a:tailEnd type="triangle" w="med" len="med"/>
            </a:ln>
          </p:spPr>
          <p:txBody>
            <a:bodyPr/>
            <a:lstStyle/>
            <a:p>
              <a:endParaRPr lang="en-US"/>
            </a:p>
          </p:txBody>
        </p:sp>
        <p:sp>
          <p:nvSpPr>
            <p:cNvPr id="50240" name="Rectangle 39"/>
            <p:cNvSpPr>
              <a:spLocks noChangeArrowheads="1"/>
            </p:cNvSpPr>
            <p:nvPr/>
          </p:nvSpPr>
          <p:spPr bwMode="auto">
            <a:xfrm>
              <a:off x="4051" y="2244"/>
              <a:ext cx="871" cy="231"/>
            </a:xfrm>
            <a:prstGeom prst="rect">
              <a:avLst/>
            </a:prstGeom>
            <a:noFill/>
            <a:ln w="9525">
              <a:noFill/>
              <a:miter lim="800000"/>
              <a:headEnd/>
              <a:tailEnd/>
            </a:ln>
          </p:spPr>
          <p:txBody>
            <a:bodyPr>
              <a:spAutoFit/>
            </a:bodyPr>
            <a:lstStyle/>
            <a:p>
              <a:r>
                <a:rPr lang="en-US" altLang="en-US">
                  <a:solidFill>
                    <a:srgbClr val="FFFF00"/>
                  </a:solidFill>
                </a:rPr>
                <a:t>frMapc</a:t>
              </a:r>
              <a:endParaRPr lang="en-US" baseline="-25000">
                <a:solidFill>
                  <a:srgbClr val="FFFF00"/>
                </a:solidFill>
              </a:endParaRPr>
            </a:p>
          </p:txBody>
        </p:sp>
        <p:sp>
          <p:nvSpPr>
            <p:cNvPr id="50241" name="Rectangle 40"/>
            <p:cNvSpPr>
              <a:spLocks noChangeArrowheads="1"/>
            </p:cNvSpPr>
            <p:nvPr/>
          </p:nvSpPr>
          <p:spPr bwMode="auto">
            <a:xfrm>
              <a:off x="1578" y="1599"/>
              <a:ext cx="199" cy="153"/>
            </a:xfrm>
            <a:prstGeom prst="rect">
              <a:avLst/>
            </a:prstGeom>
            <a:noFill/>
            <a:ln w="9525">
              <a:noFill/>
              <a:miter lim="800000"/>
              <a:headEnd/>
              <a:tailEnd/>
            </a:ln>
          </p:spPr>
          <p:txBody>
            <a:bodyPr wrap="none" lIns="0" tIns="0" rIns="0" bIns="0">
              <a:spAutoFit/>
            </a:bodyPr>
            <a:lstStyle/>
            <a:p>
              <a:pPr eaLnBrk="0" hangingPunct="0"/>
              <a:r>
                <a:rPr lang="en-US" altLang="en-US" sz="1600" b="0">
                  <a:solidFill>
                    <a:srgbClr val="FFFF99"/>
                  </a:solidFill>
                </a:rPr>
                <a:t>ISF</a:t>
              </a:r>
              <a:endParaRPr lang="en-US" altLang="en-US" sz="1600" b="0">
                <a:solidFill>
                  <a:srgbClr val="FFFF99"/>
                </a:solidFill>
                <a:latin typeface="Times New Roman" pitchFamily="18" charset="0"/>
              </a:endParaRPr>
            </a:p>
          </p:txBody>
        </p:sp>
        <p:sp>
          <p:nvSpPr>
            <p:cNvPr id="50242" name="Text Box 41"/>
            <p:cNvSpPr txBox="1">
              <a:spLocks noChangeArrowheads="1"/>
            </p:cNvSpPr>
            <p:nvPr/>
          </p:nvSpPr>
          <p:spPr bwMode="auto">
            <a:xfrm>
              <a:off x="1477" y="940"/>
              <a:ext cx="398" cy="192"/>
            </a:xfrm>
            <a:prstGeom prst="rect">
              <a:avLst/>
            </a:prstGeom>
            <a:noFill/>
            <a:ln w="9525">
              <a:noFill/>
              <a:miter lim="800000"/>
              <a:headEnd/>
              <a:tailEnd/>
            </a:ln>
          </p:spPr>
          <p:txBody>
            <a:bodyPr wrap="none">
              <a:spAutoFit/>
            </a:bodyPr>
            <a:lstStyle/>
            <a:p>
              <a:r>
                <a:rPr lang="en-US" sz="1400" baseline="30000">
                  <a:solidFill>
                    <a:srgbClr val="FF0000"/>
                  </a:solidFill>
                </a:rPr>
                <a:t>13</a:t>
              </a:r>
              <a:r>
                <a:rPr lang="en-US" sz="1400">
                  <a:solidFill>
                    <a:srgbClr val="FF0000"/>
                  </a:solidFill>
                </a:rPr>
                <a:t>NH</a:t>
              </a:r>
              <a:r>
                <a:rPr lang="en-US" sz="1400" baseline="-25000">
                  <a:solidFill>
                    <a:srgbClr val="FF0000"/>
                  </a:solidFill>
                </a:rPr>
                <a:t>4</a:t>
              </a:r>
            </a:p>
          </p:txBody>
        </p:sp>
        <p:sp>
          <p:nvSpPr>
            <p:cNvPr id="50243" name="Text Box 42"/>
            <p:cNvSpPr txBox="1">
              <a:spLocks noChangeArrowheads="1"/>
            </p:cNvSpPr>
            <p:nvPr/>
          </p:nvSpPr>
          <p:spPr bwMode="auto">
            <a:xfrm>
              <a:off x="2847" y="2730"/>
              <a:ext cx="586" cy="154"/>
            </a:xfrm>
            <a:prstGeom prst="rect">
              <a:avLst/>
            </a:prstGeom>
            <a:noFill/>
            <a:ln w="9525">
              <a:noFill/>
              <a:miter lim="800000"/>
              <a:headEnd/>
              <a:tailEnd/>
            </a:ln>
          </p:spPr>
          <p:txBody>
            <a:bodyPr wrap="none">
              <a:spAutoFit/>
            </a:bodyPr>
            <a:lstStyle/>
            <a:p>
              <a:r>
                <a:rPr lang="en-US" sz="1000" b="0"/>
                <a:t>Extra-cardiac</a:t>
              </a:r>
            </a:p>
          </p:txBody>
        </p:sp>
        <p:sp>
          <p:nvSpPr>
            <p:cNvPr id="50244" name="Text Box 43"/>
            <p:cNvSpPr txBox="1">
              <a:spLocks noChangeArrowheads="1"/>
            </p:cNvSpPr>
            <p:nvPr/>
          </p:nvSpPr>
          <p:spPr bwMode="auto">
            <a:xfrm>
              <a:off x="1424" y="3222"/>
              <a:ext cx="2630" cy="277"/>
            </a:xfrm>
            <a:prstGeom prst="rect">
              <a:avLst/>
            </a:prstGeom>
            <a:noFill/>
            <a:ln w="9525">
              <a:noFill/>
              <a:miter lim="800000"/>
              <a:headEnd/>
              <a:tailEnd/>
            </a:ln>
          </p:spPr>
          <p:txBody>
            <a:bodyPr wrap="none">
              <a:spAutoFit/>
            </a:bodyPr>
            <a:lstStyle/>
            <a:p>
              <a:r>
                <a:rPr lang="en-US" sz="900" b="0"/>
                <a:t>Spillover = contribution of radioactivity in myocardial ROI originating from blood</a:t>
              </a:r>
            </a:p>
            <a:p>
              <a:r>
                <a:rPr lang="en-US" sz="900" b="0"/>
                <a:t>but appearing as myocardial activity</a:t>
              </a:r>
              <a:r>
                <a:rPr lang="en-US" sz="1400" b="0"/>
                <a:t> </a:t>
              </a:r>
            </a:p>
          </p:txBody>
        </p:sp>
      </p:grpSp>
      <p:grpSp>
        <p:nvGrpSpPr>
          <p:cNvPr id="3" name="Group 45"/>
          <p:cNvGrpSpPr>
            <a:grpSpLocks/>
          </p:cNvGrpSpPr>
          <p:nvPr/>
        </p:nvGrpSpPr>
        <p:grpSpPr bwMode="auto">
          <a:xfrm rot="-5400000">
            <a:off x="4976019" y="-3005931"/>
            <a:ext cx="104775" cy="7700963"/>
            <a:chOff x="5416" y="672"/>
            <a:chExt cx="96" cy="2912"/>
          </a:xfrm>
        </p:grpSpPr>
        <p:sp>
          <p:nvSpPr>
            <p:cNvPr id="50201" name="Line 46"/>
            <p:cNvSpPr>
              <a:spLocks noChangeShapeType="1"/>
            </p:cNvSpPr>
            <p:nvPr/>
          </p:nvSpPr>
          <p:spPr bwMode="auto">
            <a:xfrm>
              <a:off x="5512" y="672"/>
              <a:ext cx="0" cy="2912"/>
            </a:xfrm>
            <a:prstGeom prst="line">
              <a:avLst/>
            </a:prstGeom>
            <a:noFill/>
            <a:ln w="38100">
              <a:solidFill>
                <a:schemeClr val="tx1"/>
              </a:solidFill>
              <a:round/>
              <a:headEnd/>
              <a:tailEnd/>
            </a:ln>
          </p:spPr>
          <p:txBody>
            <a:bodyPr/>
            <a:lstStyle/>
            <a:p>
              <a:endParaRPr lang="en-US"/>
            </a:p>
          </p:txBody>
        </p:sp>
        <p:sp>
          <p:nvSpPr>
            <p:cNvPr id="50202" name="Line 47"/>
            <p:cNvSpPr>
              <a:spLocks noChangeShapeType="1"/>
            </p:cNvSpPr>
            <p:nvPr/>
          </p:nvSpPr>
          <p:spPr bwMode="auto">
            <a:xfrm flipH="1">
              <a:off x="5416" y="672"/>
              <a:ext cx="88" cy="0"/>
            </a:xfrm>
            <a:prstGeom prst="line">
              <a:avLst/>
            </a:prstGeom>
            <a:noFill/>
            <a:ln w="57150">
              <a:solidFill>
                <a:schemeClr val="tx1"/>
              </a:solidFill>
              <a:round/>
              <a:headEnd/>
              <a:tailEnd/>
            </a:ln>
          </p:spPr>
          <p:txBody>
            <a:bodyPr/>
            <a:lstStyle/>
            <a:p>
              <a:endParaRPr lang="en-US"/>
            </a:p>
          </p:txBody>
        </p:sp>
        <p:sp>
          <p:nvSpPr>
            <p:cNvPr id="50203" name="Line 48"/>
            <p:cNvSpPr>
              <a:spLocks noChangeShapeType="1"/>
            </p:cNvSpPr>
            <p:nvPr/>
          </p:nvSpPr>
          <p:spPr bwMode="auto">
            <a:xfrm flipH="1">
              <a:off x="5432" y="3560"/>
              <a:ext cx="80" cy="0"/>
            </a:xfrm>
            <a:prstGeom prst="line">
              <a:avLst/>
            </a:prstGeom>
            <a:noFill/>
            <a:ln w="57150">
              <a:solidFill>
                <a:schemeClr val="tx1"/>
              </a:solidFill>
              <a:round/>
              <a:headEnd/>
              <a:tailEnd/>
            </a:ln>
          </p:spPr>
          <p:txBody>
            <a:bodyPr/>
            <a:lstStyle/>
            <a:p>
              <a:endParaRPr lang="en-US"/>
            </a:p>
          </p:txBody>
        </p:sp>
      </p:grpSp>
      <p:grpSp>
        <p:nvGrpSpPr>
          <p:cNvPr id="4" name="Group 60"/>
          <p:cNvGrpSpPr>
            <a:grpSpLocks/>
          </p:cNvGrpSpPr>
          <p:nvPr/>
        </p:nvGrpSpPr>
        <p:grpSpPr bwMode="auto">
          <a:xfrm>
            <a:off x="5054600" y="4216400"/>
            <a:ext cx="215900" cy="2235200"/>
            <a:chOff x="3184" y="2656"/>
            <a:chExt cx="136" cy="1408"/>
          </a:xfrm>
        </p:grpSpPr>
        <p:sp>
          <p:nvSpPr>
            <p:cNvPr id="50199" name="Line 61"/>
            <p:cNvSpPr>
              <a:spLocks noChangeShapeType="1"/>
            </p:cNvSpPr>
            <p:nvPr/>
          </p:nvSpPr>
          <p:spPr bwMode="auto">
            <a:xfrm flipV="1">
              <a:off x="3184" y="2656"/>
              <a:ext cx="16" cy="1408"/>
            </a:xfrm>
            <a:prstGeom prst="line">
              <a:avLst/>
            </a:prstGeom>
            <a:noFill/>
            <a:ln w="25400">
              <a:solidFill>
                <a:srgbClr val="000820"/>
              </a:solidFill>
              <a:prstDash val="sysDot"/>
              <a:round/>
              <a:headEnd/>
              <a:tailEnd/>
            </a:ln>
          </p:spPr>
          <p:txBody>
            <a:bodyPr/>
            <a:lstStyle/>
            <a:p>
              <a:endParaRPr lang="en-US"/>
            </a:p>
          </p:txBody>
        </p:sp>
        <p:sp>
          <p:nvSpPr>
            <p:cNvPr id="50200" name="Line 62"/>
            <p:cNvSpPr>
              <a:spLocks noChangeShapeType="1"/>
            </p:cNvSpPr>
            <p:nvPr/>
          </p:nvSpPr>
          <p:spPr bwMode="auto">
            <a:xfrm flipV="1">
              <a:off x="3320" y="3688"/>
              <a:ext cx="0" cy="376"/>
            </a:xfrm>
            <a:prstGeom prst="line">
              <a:avLst/>
            </a:prstGeom>
            <a:noFill/>
            <a:ln w="25400">
              <a:solidFill>
                <a:srgbClr val="000820"/>
              </a:solidFill>
              <a:prstDash val="sysDot"/>
              <a:round/>
              <a:headEnd/>
              <a:tailEnd/>
            </a:ln>
          </p:spPr>
          <p:txBody>
            <a:bodyPr/>
            <a:lstStyle/>
            <a:p>
              <a:endParaRPr lang="en-US"/>
            </a:p>
          </p:txBody>
        </p:sp>
      </p:grpSp>
      <p:grpSp>
        <p:nvGrpSpPr>
          <p:cNvPr id="5" name="Group 67"/>
          <p:cNvGrpSpPr>
            <a:grpSpLocks/>
          </p:cNvGrpSpPr>
          <p:nvPr/>
        </p:nvGrpSpPr>
        <p:grpSpPr bwMode="auto">
          <a:xfrm>
            <a:off x="285750" y="1365250"/>
            <a:ext cx="755650" cy="946150"/>
            <a:chOff x="104" y="816"/>
            <a:chExt cx="476" cy="596"/>
          </a:xfrm>
        </p:grpSpPr>
        <p:sp>
          <p:nvSpPr>
            <p:cNvPr id="50195" name="Oval 63"/>
            <p:cNvSpPr>
              <a:spLocks noChangeArrowheads="1"/>
            </p:cNvSpPr>
            <p:nvPr/>
          </p:nvSpPr>
          <p:spPr bwMode="auto">
            <a:xfrm>
              <a:off x="104" y="824"/>
              <a:ext cx="72" cy="584"/>
            </a:xfrm>
            <a:prstGeom prst="ellipse">
              <a:avLst/>
            </a:prstGeom>
            <a:solidFill>
              <a:schemeClr val="tx1"/>
            </a:solidFill>
            <a:ln w="12700">
              <a:solidFill>
                <a:schemeClr val="tx1"/>
              </a:solidFill>
              <a:round/>
              <a:headEnd/>
              <a:tailEnd/>
            </a:ln>
          </p:spPr>
          <p:txBody>
            <a:bodyPr wrap="none" anchor="ctr"/>
            <a:lstStyle/>
            <a:p>
              <a:endParaRPr lang="en-US"/>
            </a:p>
          </p:txBody>
        </p:sp>
        <p:sp>
          <p:nvSpPr>
            <p:cNvPr id="50196" name="Line 64"/>
            <p:cNvSpPr>
              <a:spLocks noChangeShapeType="1"/>
            </p:cNvSpPr>
            <p:nvPr/>
          </p:nvSpPr>
          <p:spPr bwMode="auto">
            <a:xfrm flipV="1">
              <a:off x="144" y="816"/>
              <a:ext cx="400" cy="8"/>
            </a:xfrm>
            <a:prstGeom prst="line">
              <a:avLst/>
            </a:prstGeom>
            <a:noFill/>
            <a:ln w="12700">
              <a:solidFill>
                <a:schemeClr val="tx1"/>
              </a:solidFill>
              <a:round/>
              <a:headEnd/>
              <a:tailEnd/>
            </a:ln>
          </p:spPr>
          <p:txBody>
            <a:bodyPr/>
            <a:lstStyle/>
            <a:p>
              <a:endParaRPr lang="en-US"/>
            </a:p>
          </p:txBody>
        </p:sp>
        <p:sp>
          <p:nvSpPr>
            <p:cNvPr id="50197" name="Line 65"/>
            <p:cNvSpPr>
              <a:spLocks noChangeShapeType="1"/>
            </p:cNvSpPr>
            <p:nvPr/>
          </p:nvSpPr>
          <p:spPr bwMode="auto">
            <a:xfrm flipV="1">
              <a:off x="136" y="1404"/>
              <a:ext cx="400" cy="8"/>
            </a:xfrm>
            <a:prstGeom prst="line">
              <a:avLst/>
            </a:prstGeom>
            <a:noFill/>
            <a:ln w="12700">
              <a:solidFill>
                <a:schemeClr val="tx1"/>
              </a:solidFill>
              <a:round/>
              <a:headEnd/>
              <a:tailEnd/>
            </a:ln>
          </p:spPr>
          <p:txBody>
            <a:bodyPr/>
            <a:lstStyle/>
            <a:p>
              <a:endParaRPr lang="en-US"/>
            </a:p>
          </p:txBody>
        </p:sp>
        <p:sp>
          <p:nvSpPr>
            <p:cNvPr id="50198" name="Oval 66"/>
            <p:cNvSpPr>
              <a:spLocks noChangeArrowheads="1"/>
            </p:cNvSpPr>
            <p:nvPr/>
          </p:nvSpPr>
          <p:spPr bwMode="auto">
            <a:xfrm>
              <a:off x="508" y="820"/>
              <a:ext cx="72" cy="584"/>
            </a:xfrm>
            <a:prstGeom prst="ellipse">
              <a:avLst/>
            </a:prstGeom>
            <a:solidFill>
              <a:schemeClr val="tx1"/>
            </a:solidFill>
            <a:ln w="12700">
              <a:solidFill>
                <a:schemeClr val="tx1"/>
              </a:solidFill>
              <a:round/>
              <a:headEnd/>
              <a:tailEnd/>
            </a:ln>
          </p:spPr>
          <p:txBody>
            <a:bodyPr wrap="none" anchor="ctr"/>
            <a:lstStyle/>
            <a:p>
              <a:endParaRPr lang="en-US"/>
            </a:p>
          </p:txBody>
        </p:sp>
      </p:grpSp>
      <p:grpSp>
        <p:nvGrpSpPr>
          <p:cNvPr id="6" name="Group 68"/>
          <p:cNvGrpSpPr>
            <a:grpSpLocks/>
          </p:cNvGrpSpPr>
          <p:nvPr/>
        </p:nvGrpSpPr>
        <p:grpSpPr bwMode="auto">
          <a:xfrm>
            <a:off x="1212850" y="1333500"/>
            <a:ext cx="1009650" cy="946150"/>
            <a:chOff x="104" y="816"/>
            <a:chExt cx="476" cy="596"/>
          </a:xfrm>
        </p:grpSpPr>
        <p:sp>
          <p:nvSpPr>
            <p:cNvPr id="50191" name="Oval 69"/>
            <p:cNvSpPr>
              <a:spLocks noChangeArrowheads="1"/>
            </p:cNvSpPr>
            <p:nvPr/>
          </p:nvSpPr>
          <p:spPr bwMode="auto">
            <a:xfrm>
              <a:off x="104" y="824"/>
              <a:ext cx="72" cy="584"/>
            </a:xfrm>
            <a:prstGeom prst="ellipse">
              <a:avLst/>
            </a:prstGeom>
            <a:solidFill>
              <a:schemeClr val="tx1"/>
            </a:solidFill>
            <a:ln w="12700">
              <a:solidFill>
                <a:schemeClr val="tx1"/>
              </a:solidFill>
              <a:round/>
              <a:headEnd/>
              <a:tailEnd/>
            </a:ln>
          </p:spPr>
          <p:txBody>
            <a:bodyPr wrap="none" anchor="ctr"/>
            <a:lstStyle/>
            <a:p>
              <a:endParaRPr lang="en-US"/>
            </a:p>
          </p:txBody>
        </p:sp>
        <p:sp>
          <p:nvSpPr>
            <p:cNvPr id="50192" name="Line 70"/>
            <p:cNvSpPr>
              <a:spLocks noChangeShapeType="1"/>
            </p:cNvSpPr>
            <p:nvPr/>
          </p:nvSpPr>
          <p:spPr bwMode="auto">
            <a:xfrm flipV="1">
              <a:off x="144" y="816"/>
              <a:ext cx="400" cy="8"/>
            </a:xfrm>
            <a:prstGeom prst="line">
              <a:avLst/>
            </a:prstGeom>
            <a:noFill/>
            <a:ln w="12700">
              <a:solidFill>
                <a:schemeClr val="tx1"/>
              </a:solidFill>
              <a:round/>
              <a:headEnd/>
              <a:tailEnd/>
            </a:ln>
          </p:spPr>
          <p:txBody>
            <a:bodyPr/>
            <a:lstStyle/>
            <a:p>
              <a:endParaRPr lang="en-US"/>
            </a:p>
          </p:txBody>
        </p:sp>
        <p:sp>
          <p:nvSpPr>
            <p:cNvPr id="50193" name="Line 71"/>
            <p:cNvSpPr>
              <a:spLocks noChangeShapeType="1"/>
            </p:cNvSpPr>
            <p:nvPr/>
          </p:nvSpPr>
          <p:spPr bwMode="auto">
            <a:xfrm flipV="1">
              <a:off x="136" y="1404"/>
              <a:ext cx="400" cy="8"/>
            </a:xfrm>
            <a:prstGeom prst="line">
              <a:avLst/>
            </a:prstGeom>
            <a:noFill/>
            <a:ln w="12700">
              <a:solidFill>
                <a:schemeClr val="tx1"/>
              </a:solidFill>
              <a:round/>
              <a:headEnd/>
              <a:tailEnd/>
            </a:ln>
          </p:spPr>
          <p:txBody>
            <a:bodyPr/>
            <a:lstStyle/>
            <a:p>
              <a:endParaRPr lang="en-US"/>
            </a:p>
          </p:txBody>
        </p:sp>
        <p:sp>
          <p:nvSpPr>
            <p:cNvPr id="50194" name="Oval 72"/>
            <p:cNvSpPr>
              <a:spLocks noChangeArrowheads="1"/>
            </p:cNvSpPr>
            <p:nvPr/>
          </p:nvSpPr>
          <p:spPr bwMode="auto">
            <a:xfrm>
              <a:off x="508" y="820"/>
              <a:ext cx="72" cy="584"/>
            </a:xfrm>
            <a:prstGeom prst="ellipse">
              <a:avLst/>
            </a:prstGeom>
            <a:solidFill>
              <a:schemeClr val="tx1"/>
            </a:solidFill>
            <a:ln w="12700">
              <a:solidFill>
                <a:schemeClr val="tx1"/>
              </a:solidFill>
              <a:round/>
              <a:headEnd/>
              <a:tailEnd/>
            </a:ln>
          </p:spPr>
          <p:txBody>
            <a:bodyPr wrap="none" anchor="ctr"/>
            <a:lstStyle/>
            <a:p>
              <a:endParaRPr lang="en-US"/>
            </a:p>
          </p:txBody>
        </p:sp>
      </p:grpSp>
      <p:sp>
        <p:nvSpPr>
          <p:cNvPr id="50183" name="Rectangle 122"/>
          <p:cNvSpPr>
            <a:spLocks noChangeArrowheads="1"/>
          </p:cNvSpPr>
          <p:nvPr/>
        </p:nvSpPr>
        <p:spPr bwMode="auto">
          <a:xfrm>
            <a:off x="1385888" y="957263"/>
            <a:ext cx="573087" cy="366712"/>
          </a:xfrm>
          <a:prstGeom prst="rect">
            <a:avLst/>
          </a:prstGeom>
          <a:noFill/>
          <a:ln w="12700">
            <a:noFill/>
            <a:miter lim="800000"/>
            <a:headEnd/>
            <a:tailEnd/>
          </a:ln>
        </p:spPr>
        <p:txBody>
          <a:bodyPr wrap="none">
            <a:spAutoFit/>
          </a:bodyPr>
          <a:lstStyle/>
          <a:p>
            <a:pPr eaLnBrk="0" hangingPunct="0"/>
            <a:r>
              <a:rPr lang="en-US" altLang="en-US">
                <a:solidFill>
                  <a:srgbClr val="00FF00"/>
                </a:solidFill>
              </a:rPr>
              <a:t>V</a:t>
            </a:r>
            <a:r>
              <a:rPr lang="en-US" altLang="en-US" baseline="-25000">
                <a:solidFill>
                  <a:srgbClr val="00FF00"/>
                </a:solidFill>
              </a:rPr>
              <a:t>cor</a:t>
            </a:r>
          </a:p>
        </p:txBody>
      </p:sp>
      <p:sp>
        <p:nvSpPr>
          <p:cNvPr id="50184" name="Rectangle 123"/>
          <p:cNvSpPr>
            <a:spLocks noChangeArrowheads="1"/>
          </p:cNvSpPr>
          <p:nvPr/>
        </p:nvSpPr>
        <p:spPr bwMode="auto">
          <a:xfrm>
            <a:off x="280988" y="957263"/>
            <a:ext cx="531812" cy="366712"/>
          </a:xfrm>
          <a:prstGeom prst="rect">
            <a:avLst/>
          </a:prstGeom>
          <a:noFill/>
          <a:ln w="12700">
            <a:noFill/>
            <a:miter lim="800000"/>
            <a:headEnd/>
            <a:tailEnd/>
          </a:ln>
        </p:spPr>
        <p:txBody>
          <a:bodyPr wrap="none">
            <a:spAutoFit/>
          </a:bodyPr>
          <a:lstStyle/>
          <a:p>
            <a:pPr eaLnBrk="0" hangingPunct="0"/>
            <a:r>
              <a:rPr lang="en-US" altLang="en-US">
                <a:solidFill>
                  <a:srgbClr val="00FF00"/>
                </a:solidFill>
              </a:rPr>
              <a:t>V</a:t>
            </a:r>
            <a:r>
              <a:rPr lang="en-US" altLang="en-US" baseline="-25000">
                <a:solidFill>
                  <a:srgbClr val="00FF00"/>
                </a:solidFill>
              </a:rPr>
              <a:t>LV</a:t>
            </a:r>
          </a:p>
        </p:txBody>
      </p:sp>
      <p:sp>
        <p:nvSpPr>
          <p:cNvPr id="50185" name="Text Box 124"/>
          <p:cNvSpPr txBox="1">
            <a:spLocks noChangeArrowheads="1"/>
          </p:cNvSpPr>
          <p:nvPr/>
        </p:nvSpPr>
        <p:spPr bwMode="auto">
          <a:xfrm>
            <a:off x="168275" y="2862263"/>
            <a:ext cx="2001838" cy="1069975"/>
          </a:xfrm>
          <a:prstGeom prst="rect">
            <a:avLst/>
          </a:prstGeom>
          <a:noFill/>
          <a:ln w="12700">
            <a:noFill/>
            <a:miter lim="800000"/>
            <a:headEnd/>
            <a:tailEnd/>
          </a:ln>
        </p:spPr>
        <p:txBody>
          <a:bodyPr>
            <a:spAutoFit/>
          </a:bodyPr>
          <a:lstStyle/>
          <a:p>
            <a:pPr algn="ctr"/>
            <a:r>
              <a:rPr lang="en-US" sz="1600"/>
              <a:t>Accounts for Left Atrium to capillary volumes &amp; dispersion</a:t>
            </a:r>
          </a:p>
        </p:txBody>
      </p:sp>
      <p:sp>
        <p:nvSpPr>
          <p:cNvPr id="50186" name="Text Box 125"/>
          <p:cNvSpPr txBox="1">
            <a:spLocks noChangeArrowheads="1"/>
          </p:cNvSpPr>
          <p:nvPr/>
        </p:nvSpPr>
        <p:spPr bwMode="auto">
          <a:xfrm>
            <a:off x="428625" y="1585913"/>
            <a:ext cx="488950" cy="366712"/>
          </a:xfrm>
          <a:prstGeom prst="rect">
            <a:avLst/>
          </a:prstGeom>
          <a:noFill/>
          <a:ln w="12700">
            <a:noFill/>
            <a:miter lim="800000"/>
            <a:headEnd/>
            <a:tailEnd/>
          </a:ln>
        </p:spPr>
        <p:txBody>
          <a:bodyPr wrap="none">
            <a:spAutoFit/>
          </a:bodyPr>
          <a:lstStyle/>
          <a:p>
            <a:r>
              <a:rPr lang="en-US"/>
              <a:t>LA</a:t>
            </a:r>
          </a:p>
        </p:txBody>
      </p:sp>
      <p:sp>
        <p:nvSpPr>
          <p:cNvPr id="50187" name="Text Box 126"/>
          <p:cNvSpPr txBox="1">
            <a:spLocks noChangeArrowheads="1"/>
          </p:cNvSpPr>
          <p:nvPr/>
        </p:nvSpPr>
        <p:spPr bwMode="auto">
          <a:xfrm>
            <a:off x="1444625" y="1560513"/>
            <a:ext cx="628650" cy="517525"/>
          </a:xfrm>
          <a:prstGeom prst="rect">
            <a:avLst/>
          </a:prstGeom>
          <a:noFill/>
          <a:ln w="12700">
            <a:noFill/>
            <a:miter lim="800000"/>
            <a:headEnd/>
            <a:tailEnd/>
          </a:ln>
        </p:spPr>
        <p:txBody>
          <a:bodyPr>
            <a:spAutoFit/>
          </a:bodyPr>
          <a:lstStyle/>
          <a:p>
            <a:r>
              <a:rPr lang="en-US" sz="1400"/>
              <a:t>Coronary</a:t>
            </a:r>
          </a:p>
        </p:txBody>
      </p:sp>
      <p:sp>
        <p:nvSpPr>
          <p:cNvPr id="50188" name="Rectangle 127"/>
          <p:cNvSpPr>
            <a:spLocks noChangeArrowheads="1"/>
          </p:cNvSpPr>
          <p:nvPr/>
        </p:nvSpPr>
        <p:spPr bwMode="auto">
          <a:xfrm>
            <a:off x="1381125" y="2306638"/>
            <a:ext cx="585788" cy="366712"/>
          </a:xfrm>
          <a:prstGeom prst="rect">
            <a:avLst/>
          </a:prstGeom>
          <a:noFill/>
          <a:ln w="12700">
            <a:noFill/>
            <a:miter lim="800000"/>
            <a:headEnd/>
            <a:tailEnd/>
          </a:ln>
        </p:spPr>
        <p:txBody>
          <a:bodyPr wrap="none">
            <a:spAutoFit/>
          </a:bodyPr>
          <a:lstStyle/>
          <a:p>
            <a:r>
              <a:rPr lang="en-US" altLang="en-US">
                <a:solidFill>
                  <a:srgbClr val="00FF00"/>
                </a:solidFill>
              </a:rPr>
              <a:t>D</a:t>
            </a:r>
            <a:r>
              <a:rPr lang="en-US" altLang="en-US" baseline="-25000">
                <a:solidFill>
                  <a:srgbClr val="00FF00"/>
                </a:solidFill>
              </a:rPr>
              <a:t>cor</a:t>
            </a:r>
            <a:endParaRPr lang="en-US" baseline="-25000">
              <a:solidFill>
                <a:srgbClr val="00FF00"/>
              </a:solidFill>
            </a:endParaRPr>
          </a:p>
        </p:txBody>
      </p:sp>
      <p:sp>
        <p:nvSpPr>
          <p:cNvPr id="50189" name="Rectangle 128"/>
          <p:cNvSpPr>
            <a:spLocks noChangeArrowheads="1"/>
          </p:cNvSpPr>
          <p:nvPr/>
        </p:nvSpPr>
        <p:spPr bwMode="auto">
          <a:xfrm>
            <a:off x="314325" y="2306638"/>
            <a:ext cx="544513" cy="366712"/>
          </a:xfrm>
          <a:prstGeom prst="rect">
            <a:avLst/>
          </a:prstGeom>
          <a:noFill/>
          <a:ln w="12700">
            <a:noFill/>
            <a:miter lim="800000"/>
            <a:headEnd/>
            <a:tailEnd/>
          </a:ln>
        </p:spPr>
        <p:txBody>
          <a:bodyPr wrap="none">
            <a:spAutoFit/>
          </a:bodyPr>
          <a:lstStyle/>
          <a:p>
            <a:r>
              <a:rPr lang="en-US" altLang="en-US">
                <a:solidFill>
                  <a:srgbClr val="00FF00"/>
                </a:solidFill>
              </a:rPr>
              <a:t>D</a:t>
            </a:r>
            <a:r>
              <a:rPr lang="en-US" altLang="en-US" baseline="-25000">
                <a:solidFill>
                  <a:srgbClr val="00FF00"/>
                </a:solidFill>
              </a:rPr>
              <a:t>LV</a:t>
            </a:r>
            <a:endParaRPr lang="en-US" baseline="-25000">
              <a:solidFill>
                <a:srgbClr val="00FF00"/>
              </a:solidFill>
            </a:endParaRPr>
          </a:p>
        </p:txBody>
      </p:sp>
      <p:sp>
        <p:nvSpPr>
          <p:cNvPr id="50190" name="Text Box 131"/>
          <p:cNvSpPr txBox="1">
            <a:spLocks noChangeArrowheads="1"/>
          </p:cNvSpPr>
          <p:nvPr/>
        </p:nvSpPr>
        <p:spPr bwMode="auto">
          <a:xfrm>
            <a:off x="4572000" y="204788"/>
            <a:ext cx="1042988" cy="457200"/>
          </a:xfrm>
          <a:prstGeom prst="rect">
            <a:avLst/>
          </a:prstGeom>
          <a:noFill/>
          <a:ln w="12700">
            <a:noFill/>
            <a:miter lim="800000"/>
            <a:headEnd/>
            <a:tailEnd/>
          </a:ln>
        </p:spPr>
        <p:txBody>
          <a:bodyPr wrap="none">
            <a:spAutoFit/>
          </a:bodyPr>
          <a:lstStyle/>
          <a:p>
            <a:r>
              <a:rPr lang="en-US" sz="2400"/>
              <a:t>Q</a:t>
            </a:r>
            <a:r>
              <a:rPr lang="en-US" sz="2400" baseline="-25000"/>
              <a:t>totROI</a:t>
            </a:r>
          </a:p>
        </p:txBody>
      </p:sp>
      <p:graphicFrame>
        <p:nvGraphicFramePr>
          <p:cNvPr id="7" name="Object 6"/>
          <p:cNvGraphicFramePr>
            <a:graphicFrameLocks noChangeAspect="1"/>
          </p:cNvGraphicFramePr>
          <p:nvPr>
            <p:extLst>
              <p:ext uri="{D42A27DB-BD31-4B8C-83A1-F6EECF244321}">
                <p14:modId xmlns:p14="http://schemas.microsoft.com/office/powerpoint/2010/main" val="1755813552"/>
              </p:ext>
            </p:extLst>
          </p:nvPr>
        </p:nvGraphicFramePr>
        <p:xfrm>
          <a:off x="1901824" y="5671343"/>
          <a:ext cx="1993969" cy="481807"/>
        </p:xfrm>
        <a:graphic>
          <a:graphicData uri="http://schemas.openxmlformats.org/presentationml/2006/ole">
            <mc:AlternateContent xmlns:mc="http://schemas.openxmlformats.org/markup-compatibility/2006">
              <mc:Choice xmlns:v="urn:schemas-microsoft-com:vml" Requires="v">
                <p:oleObj spid="_x0000_s3074" name="Packager Shell Object" showAsIcon="1" r:id="rId4" imgW="1518120" imgH="367200" progId="Package">
                  <p:embed/>
                </p:oleObj>
              </mc:Choice>
              <mc:Fallback>
                <p:oleObj name="Packager Shell Object" showAsIcon="1" r:id="rId4" imgW="1518120" imgH="367200" progId="Package">
                  <p:embed/>
                  <p:pic>
                    <p:nvPicPr>
                      <p:cNvPr id="0" name=""/>
                      <p:cNvPicPr/>
                      <p:nvPr/>
                    </p:nvPicPr>
                    <p:blipFill>
                      <a:blip r:embed="rId5"/>
                      <a:stretch>
                        <a:fillRect/>
                      </a:stretch>
                    </p:blipFill>
                    <p:spPr>
                      <a:xfrm>
                        <a:off x="1901824" y="5671343"/>
                        <a:ext cx="1993969" cy="48180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961192802"/>
              </p:ext>
            </p:extLst>
          </p:nvPr>
        </p:nvGraphicFramePr>
        <p:xfrm>
          <a:off x="5184397" y="5554663"/>
          <a:ext cx="2575304" cy="598487"/>
        </p:xfrm>
        <a:graphic>
          <a:graphicData uri="http://schemas.openxmlformats.org/presentationml/2006/ole">
            <mc:AlternateContent xmlns:mc="http://schemas.openxmlformats.org/markup-compatibility/2006">
              <mc:Choice xmlns:v="urn:schemas-microsoft-com:vml" Requires="v">
                <p:oleObj spid="_x0000_s3075" name="Packager Shell Object" showAsIcon="1" r:id="rId6" imgW="1577880" imgH="367200" progId="Package">
                  <p:embed/>
                </p:oleObj>
              </mc:Choice>
              <mc:Fallback>
                <p:oleObj name="Packager Shell Object" showAsIcon="1" r:id="rId6" imgW="1577880" imgH="367200" progId="Package">
                  <p:embed/>
                  <p:pic>
                    <p:nvPicPr>
                      <p:cNvPr id="0" name=""/>
                      <p:cNvPicPr/>
                      <p:nvPr/>
                    </p:nvPicPr>
                    <p:blipFill>
                      <a:blip r:embed="rId7"/>
                      <a:stretch>
                        <a:fillRect/>
                      </a:stretch>
                    </p:blipFill>
                    <p:spPr>
                      <a:xfrm>
                        <a:off x="5184397" y="5554663"/>
                        <a:ext cx="2575304" cy="598487"/>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verb" presetSubtype="0" fill="hold" nodeType="clickEffect">
                                  <p:stCondLst>
                                    <p:cond delay="0"/>
                                  </p:stCondLst>
                                  <p:childTnLst>
                                    <p:cmd type="verb" cmd="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0" presetClass="verb" presetSubtype="0" fill="hold" nodeType="clickEffect">
                                  <p:stCondLst>
                                    <p:cond delay="0"/>
                                  </p:stCondLst>
                                  <p:childTnLst>
                                    <p:cmd type="verb" cmd="0">
                                      <p:cBhvr>
                                        <p:cTn id="10"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19100" y="165100"/>
            <a:ext cx="8280400" cy="863600"/>
          </a:xfrm>
        </p:spPr>
        <p:txBody>
          <a:bodyPr/>
          <a:lstStyle/>
          <a:p>
            <a:r>
              <a:rPr lang="en-US" sz="3600" smtClean="0"/>
              <a:t>Considerations for Clinical Modeling</a:t>
            </a:r>
          </a:p>
        </p:txBody>
      </p:sp>
      <p:sp>
        <p:nvSpPr>
          <p:cNvPr id="44035" name="Rectangle 3"/>
          <p:cNvSpPr>
            <a:spLocks noGrp="1" noChangeArrowheads="1"/>
          </p:cNvSpPr>
          <p:nvPr>
            <p:ph idx="1"/>
          </p:nvPr>
        </p:nvSpPr>
        <p:spPr>
          <a:xfrm>
            <a:off x="609600" y="1346200"/>
            <a:ext cx="7981950" cy="4114800"/>
          </a:xfrm>
        </p:spPr>
        <p:txBody>
          <a:bodyPr/>
          <a:lstStyle/>
          <a:p>
            <a:r>
              <a:rPr lang="en-US" dirty="0" smtClean="0"/>
              <a:t>Accuracy of MBF estimate</a:t>
            </a:r>
          </a:p>
          <a:p>
            <a:r>
              <a:rPr lang="en-US" dirty="0" smtClean="0"/>
              <a:t>Repeatability</a:t>
            </a:r>
          </a:p>
          <a:p>
            <a:r>
              <a:rPr lang="en-US" dirty="0" smtClean="0"/>
              <a:t>Ease of use</a:t>
            </a:r>
          </a:p>
          <a:p>
            <a:r>
              <a:rPr lang="en-US" dirty="0" smtClean="0"/>
              <a:t>Time to completed results</a:t>
            </a:r>
          </a:p>
          <a:p>
            <a:pPr lvl="1"/>
            <a:r>
              <a:rPr lang="en-US" dirty="0" smtClean="0"/>
              <a:t>Optimization on multiple regions, time/region, computational resources available, number studies / day, clinical urgency, delays in reporting results </a:t>
            </a:r>
            <a:r>
              <a:rPr lang="en-US" dirty="0" smtClean="0">
                <a:sym typeface="Symbol" pitchFamily="18" charset="2"/>
              </a:rPr>
              <a:t> revenue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0092" y="1348309"/>
            <a:ext cx="3121367" cy="369332"/>
          </a:xfrm>
          <a:prstGeom prst="rect">
            <a:avLst/>
          </a:prstGeom>
        </p:spPr>
        <p:txBody>
          <a:bodyPr wrap="none">
            <a:spAutoFit/>
          </a:bodyPr>
          <a:lstStyle/>
          <a:p>
            <a:r>
              <a:rPr lang="en-US" dirty="0" smtClean="0"/>
              <a:t>Accuracy of Flow Estimate</a:t>
            </a:r>
            <a:endParaRPr lang="en-US" dirty="0"/>
          </a:p>
        </p:txBody>
      </p:sp>
      <p:pic>
        <p:nvPicPr>
          <p:cNvPr id="5" name="Picture 4" descr="CombinedData.eps"/>
          <p:cNvPicPr>
            <a:picLocks noChangeAspect="1"/>
          </p:cNvPicPr>
          <p:nvPr/>
        </p:nvPicPr>
        <p:blipFill rotWithShape="1">
          <a:blip r:embed="rId2">
            <a:extLst>
              <a:ext uri="{28A0092B-C50C-407E-A947-70E740481C1C}">
                <a14:useLocalDpi xmlns:a14="http://schemas.microsoft.com/office/drawing/2010/main" val="0"/>
              </a:ext>
            </a:extLst>
          </a:blip>
          <a:srcRect r="24929"/>
          <a:stretch/>
        </p:blipFill>
        <p:spPr>
          <a:xfrm>
            <a:off x="563823" y="1712033"/>
            <a:ext cx="3719100" cy="3692466"/>
          </a:xfrm>
          <a:prstGeom prst="rect">
            <a:avLst/>
          </a:prstGeom>
        </p:spPr>
      </p:pic>
      <p:sp>
        <p:nvSpPr>
          <p:cNvPr id="6" name="Rectangle 5"/>
          <p:cNvSpPr/>
          <p:nvPr/>
        </p:nvSpPr>
        <p:spPr>
          <a:xfrm>
            <a:off x="1343025" y="600075"/>
            <a:ext cx="7105650" cy="523220"/>
          </a:xfrm>
          <a:prstGeom prst="rect">
            <a:avLst/>
          </a:prstGeom>
        </p:spPr>
        <p:txBody>
          <a:bodyPr wrap="square">
            <a:spAutoFit/>
          </a:bodyPr>
          <a:lstStyle/>
          <a:p>
            <a:r>
              <a:rPr lang="en-US" sz="2800" dirty="0" smtClean="0">
                <a:solidFill>
                  <a:schemeClr val="tx2"/>
                </a:solidFill>
              </a:rPr>
              <a:t>Distributed Model </a:t>
            </a:r>
            <a:r>
              <a:rPr lang="en-US" sz="2800" dirty="0" err="1" smtClean="0">
                <a:solidFill>
                  <a:schemeClr val="tx2"/>
                </a:solidFill>
              </a:rPr>
              <a:t>vs</a:t>
            </a:r>
            <a:r>
              <a:rPr lang="en-US" sz="2800" dirty="0" smtClean="0">
                <a:solidFill>
                  <a:schemeClr val="tx2"/>
                </a:solidFill>
              </a:rPr>
              <a:t> Microsphere Flow</a:t>
            </a:r>
            <a:endParaRPr lang="en-US" sz="2800" dirty="0">
              <a:solidFill>
                <a:schemeClr val="tx2"/>
              </a:solidFill>
            </a:endParaRPr>
          </a:p>
        </p:txBody>
      </p:sp>
      <p:pic>
        <p:nvPicPr>
          <p:cNvPr id="7" name="Picture 6" descr="interLinear_AC.jpg"/>
          <p:cNvPicPr>
            <a:picLocks noChangeAspect="1"/>
          </p:cNvPicPr>
          <p:nvPr/>
        </p:nvPicPr>
        <p:blipFill>
          <a:blip r:embed="rId3"/>
          <a:stretch>
            <a:fillRect/>
          </a:stretch>
        </p:blipFill>
        <p:spPr>
          <a:xfrm>
            <a:off x="4780872" y="1712034"/>
            <a:ext cx="3588188" cy="3692466"/>
          </a:xfrm>
          <a:prstGeom prst="rect">
            <a:avLst/>
          </a:prstGeom>
        </p:spPr>
      </p:pic>
      <p:sp>
        <p:nvSpPr>
          <p:cNvPr id="8" name="Rectangle 7"/>
          <p:cNvSpPr/>
          <p:nvPr/>
        </p:nvSpPr>
        <p:spPr>
          <a:xfrm>
            <a:off x="5014282" y="1305526"/>
            <a:ext cx="2877711" cy="369332"/>
          </a:xfrm>
          <a:prstGeom prst="rect">
            <a:avLst/>
          </a:prstGeom>
        </p:spPr>
        <p:txBody>
          <a:bodyPr wrap="none">
            <a:spAutoFit/>
          </a:bodyPr>
          <a:lstStyle/>
          <a:p>
            <a:r>
              <a:rPr lang="en-US" dirty="0" smtClean="0"/>
              <a:t>Inter-observer Variability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9947" y="2771668"/>
            <a:ext cx="4831772" cy="707886"/>
          </a:xfrm>
          <a:prstGeom prst="rect">
            <a:avLst/>
          </a:prstGeom>
        </p:spPr>
        <p:txBody>
          <a:bodyPr wrap="none">
            <a:spAutoFit/>
          </a:bodyPr>
          <a:lstStyle/>
          <a:p>
            <a:r>
              <a:rPr lang="en-US" sz="4000" dirty="0" smtClean="0">
                <a:solidFill>
                  <a:schemeClr val="tx2"/>
                </a:solidFill>
              </a:rPr>
              <a:t>Clinical Examples </a:t>
            </a:r>
            <a:endParaRPr lang="en-US" sz="4000" dirty="0">
              <a:solidFill>
                <a:schemeClr val="tx2"/>
              </a:solidFill>
            </a:endParaRPr>
          </a:p>
        </p:txBody>
      </p:sp>
    </p:spTree>
    <p:extLst>
      <p:ext uri="{BB962C8B-B14F-4D97-AF65-F5344CB8AC3E}">
        <p14:creationId xmlns:p14="http://schemas.microsoft.com/office/powerpoint/2010/main" val="19508710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ChangeArrowheads="1"/>
          </p:cNvSpPr>
          <p:nvPr/>
        </p:nvSpPr>
        <p:spPr bwMode="auto">
          <a:xfrm>
            <a:off x="4479925" y="5556250"/>
            <a:ext cx="1171575" cy="368300"/>
          </a:xfrm>
          <a:prstGeom prst="rect">
            <a:avLst/>
          </a:prstGeom>
          <a:noFill/>
          <a:ln w="9525">
            <a:noFill/>
            <a:miter lim="800000"/>
            <a:headEnd/>
            <a:tailEnd/>
          </a:ln>
        </p:spPr>
        <p:txBody>
          <a:bodyPr wrap="none">
            <a:spAutoFit/>
          </a:bodyPr>
          <a:lstStyle/>
          <a:p>
            <a:r>
              <a:rPr lang="en-US"/>
              <a:t>GC_2010</a:t>
            </a:r>
          </a:p>
        </p:txBody>
      </p:sp>
      <p:pic>
        <p:nvPicPr>
          <p:cNvPr id="37891" name="Picture 2" descr="D:\Presentations\UW_NucCard_Teaching\Images for talks\GUERIN_COOK_DIANE\se000.png"/>
          <p:cNvPicPr>
            <a:picLocks noChangeAspect="1" noChangeArrowheads="1"/>
          </p:cNvPicPr>
          <p:nvPr/>
        </p:nvPicPr>
        <p:blipFill>
          <a:blip r:embed="rId2" cstate="print"/>
          <a:srcRect/>
          <a:stretch>
            <a:fillRect/>
          </a:stretch>
        </p:blipFill>
        <p:spPr bwMode="auto">
          <a:xfrm>
            <a:off x="2527300" y="673100"/>
            <a:ext cx="5981700" cy="5981700"/>
          </a:xfrm>
          <a:prstGeom prst="rect">
            <a:avLst/>
          </a:prstGeom>
          <a:noFill/>
          <a:ln w="9525">
            <a:noFill/>
            <a:miter lim="800000"/>
            <a:headEnd/>
            <a:tailEnd/>
          </a:ln>
        </p:spPr>
      </p:pic>
      <p:sp>
        <p:nvSpPr>
          <p:cNvPr id="37892" name="TextBox 6"/>
          <p:cNvSpPr txBox="1">
            <a:spLocks noChangeArrowheads="1"/>
          </p:cNvSpPr>
          <p:nvPr/>
        </p:nvSpPr>
        <p:spPr bwMode="auto">
          <a:xfrm>
            <a:off x="368300" y="1079500"/>
            <a:ext cx="1930400" cy="2308225"/>
          </a:xfrm>
          <a:prstGeom prst="rect">
            <a:avLst/>
          </a:prstGeom>
          <a:noFill/>
          <a:ln w="9525">
            <a:noFill/>
            <a:miter lim="800000"/>
            <a:headEnd/>
            <a:tailEnd/>
          </a:ln>
        </p:spPr>
        <p:txBody>
          <a:bodyPr>
            <a:spAutoFit/>
          </a:bodyPr>
          <a:lstStyle/>
          <a:p>
            <a:r>
              <a:rPr lang="en-US"/>
              <a:t>60 y/o f</a:t>
            </a:r>
          </a:p>
          <a:p>
            <a:r>
              <a:rPr lang="en-US"/>
              <a:t>Recent onset dyspnea/CHF</a:t>
            </a:r>
          </a:p>
          <a:p>
            <a:endParaRPr lang="en-US"/>
          </a:p>
          <a:p>
            <a:r>
              <a:rPr lang="en-US"/>
              <a:t>Cath: ~ 50% stenosis in all 3 major coronaries</a:t>
            </a:r>
          </a:p>
        </p:txBody>
      </p:sp>
      <p:pic>
        <p:nvPicPr>
          <p:cNvPr id="100354" name="Picture 2" descr="D:\Presentations\ModelingCourse_2010\ImagesforNSR\GC-Q1038_polar.jpg"/>
          <p:cNvPicPr>
            <a:picLocks noChangeAspect="1" noChangeArrowheads="1"/>
          </p:cNvPicPr>
          <p:nvPr/>
        </p:nvPicPr>
        <p:blipFill>
          <a:blip r:embed="rId3" cstate="print"/>
          <a:srcRect/>
          <a:stretch>
            <a:fillRect/>
          </a:stretch>
        </p:blipFill>
        <p:spPr bwMode="auto">
          <a:xfrm>
            <a:off x="300248" y="948846"/>
            <a:ext cx="8693624" cy="4626336"/>
          </a:xfrm>
          <a:prstGeom prst="rect">
            <a:avLst/>
          </a:prstGeom>
          <a:noFill/>
        </p:spPr>
      </p:pic>
      <p:sp>
        <p:nvSpPr>
          <p:cNvPr id="6" name="TextBox 5"/>
          <p:cNvSpPr txBox="1"/>
          <p:nvPr/>
        </p:nvSpPr>
        <p:spPr>
          <a:xfrm>
            <a:off x="355600" y="6553199"/>
            <a:ext cx="828881" cy="276999"/>
          </a:xfrm>
          <a:prstGeom prst="rect">
            <a:avLst/>
          </a:prstGeom>
          <a:noFill/>
        </p:spPr>
        <p:txBody>
          <a:bodyPr wrap="none" rtlCol="0">
            <a:spAutoFit/>
          </a:bodyPr>
          <a:lstStyle/>
          <a:p>
            <a:r>
              <a:rPr lang="en-US" sz="1200" b="0" dirty="0" smtClean="0"/>
              <a:t>GC_1137</a:t>
            </a:r>
            <a:endParaRPr lang="en-US" sz="12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7891"/>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78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13288" y="6121400"/>
            <a:ext cx="704850" cy="261938"/>
          </a:xfrm>
          <a:prstGeom prst="rect">
            <a:avLst/>
          </a:prstGeom>
        </p:spPr>
        <p:txBody>
          <a:bodyPr wrap="none">
            <a:spAutoFit/>
          </a:bodyPr>
          <a:lstStyle/>
          <a:p>
            <a:pPr>
              <a:defRPr/>
            </a:pPr>
            <a:r>
              <a:rPr lang="en-US" sz="1050" dirty="0"/>
              <a:t>KC2010</a:t>
            </a:r>
            <a:endParaRPr lang="en-US" sz="1600" dirty="0"/>
          </a:p>
        </p:txBody>
      </p:sp>
      <p:sp>
        <p:nvSpPr>
          <p:cNvPr id="38915" name="Content Placeholder 2"/>
          <p:cNvSpPr>
            <a:spLocks noGrp="1"/>
          </p:cNvSpPr>
          <p:nvPr>
            <p:ph idx="1"/>
          </p:nvPr>
        </p:nvSpPr>
        <p:spPr>
          <a:xfrm>
            <a:off x="355600" y="1270000"/>
            <a:ext cx="2514600" cy="3987800"/>
          </a:xfrm>
        </p:spPr>
        <p:txBody>
          <a:bodyPr/>
          <a:lstStyle/>
          <a:p>
            <a:pPr marL="0" indent="0">
              <a:buFont typeface="Symbol" pitchFamily="18" charset="2"/>
              <a:buNone/>
            </a:pPr>
            <a:r>
              <a:rPr lang="en-US" sz="2000" smtClean="0"/>
              <a:t>58 f S/P OHT 2003, Now: dyspnea/CHF.  Low normal systolic function</a:t>
            </a:r>
          </a:p>
          <a:p>
            <a:pPr marL="0" indent="0">
              <a:buFont typeface="Symbol" pitchFamily="18" charset="2"/>
              <a:buNone/>
            </a:pPr>
            <a:r>
              <a:rPr lang="en-US" sz="2000" smtClean="0"/>
              <a:t>Cath: &lt;30% stenoses in any vessel except distal 60% cx</a:t>
            </a:r>
          </a:p>
        </p:txBody>
      </p:sp>
      <p:pic>
        <p:nvPicPr>
          <p:cNvPr id="38916" name="Picture 3" descr="D:\Presentations\UW_NucCard_Teaching\Images for talks\CLARKE_KIMBERLEE_J_\se000.png"/>
          <p:cNvPicPr>
            <a:picLocks noChangeAspect="1" noChangeArrowheads="1"/>
          </p:cNvPicPr>
          <p:nvPr/>
        </p:nvPicPr>
        <p:blipFill>
          <a:blip r:embed="rId2" cstate="print"/>
          <a:srcRect/>
          <a:stretch>
            <a:fillRect/>
          </a:stretch>
        </p:blipFill>
        <p:spPr bwMode="auto">
          <a:xfrm>
            <a:off x="2844800" y="368300"/>
            <a:ext cx="5969000" cy="5969000"/>
          </a:xfrm>
          <a:prstGeom prst="rect">
            <a:avLst/>
          </a:prstGeom>
          <a:noFill/>
          <a:ln w="9525">
            <a:noFill/>
            <a:miter lim="800000"/>
            <a:headEnd/>
            <a:tailEnd/>
          </a:ln>
        </p:spPr>
      </p:pic>
      <p:pic>
        <p:nvPicPr>
          <p:cNvPr id="101378" name="Picture 2" descr="D:\Presentations\ModelingCourse_2010\ImagesforNSR\KC_Q1064_polar.jpg"/>
          <p:cNvPicPr>
            <a:picLocks noChangeAspect="1" noChangeArrowheads="1"/>
          </p:cNvPicPr>
          <p:nvPr/>
        </p:nvPicPr>
        <p:blipFill>
          <a:blip r:embed="rId3" cstate="print"/>
          <a:srcRect/>
          <a:stretch>
            <a:fillRect/>
          </a:stretch>
        </p:blipFill>
        <p:spPr bwMode="auto">
          <a:xfrm>
            <a:off x="179488" y="1134528"/>
            <a:ext cx="8855328" cy="4719011"/>
          </a:xfrm>
          <a:prstGeom prst="rect">
            <a:avLst/>
          </a:prstGeom>
          <a:noFill/>
        </p:spPr>
      </p:pic>
      <p:sp>
        <p:nvSpPr>
          <p:cNvPr id="6" name="TextBox 5"/>
          <p:cNvSpPr txBox="1"/>
          <p:nvPr/>
        </p:nvSpPr>
        <p:spPr>
          <a:xfrm>
            <a:off x="355600" y="6553199"/>
            <a:ext cx="931473" cy="276999"/>
          </a:xfrm>
          <a:prstGeom prst="rect">
            <a:avLst/>
          </a:prstGeom>
          <a:noFill/>
        </p:spPr>
        <p:txBody>
          <a:bodyPr wrap="none" rtlCol="0">
            <a:spAutoFit/>
          </a:bodyPr>
          <a:lstStyle/>
          <a:p>
            <a:r>
              <a:rPr lang="en-US" sz="1200" b="0" dirty="0" smtClean="0"/>
              <a:t>KC_Q1138</a:t>
            </a:r>
            <a:endParaRPr lang="en-US" sz="12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8"/>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89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ChangeArrowheads="1"/>
          </p:cNvSpPr>
          <p:nvPr/>
        </p:nvSpPr>
        <p:spPr bwMode="auto">
          <a:xfrm>
            <a:off x="5367338" y="4514850"/>
            <a:ext cx="1158875" cy="368300"/>
          </a:xfrm>
          <a:prstGeom prst="rect">
            <a:avLst/>
          </a:prstGeom>
          <a:noFill/>
          <a:ln w="9525">
            <a:noFill/>
            <a:miter lim="800000"/>
            <a:headEnd/>
            <a:tailEnd/>
          </a:ln>
        </p:spPr>
        <p:txBody>
          <a:bodyPr wrap="none">
            <a:spAutoFit/>
          </a:bodyPr>
          <a:lstStyle/>
          <a:p>
            <a:r>
              <a:rPr lang="en-US"/>
              <a:t>CC_2010</a:t>
            </a:r>
          </a:p>
        </p:txBody>
      </p:sp>
      <p:sp>
        <p:nvSpPr>
          <p:cNvPr id="39939" name="Content Placeholder 2"/>
          <p:cNvSpPr>
            <a:spLocks noGrp="1"/>
          </p:cNvSpPr>
          <p:nvPr>
            <p:ph idx="1"/>
          </p:nvPr>
        </p:nvSpPr>
        <p:spPr>
          <a:xfrm>
            <a:off x="596900" y="787400"/>
            <a:ext cx="3009900" cy="4114800"/>
          </a:xfrm>
        </p:spPr>
        <p:txBody>
          <a:bodyPr/>
          <a:lstStyle/>
          <a:p>
            <a:pPr marL="514350" indent="-514350">
              <a:buFont typeface="Symbol" pitchFamily="18" charset="2"/>
              <a:buNone/>
              <a:defRPr/>
            </a:pPr>
            <a:r>
              <a:rPr lang="en-US" sz="2400" dirty="0" smtClean="0"/>
              <a:t>62 y/o f</a:t>
            </a:r>
          </a:p>
          <a:p>
            <a:pPr marL="514350" indent="-514350">
              <a:buFont typeface="Symbol" pitchFamily="18" charset="2"/>
              <a:buNone/>
              <a:defRPr/>
            </a:pPr>
            <a:r>
              <a:rPr lang="en-US" sz="2400" dirty="0" smtClean="0"/>
              <a:t>sp LIMA; </a:t>
            </a:r>
          </a:p>
          <a:p>
            <a:pPr marL="514350" indent="-514350">
              <a:buFont typeface="Symbol" pitchFamily="18" charset="2"/>
              <a:buNone/>
              <a:defRPr/>
            </a:pPr>
            <a:r>
              <a:rPr lang="en-US" sz="2400" dirty="0" err="1" smtClean="0"/>
              <a:t>svg</a:t>
            </a:r>
            <a:r>
              <a:rPr lang="en-US" sz="2400" dirty="0" smtClean="0"/>
              <a:t> OMB, DG. </a:t>
            </a:r>
          </a:p>
          <a:p>
            <a:pPr marL="0" indent="0">
              <a:buFont typeface="Symbol" pitchFamily="18" charset="2"/>
              <a:buNone/>
              <a:defRPr/>
            </a:pPr>
            <a:r>
              <a:rPr lang="en-US" sz="2400" dirty="0" smtClean="0"/>
              <a:t>Multiple lesions distal to </a:t>
            </a:r>
            <a:r>
              <a:rPr lang="en-US" sz="2400" dirty="0" err="1" smtClean="0"/>
              <a:t>anastomosis</a:t>
            </a:r>
            <a:endParaRPr lang="en-US" sz="2400" dirty="0" smtClean="0"/>
          </a:p>
          <a:p>
            <a:pPr>
              <a:defRPr/>
            </a:pPr>
            <a:endParaRPr lang="en-US" sz="2400" dirty="0" smtClean="0"/>
          </a:p>
        </p:txBody>
      </p:sp>
      <p:pic>
        <p:nvPicPr>
          <p:cNvPr id="39940" name="Picture 2" descr="D:\Presentations\UW_NucCard_Teaching\Images for talks\COPLEN_CHRISTY_A_\se000.png"/>
          <p:cNvPicPr>
            <a:picLocks noChangeAspect="1" noChangeArrowheads="1"/>
          </p:cNvPicPr>
          <p:nvPr/>
        </p:nvPicPr>
        <p:blipFill>
          <a:blip r:embed="rId2" cstate="print"/>
          <a:srcRect/>
          <a:stretch>
            <a:fillRect/>
          </a:stretch>
        </p:blipFill>
        <p:spPr bwMode="auto">
          <a:xfrm>
            <a:off x="3124200" y="876300"/>
            <a:ext cx="5676900" cy="5676900"/>
          </a:xfrm>
          <a:prstGeom prst="rect">
            <a:avLst/>
          </a:prstGeom>
          <a:noFill/>
          <a:ln w="9525">
            <a:noFill/>
            <a:miter lim="800000"/>
            <a:headEnd/>
            <a:tailEnd/>
          </a:ln>
        </p:spPr>
      </p:pic>
      <p:pic>
        <p:nvPicPr>
          <p:cNvPr id="102402" name="Picture 2" descr="D:\Presentations\ModelingCourse_2010\ImagesforNSR\CC_Q1055_polar.jpg"/>
          <p:cNvPicPr>
            <a:picLocks noChangeAspect="1" noChangeArrowheads="1"/>
          </p:cNvPicPr>
          <p:nvPr/>
        </p:nvPicPr>
        <p:blipFill>
          <a:blip r:embed="rId3" cstate="print"/>
          <a:srcRect/>
          <a:stretch>
            <a:fillRect/>
          </a:stretch>
        </p:blipFill>
        <p:spPr bwMode="auto">
          <a:xfrm>
            <a:off x="423071" y="893937"/>
            <a:ext cx="8461612" cy="4518107"/>
          </a:xfrm>
          <a:prstGeom prst="rect">
            <a:avLst/>
          </a:prstGeom>
          <a:noFill/>
        </p:spPr>
      </p:pic>
      <p:sp>
        <p:nvSpPr>
          <p:cNvPr id="6" name="TextBox 5"/>
          <p:cNvSpPr txBox="1"/>
          <p:nvPr/>
        </p:nvSpPr>
        <p:spPr>
          <a:xfrm>
            <a:off x="355600" y="6553199"/>
            <a:ext cx="819263" cy="276999"/>
          </a:xfrm>
          <a:prstGeom prst="rect">
            <a:avLst/>
          </a:prstGeom>
          <a:noFill/>
        </p:spPr>
        <p:txBody>
          <a:bodyPr wrap="none" rtlCol="0">
            <a:spAutoFit/>
          </a:bodyPr>
          <a:lstStyle/>
          <a:p>
            <a:r>
              <a:rPr lang="en-US" sz="1200" b="0" dirty="0" smtClean="0"/>
              <a:t>CC_1139</a:t>
            </a:r>
            <a:endParaRPr lang="en-US" sz="12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9938"/>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99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M_q1133_LAD1.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642113" y="508515"/>
            <a:ext cx="2958585" cy="2958585"/>
          </a:xfrm>
          <a:prstGeom prst="rect">
            <a:avLst/>
          </a:prstGeom>
        </p:spPr>
      </p:pic>
      <p:pic>
        <p:nvPicPr>
          <p:cNvPr id="4" name="PM_q1133_LAO2.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837755" y="508516"/>
            <a:ext cx="3001446" cy="3001446"/>
          </a:xfrm>
          <a:prstGeom prst="rect">
            <a:avLst/>
          </a:prstGeom>
        </p:spPr>
      </p:pic>
      <p:pic>
        <p:nvPicPr>
          <p:cNvPr id="5" name="PM_q1133_RCA.avi">
            <a:hlinkClick r:id="" action="ppaction://media"/>
          </p:cNvPr>
          <p:cNvPicPr>
            <a:picLocks noChangeAspect="1"/>
          </p:cNvPicPr>
          <p:nvPr>
            <a:videoFile r:link="rId5"/>
            <p:extLst>
              <p:ext uri="{DAA4B4D4-6D71-4841-9C94-3DE7FCFB9230}">
                <p14:media xmlns:p14="http://schemas.microsoft.com/office/powerpoint/2010/main" r:embed="rId6">
                  <p14:trim end="1023.8663"/>
                </p14:media>
              </p:ext>
            </p:extLst>
          </p:nvPr>
        </p:nvPicPr>
        <p:blipFill>
          <a:blip r:embed="rId10"/>
          <a:stretch>
            <a:fillRect/>
          </a:stretch>
        </p:blipFill>
        <p:spPr>
          <a:xfrm>
            <a:off x="3943351" y="3638549"/>
            <a:ext cx="3047999" cy="3047999"/>
          </a:xfrm>
          <a:prstGeom prst="rect">
            <a:avLst/>
          </a:prstGeom>
        </p:spPr>
      </p:pic>
      <p:sp>
        <p:nvSpPr>
          <p:cNvPr id="6" name="Content Placeholder 2"/>
          <p:cNvSpPr txBox="1">
            <a:spLocks/>
          </p:cNvSpPr>
          <p:nvPr/>
        </p:nvSpPr>
        <p:spPr>
          <a:xfrm>
            <a:off x="269875" y="803274"/>
            <a:ext cx="2580404" cy="5254625"/>
          </a:xfrm>
          <a:prstGeom prst="rect">
            <a:avLst/>
          </a:prstGeom>
        </p:spPr>
        <p:txBody>
          <a:bodyPr/>
          <a:lstStyle>
            <a:lvl1pPr marL="457200" indent="-457200" algn="l" rtl="0" eaLnBrk="0" fontAlgn="base" hangingPunct="0">
              <a:spcBef>
                <a:spcPct val="20000"/>
              </a:spcBef>
              <a:spcAft>
                <a:spcPct val="0"/>
              </a:spcAft>
              <a:buClr>
                <a:schemeClr val="hlink"/>
              </a:buClr>
              <a:buSzPct val="95000"/>
              <a:buFont typeface="Symbol" pitchFamily="18" charset="2"/>
              <a:buChar char="©"/>
              <a:defRPr sz="2800" b="1">
                <a:solidFill>
                  <a:schemeClr val="tx1"/>
                </a:solidFill>
                <a:latin typeface="+mn-lt"/>
                <a:ea typeface="+mn-ea"/>
                <a:cs typeface="+mn-cs"/>
              </a:defRPr>
            </a:lvl1pPr>
            <a:lvl2pPr marL="857250" indent="-285750" algn="l" rtl="0" eaLnBrk="0" fontAlgn="base" hangingPunct="0">
              <a:spcBef>
                <a:spcPct val="20000"/>
              </a:spcBef>
              <a:spcAft>
                <a:spcPct val="0"/>
              </a:spcAft>
              <a:buClr>
                <a:schemeClr val="tx1"/>
              </a:buClr>
              <a:buSzPct val="85000"/>
              <a:buFont typeface="Wingdings" pitchFamily="2" charset="2"/>
              <a:buChar char="Ø"/>
              <a:defRPr sz="2400" b="1">
                <a:solidFill>
                  <a:schemeClr val="tx1"/>
                </a:solidFill>
                <a:latin typeface="+mn-lt"/>
              </a:defRPr>
            </a:lvl2pPr>
            <a:lvl3pPr marL="1200150" indent="-228600" algn="l" rtl="0" eaLnBrk="0" fontAlgn="base" hangingPunct="0">
              <a:spcBef>
                <a:spcPct val="20000"/>
              </a:spcBef>
              <a:spcAft>
                <a:spcPct val="0"/>
              </a:spcAft>
              <a:buClr>
                <a:schemeClr val="tx1"/>
              </a:buClr>
              <a:buSzPct val="75000"/>
              <a:buFont typeface="Symbol" pitchFamily="18"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tx1"/>
              </a:buClr>
              <a:buSzPct val="65000"/>
              <a:buFont typeface="Symbol" pitchFamily="18" charset="2"/>
              <a:buChar char="©"/>
              <a:defRPr b="1">
                <a:solidFill>
                  <a:schemeClr val="tx1"/>
                </a:solidFill>
                <a:latin typeface="+mn-lt"/>
              </a:defRPr>
            </a:lvl4pPr>
            <a:lvl5pPr marL="20574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5pPr>
            <a:lvl6pPr marL="25146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6pPr>
            <a:lvl7pPr marL="29718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7pPr>
            <a:lvl8pPr marL="34290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8pPr>
            <a:lvl9pPr marL="38862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9pPr>
          </a:lstStyle>
          <a:p>
            <a:pPr marL="0" indent="0">
              <a:buFont typeface="Symbol" pitchFamily="18" charset="2"/>
              <a:buNone/>
            </a:pPr>
            <a:r>
              <a:rPr lang="en-US" sz="1600" dirty="0" smtClean="0"/>
              <a:t>62 m</a:t>
            </a:r>
          </a:p>
          <a:p>
            <a:pPr marL="0" indent="0">
              <a:buFont typeface="Symbol" pitchFamily="18" charset="2"/>
              <a:buNone/>
            </a:pPr>
            <a:r>
              <a:rPr lang="en-US" sz="1600" dirty="0" smtClean="0"/>
              <a:t>Known CAD, ischemic CM, EF 42%</a:t>
            </a:r>
          </a:p>
          <a:p>
            <a:pPr marL="0" indent="0">
              <a:buFont typeface="Symbol" pitchFamily="18" charset="2"/>
              <a:buNone/>
            </a:pPr>
            <a:r>
              <a:rPr lang="en-US" sz="1600" dirty="0" smtClean="0"/>
              <a:t>c/o fatigue/dyspnea</a:t>
            </a:r>
          </a:p>
          <a:p>
            <a:pPr marL="0" indent="0">
              <a:buFont typeface="Symbol" pitchFamily="18" charset="2"/>
              <a:buNone/>
            </a:pPr>
            <a:r>
              <a:rPr lang="en-US" sz="1600" dirty="0" smtClean="0"/>
              <a:t>Chronic Kidney Dz.</a:t>
            </a:r>
          </a:p>
          <a:p>
            <a:pPr marL="0" indent="0">
              <a:buFont typeface="Symbol" pitchFamily="18" charset="2"/>
              <a:buNone/>
            </a:pPr>
            <a:endParaRPr lang="en-US" sz="1600" dirty="0"/>
          </a:p>
          <a:p>
            <a:pPr marL="0" indent="0">
              <a:buFont typeface="Symbol" pitchFamily="18" charset="2"/>
              <a:buNone/>
            </a:pPr>
            <a:r>
              <a:rPr lang="en-US" sz="1600" dirty="0" smtClean="0"/>
              <a:t>12/2010 </a:t>
            </a:r>
            <a:r>
              <a:rPr lang="en-US" sz="1600" dirty="0" err="1" smtClean="0"/>
              <a:t>cath</a:t>
            </a:r>
            <a:r>
              <a:rPr lang="en-US" sz="1600" dirty="0" smtClean="0"/>
              <a:t>:</a:t>
            </a:r>
          </a:p>
          <a:p>
            <a:pPr marL="0" indent="0">
              <a:buFont typeface="Symbol" pitchFamily="18" charset="2"/>
              <a:buNone/>
            </a:pPr>
            <a:r>
              <a:rPr lang="en-US" sz="1600" dirty="0" smtClean="0"/>
              <a:t>LAD 50-70%</a:t>
            </a:r>
          </a:p>
          <a:p>
            <a:pPr marL="0" indent="0">
              <a:buFont typeface="Symbol" pitchFamily="18" charset="2"/>
              <a:buNone/>
            </a:pPr>
            <a:r>
              <a:rPr lang="en-US" sz="1600" dirty="0" err="1" smtClean="0"/>
              <a:t>Cx</a:t>
            </a:r>
            <a:r>
              <a:rPr lang="en-US" sz="1600" dirty="0"/>
              <a:t> </a:t>
            </a:r>
            <a:r>
              <a:rPr lang="en-US" sz="1600" dirty="0" smtClean="0"/>
              <a:t>100% mid (distal collateral fill)</a:t>
            </a:r>
          </a:p>
          <a:p>
            <a:pPr marL="0" indent="0">
              <a:buFont typeface="Symbol" pitchFamily="18" charset="2"/>
              <a:buNone/>
            </a:pPr>
            <a:r>
              <a:rPr lang="en-US" sz="1600" dirty="0" smtClean="0"/>
              <a:t>OMB 70%</a:t>
            </a:r>
          </a:p>
          <a:p>
            <a:pPr marL="0" indent="0">
              <a:buFont typeface="Symbol" pitchFamily="18" charset="2"/>
              <a:buNone/>
            </a:pPr>
            <a:r>
              <a:rPr lang="en-US" sz="1600" dirty="0" smtClean="0"/>
              <a:t>RCA 100% with L/R collateral</a:t>
            </a:r>
          </a:p>
          <a:p>
            <a:pPr marL="0" indent="0">
              <a:buFont typeface="Symbol" pitchFamily="18" charset="2"/>
              <a:buNone/>
            </a:pPr>
            <a:r>
              <a:rPr lang="en-US" sz="1600" dirty="0" smtClean="0"/>
              <a:t>FFR: </a:t>
            </a:r>
          </a:p>
          <a:p>
            <a:pPr marL="0" indent="0">
              <a:buFont typeface="Symbol" pitchFamily="18" charset="2"/>
              <a:buNone/>
            </a:pPr>
            <a:r>
              <a:rPr lang="en-US" sz="1600" dirty="0" smtClean="0"/>
              <a:t>LAD: 0 .79</a:t>
            </a:r>
          </a:p>
          <a:p>
            <a:pPr marL="0" indent="0">
              <a:buFont typeface="Symbol" pitchFamily="18" charset="2"/>
              <a:buNone/>
            </a:pPr>
            <a:r>
              <a:rPr lang="en-US" sz="1600" dirty="0" smtClean="0"/>
              <a:t>OMB: 0.84</a:t>
            </a:r>
            <a:endParaRPr lang="en-US" sz="1600" dirty="0"/>
          </a:p>
        </p:txBody>
      </p:sp>
      <p:sp>
        <p:nvSpPr>
          <p:cNvPr id="7" name="TextBox 6"/>
          <p:cNvSpPr txBox="1"/>
          <p:nvPr/>
        </p:nvSpPr>
        <p:spPr>
          <a:xfrm>
            <a:off x="4309320" y="139184"/>
            <a:ext cx="2582758" cy="369332"/>
          </a:xfrm>
          <a:prstGeom prst="rect">
            <a:avLst/>
          </a:prstGeom>
          <a:noFill/>
        </p:spPr>
        <p:txBody>
          <a:bodyPr wrap="none" rtlCol="0">
            <a:spAutoFit/>
          </a:bodyPr>
          <a:lstStyle/>
          <a:p>
            <a:r>
              <a:rPr lang="en-US" dirty="0" smtClean="0"/>
              <a:t>Left Coronary System</a:t>
            </a:r>
            <a:endParaRPr lang="en-US" dirty="0"/>
          </a:p>
        </p:txBody>
      </p:sp>
      <p:sp>
        <p:nvSpPr>
          <p:cNvPr id="8" name="TextBox 7"/>
          <p:cNvSpPr txBox="1"/>
          <p:nvPr/>
        </p:nvSpPr>
        <p:spPr>
          <a:xfrm>
            <a:off x="7090621" y="4473057"/>
            <a:ext cx="1253280" cy="646331"/>
          </a:xfrm>
          <a:prstGeom prst="rect">
            <a:avLst/>
          </a:prstGeom>
          <a:noFill/>
        </p:spPr>
        <p:txBody>
          <a:bodyPr wrap="square" rtlCol="0">
            <a:spAutoFit/>
          </a:bodyPr>
          <a:lstStyle/>
          <a:p>
            <a:pPr algn="ctr"/>
            <a:r>
              <a:rPr lang="en-US" dirty="0" smtClean="0"/>
              <a:t>Right Coronary</a:t>
            </a:r>
            <a:endParaRPr lang="en-US" dirty="0"/>
          </a:p>
        </p:txBody>
      </p:sp>
      <p:sp>
        <p:nvSpPr>
          <p:cNvPr id="9" name="TextBox 8"/>
          <p:cNvSpPr txBox="1"/>
          <p:nvPr/>
        </p:nvSpPr>
        <p:spPr>
          <a:xfrm>
            <a:off x="355600" y="6553199"/>
            <a:ext cx="949106" cy="276999"/>
          </a:xfrm>
          <a:prstGeom prst="rect">
            <a:avLst/>
          </a:prstGeom>
          <a:noFill/>
        </p:spPr>
        <p:txBody>
          <a:bodyPr wrap="none" rtlCol="0">
            <a:spAutoFit/>
          </a:bodyPr>
          <a:lstStyle/>
          <a:p>
            <a:r>
              <a:rPr lang="en-US" sz="1200" b="0" dirty="0" smtClean="0"/>
              <a:t>PM_Q1133</a:t>
            </a:r>
            <a:endParaRPr lang="en-US" sz="1200" b="0" dirty="0"/>
          </a:p>
        </p:txBody>
      </p:sp>
    </p:spTree>
    <p:extLst>
      <p:ext uri="{BB962C8B-B14F-4D97-AF65-F5344CB8AC3E}">
        <p14:creationId xmlns:p14="http://schemas.microsoft.com/office/powerpoint/2010/main" val="16337001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repeatCount="indefinite" fill="remove"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repeatCount="indefinite" fill="remove" display="0">
                  <p:stCondLst>
                    <p:cond delay="indefinite"/>
                  </p:stCondLst>
                </p:cTn>
                <p:tgtEl>
                  <p:spTgt spid="4"/>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5"/>
                                        </p:tgtEl>
                                      </p:cBhvr>
                                    </p:cmd>
                                  </p:childTnLst>
                                </p:cTn>
                              </p:par>
                            </p:childTnLst>
                          </p:cTn>
                        </p:par>
                      </p:childTnLst>
                    </p:cTn>
                  </p:par>
                </p:childTnLst>
              </p:cTn>
              <p:nextCondLst>
                <p:cond evt="onClick" delay="0">
                  <p:tgtEl>
                    <p:spTgt spid="5"/>
                  </p:tgtEl>
                </p:cond>
              </p:nextCondLst>
            </p:seq>
            <p:video>
              <p:cMediaNode vol="80000">
                <p:cTn id="19" repeatCount="indefinite" fill="remove" display="0">
                  <p:stCondLst>
                    <p:cond delay="indefinite"/>
                  </p:stCondLst>
                </p:cTn>
                <p:tgtEl>
                  <p:spTgt spid="5"/>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733"/>
          <a:stretch/>
        </p:blipFill>
        <p:spPr bwMode="auto">
          <a:xfrm>
            <a:off x="2936004" y="666750"/>
            <a:ext cx="5988920" cy="5705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txBox="1">
            <a:spLocks/>
          </p:cNvSpPr>
          <p:nvPr/>
        </p:nvSpPr>
        <p:spPr>
          <a:xfrm>
            <a:off x="355600" y="803274"/>
            <a:ext cx="2580404" cy="5254625"/>
          </a:xfrm>
          <a:prstGeom prst="rect">
            <a:avLst/>
          </a:prstGeom>
        </p:spPr>
        <p:txBody>
          <a:bodyPr/>
          <a:lstStyle>
            <a:lvl1pPr marL="457200" indent="-457200" algn="l" rtl="0" eaLnBrk="0" fontAlgn="base" hangingPunct="0">
              <a:spcBef>
                <a:spcPct val="20000"/>
              </a:spcBef>
              <a:spcAft>
                <a:spcPct val="0"/>
              </a:spcAft>
              <a:buClr>
                <a:schemeClr val="hlink"/>
              </a:buClr>
              <a:buSzPct val="95000"/>
              <a:buFont typeface="Symbol" pitchFamily="18" charset="2"/>
              <a:buChar char="©"/>
              <a:defRPr sz="2800" b="1">
                <a:solidFill>
                  <a:schemeClr val="tx1"/>
                </a:solidFill>
                <a:latin typeface="+mn-lt"/>
                <a:ea typeface="+mn-ea"/>
                <a:cs typeface="+mn-cs"/>
              </a:defRPr>
            </a:lvl1pPr>
            <a:lvl2pPr marL="857250" indent="-285750" algn="l" rtl="0" eaLnBrk="0" fontAlgn="base" hangingPunct="0">
              <a:spcBef>
                <a:spcPct val="20000"/>
              </a:spcBef>
              <a:spcAft>
                <a:spcPct val="0"/>
              </a:spcAft>
              <a:buClr>
                <a:schemeClr val="tx1"/>
              </a:buClr>
              <a:buSzPct val="85000"/>
              <a:buFont typeface="Wingdings" pitchFamily="2" charset="2"/>
              <a:buChar char="Ø"/>
              <a:defRPr sz="2400" b="1">
                <a:solidFill>
                  <a:schemeClr val="tx1"/>
                </a:solidFill>
                <a:latin typeface="+mn-lt"/>
              </a:defRPr>
            </a:lvl2pPr>
            <a:lvl3pPr marL="1200150" indent="-228600" algn="l" rtl="0" eaLnBrk="0" fontAlgn="base" hangingPunct="0">
              <a:spcBef>
                <a:spcPct val="20000"/>
              </a:spcBef>
              <a:spcAft>
                <a:spcPct val="0"/>
              </a:spcAft>
              <a:buClr>
                <a:schemeClr val="tx1"/>
              </a:buClr>
              <a:buSzPct val="75000"/>
              <a:buFont typeface="Symbol" pitchFamily="18" charset="2"/>
              <a:buChar char="©"/>
              <a:defRPr sz="2000" b="1">
                <a:solidFill>
                  <a:schemeClr val="tx1"/>
                </a:solidFill>
                <a:latin typeface="+mn-lt"/>
              </a:defRPr>
            </a:lvl3pPr>
            <a:lvl4pPr marL="1600200" indent="-228600" algn="l" rtl="0" eaLnBrk="0" fontAlgn="base" hangingPunct="0">
              <a:spcBef>
                <a:spcPct val="20000"/>
              </a:spcBef>
              <a:spcAft>
                <a:spcPct val="0"/>
              </a:spcAft>
              <a:buClr>
                <a:schemeClr val="tx1"/>
              </a:buClr>
              <a:buSzPct val="65000"/>
              <a:buFont typeface="Symbol" pitchFamily="18" charset="2"/>
              <a:buChar char="©"/>
              <a:defRPr b="1">
                <a:solidFill>
                  <a:schemeClr val="tx1"/>
                </a:solidFill>
                <a:latin typeface="+mn-lt"/>
              </a:defRPr>
            </a:lvl4pPr>
            <a:lvl5pPr marL="20574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5pPr>
            <a:lvl6pPr marL="25146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6pPr>
            <a:lvl7pPr marL="29718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7pPr>
            <a:lvl8pPr marL="34290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8pPr>
            <a:lvl9pPr marL="3886200" indent="-228600" algn="l" rtl="0" eaLnBrk="0" fontAlgn="base" hangingPunct="0">
              <a:spcBef>
                <a:spcPct val="20000"/>
              </a:spcBef>
              <a:spcAft>
                <a:spcPct val="0"/>
              </a:spcAft>
              <a:buClr>
                <a:schemeClr val="tx1"/>
              </a:buClr>
              <a:buSzPct val="100000"/>
              <a:buFont typeface="Symbol" pitchFamily="18" charset="2"/>
              <a:buChar char="©"/>
              <a:defRPr b="1">
                <a:solidFill>
                  <a:schemeClr val="tx1"/>
                </a:solidFill>
                <a:latin typeface="+mn-lt"/>
              </a:defRPr>
            </a:lvl9pPr>
          </a:lstStyle>
          <a:p>
            <a:pPr marL="0" indent="0">
              <a:buFont typeface="Symbol" pitchFamily="18" charset="2"/>
              <a:buNone/>
            </a:pPr>
            <a:r>
              <a:rPr lang="en-US" sz="1800" dirty="0" smtClean="0"/>
              <a:t>62 m</a:t>
            </a:r>
          </a:p>
          <a:p>
            <a:pPr marL="0" indent="0">
              <a:buFont typeface="Symbol" pitchFamily="18" charset="2"/>
              <a:buNone/>
            </a:pPr>
            <a:r>
              <a:rPr lang="en-US" sz="1800" dirty="0" smtClean="0"/>
              <a:t>Known CAD, ischemic CM, EF 42%</a:t>
            </a:r>
          </a:p>
          <a:p>
            <a:pPr marL="0" indent="0">
              <a:buFont typeface="Symbol" pitchFamily="18" charset="2"/>
              <a:buNone/>
            </a:pPr>
            <a:r>
              <a:rPr lang="en-US" sz="1800" dirty="0" smtClean="0"/>
              <a:t>c/o fatigue/dyspnea</a:t>
            </a:r>
          </a:p>
          <a:p>
            <a:pPr marL="0" indent="0">
              <a:buFont typeface="Symbol" pitchFamily="18" charset="2"/>
              <a:buNone/>
            </a:pPr>
            <a:r>
              <a:rPr lang="en-US" sz="1800" dirty="0" smtClean="0"/>
              <a:t>Chronic Kidney Dz.</a:t>
            </a:r>
          </a:p>
          <a:p>
            <a:pPr marL="0" indent="0">
              <a:buFont typeface="Symbol" pitchFamily="18" charset="2"/>
              <a:buNone/>
            </a:pPr>
            <a:endParaRPr lang="en-US" sz="1800" dirty="0"/>
          </a:p>
          <a:p>
            <a:pPr marL="0" indent="0">
              <a:buFont typeface="Symbol" pitchFamily="18" charset="2"/>
              <a:buNone/>
            </a:pPr>
            <a:r>
              <a:rPr lang="en-US" sz="1800" dirty="0" smtClean="0"/>
              <a:t>12/2010 </a:t>
            </a:r>
            <a:r>
              <a:rPr lang="en-US" sz="1800" dirty="0" err="1" smtClean="0"/>
              <a:t>cath</a:t>
            </a:r>
            <a:r>
              <a:rPr lang="en-US" sz="1800" dirty="0" smtClean="0"/>
              <a:t>:</a:t>
            </a:r>
          </a:p>
          <a:p>
            <a:pPr marL="0" indent="0">
              <a:buFont typeface="Symbol" pitchFamily="18" charset="2"/>
              <a:buNone/>
            </a:pPr>
            <a:r>
              <a:rPr lang="en-US" sz="1800" dirty="0" smtClean="0"/>
              <a:t>LAD 50-70%</a:t>
            </a:r>
          </a:p>
          <a:p>
            <a:pPr marL="0" indent="0">
              <a:buFont typeface="Symbol" pitchFamily="18" charset="2"/>
              <a:buNone/>
            </a:pPr>
            <a:r>
              <a:rPr lang="en-US" sz="1800" dirty="0" err="1" smtClean="0"/>
              <a:t>Cx</a:t>
            </a:r>
            <a:r>
              <a:rPr lang="en-US" sz="1800" dirty="0"/>
              <a:t> </a:t>
            </a:r>
            <a:r>
              <a:rPr lang="en-US" sz="1800" dirty="0" smtClean="0"/>
              <a:t>100% mid (distal collateral fill)</a:t>
            </a:r>
          </a:p>
          <a:p>
            <a:pPr marL="0" indent="0">
              <a:buFont typeface="Symbol" pitchFamily="18" charset="2"/>
              <a:buNone/>
            </a:pPr>
            <a:r>
              <a:rPr lang="en-US" sz="1800" dirty="0" smtClean="0"/>
              <a:t>OMB 70%</a:t>
            </a:r>
          </a:p>
          <a:p>
            <a:pPr marL="0" indent="0">
              <a:buFont typeface="Symbol" pitchFamily="18" charset="2"/>
              <a:buNone/>
            </a:pPr>
            <a:r>
              <a:rPr lang="en-US" sz="1800" dirty="0" smtClean="0"/>
              <a:t>RCA 100% with L/R collateral</a:t>
            </a:r>
          </a:p>
          <a:p>
            <a:pPr marL="0" indent="0">
              <a:buFont typeface="Symbol" pitchFamily="18" charset="2"/>
              <a:buNone/>
            </a:pPr>
            <a:r>
              <a:rPr lang="en-US" sz="1800" dirty="0" smtClean="0"/>
              <a:t>FFR: </a:t>
            </a:r>
          </a:p>
          <a:p>
            <a:pPr marL="0" indent="0">
              <a:buFont typeface="Symbol" pitchFamily="18" charset="2"/>
              <a:buNone/>
            </a:pPr>
            <a:r>
              <a:rPr lang="en-US" sz="1800" dirty="0" smtClean="0"/>
              <a:t>LAD: 0 .79</a:t>
            </a:r>
          </a:p>
          <a:p>
            <a:pPr marL="0" indent="0">
              <a:buFont typeface="Symbol" pitchFamily="18" charset="2"/>
              <a:buNone/>
            </a:pPr>
            <a:r>
              <a:rPr lang="en-US" sz="1800" dirty="0" smtClean="0"/>
              <a:t>OMB: 0.84</a:t>
            </a:r>
            <a:endParaRPr lang="en-US" sz="1800" dirty="0"/>
          </a:p>
        </p:txBody>
      </p:sp>
      <p:sp>
        <p:nvSpPr>
          <p:cNvPr id="2" name="TextBox 1"/>
          <p:cNvSpPr txBox="1"/>
          <p:nvPr/>
        </p:nvSpPr>
        <p:spPr>
          <a:xfrm>
            <a:off x="355600" y="6553199"/>
            <a:ext cx="949106" cy="276999"/>
          </a:xfrm>
          <a:prstGeom prst="rect">
            <a:avLst/>
          </a:prstGeom>
          <a:noFill/>
        </p:spPr>
        <p:txBody>
          <a:bodyPr wrap="none" rtlCol="0">
            <a:spAutoFit/>
          </a:bodyPr>
          <a:lstStyle/>
          <a:p>
            <a:r>
              <a:rPr lang="en-US" sz="1200" b="0" dirty="0" smtClean="0"/>
              <a:t>PM_Q1133</a:t>
            </a:r>
            <a:endParaRPr lang="en-US" sz="1200" b="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430338" y="419100"/>
            <a:ext cx="6275387" cy="708025"/>
          </a:xfrm>
          <a:prstGeom prst="rect">
            <a:avLst/>
          </a:prstGeom>
          <a:noFill/>
          <a:ln w="9525">
            <a:noFill/>
            <a:miter lim="800000"/>
            <a:headEnd/>
            <a:tailEnd/>
          </a:ln>
        </p:spPr>
        <p:txBody>
          <a:bodyPr>
            <a:spAutoFit/>
          </a:bodyPr>
          <a:lstStyle/>
          <a:p>
            <a:pPr algn="ctr" eaLnBrk="0" hangingPunct="0"/>
            <a:r>
              <a:rPr lang="fr-FR" sz="4000">
                <a:solidFill>
                  <a:schemeClr val="tx2"/>
                </a:solidFill>
              </a:rPr>
              <a:t>Clinical </a:t>
            </a:r>
            <a:r>
              <a:rPr lang="fr-FR" sz="3600">
                <a:solidFill>
                  <a:schemeClr val="tx2"/>
                </a:solidFill>
              </a:rPr>
              <a:t>Spectrum of CAD</a:t>
            </a:r>
            <a:endParaRPr lang="en-US" sz="3600">
              <a:solidFill>
                <a:schemeClr val="tx2"/>
              </a:solidFill>
            </a:endParaRPr>
          </a:p>
        </p:txBody>
      </p:sp>
      <p:sp>
        <p:nvSpPr>
          <p:cNvPr id="22531" name="Rectangle 23"/>
          <p:cNvSpPr>
            <a:spLocks noChangeArrowheads="1"/>
          </p:cNvSpPr>
          <p:nvPr/>
        </p:nvSpPr>
        <p:spPr bwMode="auto">
          <a:xfrm>
            <a:off x="5524500" y="6143625"/>
            <a:ext cx="2609850" cy="244475"/>
          </a:xfrm>
          <a:prstGeom prst="rect">
            <a:avLst/>
          </a:prstGeom>
          <a:noFill/>
          <a:ln w="9525">
            <a:noFill/>
            <a:miter lim="800000"/>
            <a:headEnd/>
            <a:tailEnd/>
          </a:ln>
        </p:spPr>
        <p:txBody>
          <a:bodyPr wrap="none">
            <a:spAutoFit/>
          </a:bodyPr>
          <a:lstStyle/>
          <a:p>
            <a:pPr eaLnBrk="0" hangingPunct="0"/>
            <a:r>
              <a:rPr lang="en-US" sz="1000" i="1"/>
              <a:t>Adapted from Dr J. Popma (Boston, MA)</a:t>
            </a:r>
          </a:p>
        </p:txBody>
      </p:sp>
      <p:grpSp>
        <p:nvGrpSpPr>
          <p:cNvPr id="22532" name="Group 31"/>
          <p:cNvGrpSpPr>
            <a:grpSpLocks/>
          </p:cNvGrpSpPr>
          <p:nvPr/>
        </p:nvGrpSpPr>
        <p:grpSpPr bwMode="auto">
          <a:xfrm>
            <a:off x="895350" y="5251450"/>
            <a:ext cx="7632700" cy="488950"/>
            <a:chOff x="958850" y="5353050"/>
            <a:chExt cx="7632700" cy="488950"/>
          </a:xfrm>
        </p:grpSpPr>
        <p:grpSp>
          <p:nvGrpSpPr>
            <p:cNvPr id="22540" name="Group 8"/>
            <p:cNvGrpSpPr>
              <a:grpSpLocks/>
            </p:cNvGrpSpPr>
            <p:nvPr/>
          </p:nvGrpSpPr>
          <p:grpSpPr bwMode="auto">
            <a:xfrm>
              <a:off x="958850" y="5353050"/>
              <a:ext cx="7632700" cy="441325"/>
              <a:chOff x="423" y="2154"/>
              <a:chExt cx="5097" cy="246"/>
            </a:xfrm>
          </p:grpSpPr>
          <p:sp>
            <p:nvSpPr>
              <p:cNvPr id="22546" name="Rectangle 9"/>
              <p:cNvSpPr>
                <a:spLocks noChangeArrowheads="1"/>
              </p:cNvSpPr>
              <p:nvPr/>
            </p:nvSpPr>
            <p:spPr bwMode="auto">
              <a:xfrm>
                <a:off x="3744" y="2160"/>
                <a:ext cx="1776" cy="240"/>
              </a:xfrm>
              <a:prstGeom prst="rect">
                <a:avLst/>
              </a:prstGeom>
              <a:gradFill rotWithShape="0">
                <a:gsLst>
                  <a:gs pos="0">
                    <a:schemeClr val="accent2"/>
                  </a:gs>
                  <a:gs pos="100000">
                    <a:srgbClr val="FF0000"/>
                  </a:gs>
                </a:gsLst>
                <a:lin ang="0" scaled="1"/>
              </a:gradFill>
              <a:ln w="9525">
                <a:noFill/>
                <a:miter lim="800000"/>
                <a:headEnd/>
                <a:tailEnd/>
              </a:ln>
            </p:spPr>
            <p:txBody>
              <a:bodyPr wrap="none" anchor="ctr"/>
              <a:lstStyle/>
              <a:p>
                <a:pPr algn="ctr" eaLnBrk="0" hangingPunct="0"/>
                <a:endParaRPr lang="en-US" sz="3600" b="0">
                  <a:latin typeface="Times New Roman" pitchFamily="18" charset="0"/>
                </a:endParaRPr>
              </a:p>
            </p:txBody>
          </p:sp>
          <p:sp>
            <p:nvSpPr>
              <p:cNvPr id="22547" name="Text Box 10"/>
              <p:cNvSpPr txBox="1">
                <a:spLocks noChangeArrowheads="1"/>
              </p:cNvSpPr>
              <p:nvPr/>
            </p:nvSpPr>
            <p:spPr bwMode="auto">
              <a:xfrm>
                <a:off x="423" y="2154"/>
                <a:ext cx="1027" cy="188"/>
              </a:xfrm>
              <a:prstGeom prst="rect">
                <a:avLst/>
              </a:prstGeom>
              <a:noFill/>
              <a:ln w="9525">
                <a:noFill/>
                <a:miter lim="800000"/>
                <a:headEnd/>
                <a:tailEnd/>
              </a:ln>
            </p:spPr>
            <p:txBody>
              <a:bodyPr wrap="none">
                <a:spAutoFit/>
              </a:bodyPr>
              <a:lstStyle/>
              <a:p>
                <a:pPr eaLnBrk="0" hangingPunct="0"/>
                <a:r>
                  <a:rPr lang="fr-FR" sz="1600">
                    <a:solidFill>
                      <a:srgbClr val="000000"/>
                    </a:solidFill>
                  </a:rPr>
                  <a:t>Stable Angina</a:t>
                </a:r>
                <a:endParaRPr lang="en-US" sz="1600">
                  <a:solidFill>
                    <a:srgbClr val="000000"/>
                  </a:solidFill>
                </a:endParaRPr>
              </a:p>
            </p:txBody>
          </p:sp>
          <p:sp>
            <p:nvSpPr>
              <p:cNvPr id="22548" name="Rectangle 11"/>
              <p:cNvSpPr>
                <a:spLocks noChangeArrowheads="1"/>
              </p:cNvSpPr>
              <p:nvPr/>
            </p:nvSpPr>
            <p:spPr bwMode="auto">
              <a:xfrm>
                <a:off x="1488" y="2160"/>
                <a:ext cx="912" cy="240"/>
              </a:xfrm>
              <a:prstGeom prst="rect">
                <a:avLst/>
              </a:prstGeom>
              <a:gradFill rotWithShape="0">
                <a:gsLst>
                  <a:gs pos="0">
                    <a:srgbClr val="66FFFF"/>
                  </a:gs>
                  <a:gs pos="100000">
                    <a:srgbClr val="66FF33"/>
                  </a:gs>
                </a:gsLst>
                <a:lin ang="0" scaled="1"/>
              </a:gradFill>
              <a:ln w="9525">
                <a:noFill/>
                <a:miter lim="800000"/>
                <a:headEnd/>
                <a:tailEnd/>
              </a:ln>
            </p:spPr>
            <p:txBody>
              <a:bodyPr wrap="none" anchor="ctr"/>
              <a:lstStyle/>
              <a:p>
                <a:pPr algn="ctr" eaLnBrk="0" hangingPunct="0"/>
                <a:endParaRPr lang="en-US" sz="3600" b="0">
                  <a:latin typeface="Times New Roman" pitchFamily="18" charset="0"/>
                </a:endParaRPr>
              </a:p>
            </p:txBody>
          </p:sp>
          <p:sp>
            <p:nvSpPr>
              <p:cNvPr id="22549" name="Rectangle 12"/>
              <p:cNvSpPr>
                <a:spLocks noChangeArrowheads="1"/>
              </p:cNvSpPr>
              <p:nvPr/>
            </p:nvSpPr>
            <p:spPr bwMode="auto">
              <a:xfrm>
                <a:off x="432" y="2160"/>
                <a:ext cx="1152" cy="240"/>
              </a:xfrm>
              <a:prstGeom prst="rect">
                <a:avLst/>
              </a:prstGeom>
              <a:gradFill rotWithShape="0">
                <a:gsLst>
                  <a:gs pos="0">
                    <a:schemeClr val="accent1"/>
                  </a:gs>
                  <a:gs pos="100000">
                    <a:srgbClr val="66FFFF"/>
                  </a:gs>
                </a:gsLst>
                <a:lin ang="0" scaled="1"/>
              </a:gradFill>
              <a:ln w="9525">
                <a:noFill/>
                <a:miter lim="800000"/>
                <a:headEnd/>
                <a:tailEnd/>
              </a:ln>
            </p:spPr>
            <p:txBody>
              <a:bodyPr wrap="none" anchor="ctr"/>
              <a:lstStyle/>
              <a:p>
                <a:pPr algn="ctr" eaLnBrk="0" hangingPunct="0"/>
                <a:endParaRPr lang="en-US" sz="3600" b="0">
                  <a:latin typeface="Times New Roman" pitchFamily="18" charset="0"/>
                </a:endParaRPr>
              </a:p>
            </p:txBody>
          </p:sp>
          <p:sp>
            <p:nvSpPr>
              <p:cNvPr id="22550" name="Rectangle 13"/>
              <p:cNvSpPr>
                <a:spLocks noChangeArrowheads="1"/>
              </p:cNvSpPr>
              <p:nvPr/>
            </p:nvSpPr>
            <p:spPr bwMode="auto">
              <a:xfrm>
                <a:off x="2352" y="2160"/>
                <a:ext cx="672" cy="240"/>
              </a:xfrm>
              <a:prstGeom prst="rect">
                <a:avLst/>
              </a:prstGeom>
              <a:gradFill rotWithShape="0">
                <a:gsLst>
                  <a:gs pos="0">
                    <a:srgbClr val="66FF33"/>
                  </a:gs>
                  <a:gs pos="100000">
                    <a:schemeClr val="tx2"/>
                  </a:gs>
                </a:gsLst>
                <a:lin ang="0" scaled="1"/>
              </a:gradFill>
              <a:ln w="9525">
                <a:noFill/>
                <a:miter lim="800000"/>
                <a:headEnd/>
                <a:tailEnd/>
              </a:ln>
            </p:spPr>
            <p:txBody>
              <a:bodyPr wrap="none" anchor="ctr"/>
              <a:lstStyle/>
              <a:p>
                <a:pPr algn="ctr" eaLnBrk="0" hangingPunct="0"/>
                <a:endParaRPr lang="en-US" sz="3600" b="0">
                  <a:latin typeface="Times New Roman" pitchFamily="18" charset="0"/>
                </a:endParaRPr>
              </a:p>
            </p:txBody>
          </p:sp>
          <p:sp>
            <p:nvSpPr>
              <p:cNvPr id="22551" name="Rectangle 14"/>
              <p:cNvSpPr>
                <a:spLocks noChangeArrowheads="1"/>
              </p:cNvSpPr>
              <p:nvPr/>
            </p:nvSpPr>
            <p:spPr bwMode="auto">
              <a:xfrm>
                <a:off x="2976" y="2160"/>
                <a:ext cx="816" cy="240"/>
              </a:xfrm>
              <a:prstGeom prst="rect">
                <a:avLst/>
              </a:prstGeom>
              <a:gradFill rotWithShape="0">
                <a:gsLst>
                  <a:gs pos="0">
                    <a:schemeClr val="tx2"/>
                  </a:gs>
                  <a:gs pos="100000">
                    <a:schemeClr val="accent2"/>
                  </a:gs>
                </a:gsLst>
                <a:lin ang="0" scaled="1"/>
              </a:gradFill>
              <a:ln w="9525">
                <a:noFill/>
                <a:miter lim="800000"/>
                <a:headEnd/>
                <a:tailEnd/>
              </a:ln>
            </p:spPr>
            <p:txBody>
              <a:bodyPr wrap="none" anchor="ctr"/>
              <a:lstStyle/>
              <a:p>
                <a:pPr algn="ctr" eaLnBrk="0" hangingPunct="0"/>
                <a:endParaRPr lang="en-US" sz="3600" b="0">
                  <a:latin typeface="Times New Roman" pitchFamily="18" charset="0"/>
                </a:endParaRPr>
              </a:p>
            </p:txBody>
          </p:sp>
        </p:grpSp>
        <p:sp>
          <p:nvSpPr>
            <p:cNvPr id="22541" name="Text Box 15"/>
            <p:cNvSpPr txBox="1">
              <a:spLocks noChangeArrowheads="1"/>
            </p:cNvSpPr>
            <p:nvPr/>
          </p:nvSpPr>
          <p:spPr bwMode="auto">
            <a:xfrm>
              <a:off x="4857750" y="5407025"/>
              <a:ext cx="1098550" cy="434975"/>
            </a:xfrm>
            <a:prstGeom prst="rect">
              <a:avLst/>
            </a:prstGeom>
            <a:noFill/>
            <a:ln w="9525">
              <a:noFill/>
              <a:miter lim="800000"/>
              <a:headEnd/>
              <a:tailEnd/>
            </a:ln>
          </p:spPr>
          <p:txBody>
            <a:bodyPr wrap="none">
              <a:spAutoFit/>
            </a:bodyPr>
            <a:lstStyle/>
            <a:p>
              <a:pPr algn="ctr" eaLnBrk="0" hangingPunct="0">
                <a:lnSpc>
                  <a:spcPct val="70000"/>
                </a:lnSpc>
              </a:pPr>
              <a:r>
                <a:rPr lang="fr-FR" sz="1600">
                  <a:solidFill>
                    <a:srgbClr val="000000"/>
                  </a:solidFill>
                </a:rPr>
                <a:t>Unstable </a:t>
              </a:r>
            </a:p>
            <a:p>
              <a:pPr algn="ctr" eaLnBrk="0" hangingPunct="0">
                <a:lnSpc>
                  <a:spcPct val="70000"/>
                </a:lnSpc>
              </a:pPr>
              <a:r>
                <a:rPr lang="fr-FR" sz="1600">
                  <a:solidFill>
                    <a:srgbClr val="000000"/>
                  </a:solidFill>
                </a:rPr>
                <a:t>Angina</a:t>
              </a:r>
              <a:endParaRPr lang="en-US" sz="1600">
                <a:solidFill>
                  <a:srgbClr val="000000"/>
                </a:solidFill>
              </a:endParaRPr>
            </a:p>
          </p:txBody>
        </p:sp>
        <p:sp>
          <p:nvSpPr>
            <p:cNvPr id="22542" name="Text Box 16"/>
            <p:cNvSpPr txBox="1">
              <a:spLocks noChangeArrowheads="1"/>
            </p:cNvSpPr>
            <p:nvPr/>
          </p:nvSpPr>
          <p:spPr bwMode="auto">
            <a:xfrm>
              <a:off x="6238875" y="5480050"/>
              <a:ext cx="950913" cy="263525"/>
            </a:xfrm>
            <a:prstGeom prst="rect">
              <a:avLst/>
            </a:prstGeom>
            <a:noFill/>
            <a:ln w="9525">
              <a:noFill/>
              <a:miter lim="800000"/>
              <a:headEnd/>
              <a:tailEnd/>
            </a:ln>
          </p:spPr>
          <p:txBody>
            <a:bodyPr>
              <a:spAutoFit/>
            </a:bodyPr>
            <a:lstStyle/>
            <a:p>
              <a:pPr algn="ctr" eaLnBrk="0" hangingPunct="0">
                <a:lnSpc>
                  <a:spcPct val="70000"/>
                </a:lnSpc>
              </a:pPr>
              <a:r>
                <a:rPr lang="fr-FR" sz="1600">
                  <a:solidFill>
                    <a:srgbClr val="000000"/>
                  </a:solidFill>
                </a:rPr>
                <a:t>NSTEMI</a:t>
              </a:r>
              <a:endParaRPr lang="en-US" sz="1600">
                <a:solidFill>
                  <a:srgbClr val="000000"/>
                </a:solidFill>
              </a:endParaRPr>
            </a:p>
          </p:txBody>
        </p:sp>
        <p:sp>
          <p:nvSpPr>
            <p:cNvPr id="22543" name="Text Box 17"/>
            <p:cNvSpPr txBox="1">
              <a:spLocks noChangeArrowheads="1"/>
            </p:cNvSpPr>
            <p:nvPr/>
          </p:nvSpPr>
          <p:spPr bwMode="auto">
            <a:xfrm>
              <a:off x="7645400" y="5480050"/>
              <a:ext cx="804863" cy="263525"/>
            </a:xfrm>
            <a:prstGeom prst="rect">
              <a:avLst/>
            </a:prstGeom>
            <a:noFill/>
            <a:ln w="9525">
              <a:noFill/>
              <a:miter lim="800000"/>
              <a:headEnd/>
              <a:tailEnd/>
            </a:ln>
          </p:spPr>
          <p:txBody>
            <a:bodyPr>
              <a:spAutoFit/>
            </a:bodyPr>
            <a:lstStyle/>
            <a:p>
              <a:pPr algn="ctr" eaLnBrk="0" hangingPunct="0">
                <a:lnSpc>
                  <a:spcPct val="70000"/>
                </a:lnSpc>
              </a:pPr>
              <a:r>
                <a:rPr lang="fr-FR" sz="1600">
                  <a:solidFill>
                    <a:srgbClr val="000000"/>
                  </a:solidFill>
                </a:rPr>
                <a:t>STEMI</a:t>
              </a:r>
              <a:endParaRPr lang="en-US" sz="1600">
                <a:solidFill>
                  <a:srgbClr val="000000"/>
                </a:solidFill>
              </a:endParaRPr>
            </a:p>
          </p:txBody>
        </p:sp>
        <p:sp>
          <p:nvSpPr>
            <p:cNvPr id="22544" name="Text Box 18"/>
            <p:cNvSpPr txBox="1">
              <a:spLocks noChangeArrowheads="1"/>
            </p:cNvSpPr>
            <p:nvPr/>
          </p:nvSpPr>
          <p:spPr bwMode="auto">
            <a:xfrm>
              <a:off x="2946400" y="5381625"/>
              <a:ext cx="871538" cy="434975"/>
            </a:xfrm>
            <a:prstGeom prst="rect">
              <a:avLst/>
            </a:prstGeom>
            <a:noFill/>
            <a:ln w="9525">
              <a:noFill/>
              <a:miter lim="800000"/>
              <a:headEnd/>
              <a:tailEnd/>
            </a:ln>
          </p:spPr>
          <p:txBody>
            <a:bodyPr wrap="none">
              <a:spAutoFit/>
            </a:bodyPr>
            <a:lstStyle/>
            <a:p>
              <a:pPr algn="ctr" eaLnBrk="0" hangingPunct="0">
                <a:lnSpc>
                  <a:spcPct val="70000"/>
                </a:lnSpc>
              </a:pPr>
              <a:r>
                <a:rPr lang="fr-FR" sz="1600">
                  <a:solidFill>
                    <a:srgbClr val="000000"/>
                  </a:solidFill>
                </a:rPr>
                <a:t>Stable </a:t>
              </a:r>
            </a:p>
            <a:p>
              <a:pPr algn="ctr" eaLnBrk="0" hangingPunct="0">
                <a:lnSpc>
                  <a:spcPct val="70000"/>
                </a:lnSpc>
              </a:pPr>
              <a:r>
                <a:rPr lang="fr-FR" sz="1600">
                  <a:solidFill>
                    <a:srgbClr val="000000"/>
                  </a:solidFill>
                </a:rPr>
                <a:t>Angina</a:t>
              </a:r>
              <a:endParaRPr lang="en-US" sz="1600">
                <a:solidFill>
                  <a:srgbClr val="000000"/>
                </a:solidFill>
              </a:endParaRPr>
            </a:p>
          </p:txBody>
        </p:sp>
        <p:sp>
          <p:nvSpPr>
            <p:cNvPr id="22545" name="Text Box 25"/>
            <p:cNvSpPr txBox="1">
              <a:spLocks noChangeArrowheads="1"/>
            </p:cNvSpPr>
            <p:nvPr/>
          </p:nvSpPr>
          <p:spPr bwMode="auto">
            <a:xfrm>
              <a:off x="979488" y="5467350"/>
              <a:ext cx="1584325" cy="263525"/>
            </a:xfrm>
            <a:prstGeom prst="rect">
              <a:avLst/>
            </a:prstGeom>
            <a:noFill/>
            <a:ln w="9525">
              <a:noFill/>
              <a:miter lim="800000"/>
              <a:headEnd/>
              <a:tailEnd/>
            </a:ln>
          </p:spPr>
          <p:txBody>
            <a:bodyPr wrap="none">
              <a:spAutoFit/>
            </a:bodyPr>
            <a:lstStyle/>
            <a:p>
              <a:pPr algn="ctr" eaLnBrk="0" hangingPunct="0">
                <a:lnSpc>
                  <a:spcPct val="70000"/>
                </a:lnSpc>
              </a:pPr>
              <a:r>
                <a:rPr lang="fr-FR" sz="1600">
                  <a:solidFill>
                    <a:srgbClr val="000000"/>
                  </a:solidFill>
                </a:rPr>
                <a:t>Asymptomatic</a:t>
              </a:r>
              <a:endParaRPr lang="en-US" sz="1600">
                <a:solidFill>
                  <a:srgbClr val="000000"/>
                </a:solidFill>
              </a:endParaRPr>
            </a:p>
          </p:txBody>
        </p:sp>
      </p:grpSp>
      <p:pic>
        <p:nvPicPr>
          <p:cNvPr id="22533" name="Picture 37"/>
          <p:cNvPicPr>
            <a:picLocks noChangeArrowheads="1"/>
          </p:cNvPicPr>
          <p:nvPr/>
        </p:nvPicPr>
        <p:blipFill>
          <a:blip r:embed="rId3" cstate="print"/>
          <a:srcRect/>
          <a:stretch>
            <a:fillRect/>
          </a:stretch>
        </p:blipFill>
        <p:spPr bwMode="auto">
          <a:xfrm>
            <a:off x="254000" y="1292225"/>
            <a:ext cx="8559800" cy="2378075"/>
          </a:xfrm>
          <a:prstGeom prst="rect">
            <a:avLst/>
          </a:prstGeom>
          <a:noFill/>
          <a:ln w="12700">
            <a:noFill/>
            <a:miter lim="800000"/>
            <a:headEnd/>
            <a:tailEnd/>
          </a:ln>
        </p:spPr>
      </p:pic>
      <p:sp>
        <p:nvSpPr>
          <p:cNvPr id="22534" name="Line 38"/>
          <p:cNvSpPr>
            <a:spLocks noChangeShapeType="1"/>
          </p:cNvSpPr>
          <p:nvPr/>
        </p:nvSpPr>
        <p:spPr bwMode="auto">
          <a:xfrm flipH="1">
            <a:off x="2108200" y="3822700"/>
            <a:ext cx="901700" cy="1193800"/>
          </a:xfrm>
          <a:prstGeom prst="line">
            <a:avLst/>
          </a:prstGeom>
          <a:noFill/>
          <a:ln w="50800">
            <a:solidFill>
              <a:srgbClr val="FF0066"/>
            </a:solidFill>
            <a:round/>
            <a:headEnd/>
            <a:tailEnd type="triangle" w="med" len="med"/>
          </a:ln>
        </p:spPr>
        <p:txBody>
          <a:bodyPr/>
          <a:lstStyle/>
          <a:p>
            <a:endParaRPr lang="en-US"/>
          </a:p>
        </p:txBody>
      </p:sp>
      <p:sp>
        <p:nvSpPr>
          <p:cNvPr id="22535" name="Line 39"/>
          <p:cNvSpPr>
            <a:spLocks noChangeShapeType="1"/>
          </p:cNvSpPr>
          <p:nvPr/>
        </p:nvSpPr>
        <p:spPr bwMode="auto">
          <a:xfrm flipV="1">
            <a:off x="793750" y="3810000"/>
            <a:ext cx="4946650" cy="19050"/>
          </a:xfrm>
          <a:prstGeom prst="line">
            <a:avLst/>
          </a:prstGeom>
          <a:noFill/>
          <a:ln w="50800">
            <a:solidFill>
              <a:srgbClr val="FF0066"/>
            </a:solidFill>
            <a:round/>
            <a:headEnd/>
            <a:tailEnd/>
          </a:ln>
        </p:spPr>
        <p:txBody>
          <a:bodyPr/>
          <a:lstStyle/>
          <a:p>
            <a:endParaRPr lang="en-US"/>
          </a:p>
        </p:txBody>
      </p:sp>
      <p:sp>
        <p:nvSpPr>
          <p:cNvPr id="22536" name="Line 40"/>
          <p:cNvSpPr>
            <a:spLocks noChangeShapeType="1"/>
          </p:cNvSpPr>
          <p:nvPr/>
        </p:nvSpPr>
        <p:spPr bwMode="auto">
          <a:xfrm>
            <a:off x="4673599" y="4102100"/>
            <a:ext cx="3310731" cy="0"/>
          </a:xfrm>
          <a:prstGeom prst="line">
            <a:avLst/>
          </a:prstGeom>
          <a:noFill/>
          <a:ln w="50800">
            <a:solidFill>
              <a:srgbClr val="CCFF33"/>
            </a:solidFill>
            <a:round/>
            <a:headEnd/>
            <a:tailEnd/>
          </a:ln>
        </p:spPr>
        <p:txBody>
          <a:bodyPr/>
          <a:lstStyle/>
          <a:p>
            <a:endParaRPr lang="en-US"/>
          </a:p>
        </p:txBody>
      </p:sp>
      <p:sp>
        <p:nvSpPr>
          <p:cNvPr id="22537" name="Line 41"/>
          <p:cNvSpPr>
            <a:spLocks noChangeShapeType="1"/>
          </p:cNvSpPr>
          <p:nvPr/>
        </p:nvSpPr>
        <p:spPr bwMode="auto">
          <a:xfrm flipH="1">
            <a:off x="4064000" y="4102100"/>
            <a:ext cx="1295400" cy="1003300"/>
          </a:xfrm>
          <a:prstGeom prst="line">
            <a:avLst/>
          </a:prstGeom>
          <a:noFill/>
          <a:ln w="50800">
            <a:solidFill>
              <a:srgbClr val="CCFF33"/>
            </a:solidFill>
            <a:round/>
            <a:headEnd/>
            <a:tailEnd type="triangle" w="med" len="med"/>
          </a:ln>
        </p:spPr>
        <p:txBody>
          <a:bodyPr/>
          <a:lstStyle/>
          <a:p>
            <a:endParaRPr lang="en-US"/>
          </a:p>
        </p:txBody>
      </p:sp>
      <p:sp>
        <p:nvSpPr>
          <p:cNvPr id="22538" name="Line 42"/>
          <p:cNvSpPr>
            <a:spLocks noChangeShapeType="1"/>
          </p:cNvSpPr>
          <p:nvPr/>
        </p:nvSpPr>
        <p:spPr bwMode="auto">
          <a:xfrm flipV="1">
            <a:off x="4623910" y="4483100"/>
            <a:ext cx="2311728" cy="12700"/>
          </a:xfrm>
          <a:prstGeom prst="line">
            <a:avLst/>
          </a:prstGeom>
          <a:noFill/>
          <a:ln w="50800">
            <a:solidFill>
              <a:schemeClr val="tx1"/>
            </a:solidFill>
            <a:round/>
            <a:headEnd/>
            <a:tailEnd/>
          </a:ln>
        </p:spPr>
        <p:txBody>
          <a:bodyPr/>
          <a:lstStyle/>
          <a:p>
            <a:endParaRPr lang="en-US"/>
          </a:p>
        </p:txBody>
      </p:sp>
      <p:sp>
        <p:nvSpPr>
          <p:cNvPr id="22539" name="Line 43"/>
          <p:cNvSpPr>
            <a:spLocks noChangeShapeType="1"/>
          </p:cNvSpPr>
          <p:nvPr/>
        </p:nvSpPr>
        <p:spPr bwMode="auto">
          <a:xfrm>
            <a:off x="6288088" y="4494213"/>
            <a:ext cx="887412" cy="661987"/>
          </a:xfrm>
          <a:prstGeom prst="line">
            <a:avLst/>
          </a:prstGeom>
          <a:noFill/>
          <a:ln w="50800">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D:\Presentations\Modeling_Course_2011\PM-Q1133.jpg"/>
          <p:cNvPicPr>
            <a:picLocks noChangeAspect="1" noChangeArrowheads="1"/>
          </p:cNvPicPr>
          <p:nvPr/>
        </p:nvPicPr>
        <p:blipFill rotWithShape="1">
          <a:blip r:embed="rId2">
            <a:extLst>
              <a:ext uri="{28A0092B-C50C-407E-A947-70E740481C1C}">
                <a14:useLocalDpi xmlns:a14="http://schemas.microsoft.com/office/drawing/2010/main" val="0"/>
              </a:ext>
            </a:extLst>
          </a:blip>
          <a:srcRect t="9563" b="3005"/>
          <a:stretch/>
        </p:blipFill>
        <p:spPr bwMode="auto">
          <a:xfrm>
            <a:off x="393414" y="447675"/>
            <a:ext cx="8403002" cy="591502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6065838" y="3496574"/>
            <a:ext cx="2387678" cy="2561327"/>
            <a:chOff x="6065838" y="3496574"/>
            <a:chExt cx="2387678" cy="2561327"/>
          </a:xfrm>
        </p:grpSpPr>
        <p:pic>
          <p:nvPicPr>
            <p:cNvPr id="136195" name="Picture 3" descr="H:\Coulter\Segment3_Coronari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5838" y="3875431"/>
              <a:ext cx="2387678" cy="218247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218366" y="3496574"/>
              <a:ext cx="2082621" cy="369332"/>
            </a:xfrm>
            <a:prstGeom prst="rect">
              <a:avLst/>
            </a:prstGeom>
            <a:noFill/>
          </p:spPr>
          <p:txBody>
            <a:bodyPr wrap="none" rtlCol="0">
              <a:spAutoFit/>
            </a:bodyPr>
            <a:lstStyle/>
            <a:p>
              <a:r>
                <a:rPr lang="en-US" dirty="0" smtClean="0"/>
                <a:t>Anatomy Overlay</a:t>
              </a:r>
              <a:endParaRPr lang="en-US" dirty="0"/>
            </a:p>
          </p:txBody>
        </p:sp>
      </p:grpSp>
      <p:grpSp>
        <p:nvGrpSpPr>
          <p:cNvPr id="5" name="Group 4"/>
          <p:cNvGrpSpPr/>
          <p:nvPr/>
        </p:nvGrpSpPr>
        <p:grpSpPr>
          <a:xfrm>
            <a:off x="6524499" y="811987"/>
            <a:ext cx="1499616" cy="1988516"/>
            <a:chOff x="6524499" y="811987"/>
            <a:chExt cx="1499616" cy="1988516"/>
          </a:xfrm>
        </p:grpSpPr>
        <p:sp>
          <p:nvSpPr>
            <p:cNvPr id="4" name="Rectangle 3"/>
            <p:cNvSpPr/>
            <p:nvPr/>
          </p:nvSpPr>
          <p:spPr bwMode="auto">
            <a:xfrm>
              <a:off x="6524499" y="811987"/>
              <a:ext cx="1499616" cy="234087"/>
            </a:xfrm>
            <a:prstGeom prst="rect">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Rectangle 6"/>
            <p:cNvSpPr/>
            <p:nvPr/>
          </p:nvSpPr>
          <p:spPr bwMode="auto">
            <a:xfrm>
              <a:off x="6524499" y="1513027"/>
              <a:ext cx="1499616" cy="234087"/>
            </a:xfrm>
            <a:prstGeom prst="rect">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6524499" y="2200656"/>
              <a:ext cx="1499616" cy="234087"/>
            </a:xfrm>
            <a:prstGeom prst="rect">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6524499" y="2626157"/>
              <a:ext cx="1499616" cy="174346"/>
            </a:xfrm>
            <a:prstGeom prst="rect">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1972516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9361" y="3528204"/>
            <a:ext cx="1943161" cy="523220"/>
          </a:xfrm>
          <a:prstGeom prst="rect">
            <a:avLst/>
          </a:prstGeom>
          <a:noFill/>
        </p:spPr>
        <p:txBody>
          <a:bodyPr wrap="none" rtlCol="0">
            <a:spAutoFit/>
          </a:bodyPr>
          <a:lstStyle/>
          <a:p>
            <a:r>
              <a:rPr lang="en-US" sz="2800" dirty="0" smtClean="0"/>
              <a:t>Questions</a:t>
            </a:r>
            <a:endParaRPr lang="en-US" sz="2800" dirty="0"/>
          </a:p>
        </p:txBody>
      </p:sp>
    </p:spTree>
    <p:extLst>
      <p:ext uri="{BB962C8B-B14F-4D97-AF65-F5344CB8AC3E}">
        <p14:creationId xmlns:p14="http://schemas.microsoft.com/office/powerpoint/2010/main" val="4158967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smtClean="0"/>
              <a:t>Stenosis Severity ≠ MI </a:t>
            </a:r>
          </a:p>
        </p:txBody>
      </p:sp>
      <p:pic>
        <p:nvPicPr>
          <p:cNvPr id="1028" name="Picture 3"/>
          <p:cNvPicPr>
            <a:picLocks noChangeAspect="1" noChangeArrowheads="1"/>
          </p:cNvPicPr>
          <p:nvPr/>
        </p:nvPicPr>
        <p:blipFill>
          <a:blip r:embed="rId4" cstate="print"/>
          <a:srcRect/>
          <a:stretch>
            <a:fillRect/>
          </a:stretch>
        </p:blipFill>
        <p:spPr bwMode="auto">
          <a:xfrm>
            <a:off x="5092700" y="6203950"/>
            <a:ext cx="4051300" cy="457200"/>
          </a:xfrm>
          <a:prstGeom prst="rect">
            <a:avLst/>
          </a:prstGeom>
          <a:noFill/>
          <a:ln w="12700">
            <a:noFill/>
            <a:miter lim="800000"/>
            <a:headEnd/>
            <a:tailEnd/>
          </a:ln>
        </p:spPr>
      </p:pic>
      <p:sp>
        <p:nvSpPr>
          <p:cNvPr id="911364" name="Text Box 4"/>
          <p:cNvSpPr txBox="1">
            <a:spLocks noChangeArrowheads="1"/>
          </p:cNvSpPr>
          <p:nvPr/>
        </p:nvSpPr>
        <p:spPr bwMode="auto">
          <a:xfrm>
            <a:off x="2540000" y="5302250"/>
            <a:ext cx="3625850" cy="701675"/>
          </a:xfrm>
          <a:prstGeom prst="rect">
            <a:avLst/>
          </a:prstGeom>
          <a:noFill/>
          <a:ln w="12700">
            <a:noFill/>
            <a:miter lim="800000"/>
            <a:headEnd/>
            <a:tailEnd/>
          </a:ln>
          <a:effectLst/>
        </p:spPr>
        <p:txBody>
          <a:bodyPr>
            <a:spAutoFit/>
          </a:bodyPr>
          <a:lstStyle/>
          <a:p>
            <a:pPr algn="ctr" eaLnBrk="0" hangingPunct="0">
              <a:defRPr/>
            </a:pPr>
            <a:r>
              <a:rPr lang="en-US" sz="2000" b="0">
                <a:effectLst>
                  <a:outerShdw blurRad="38100" dist="38100" dir="2700000" algn="tl">
                    <a:srgbClr val="000000"/>
                  </a:outerShdw>
                </a:effectLst>
                <a:latin typeface="Arial" charset="0"/>
              </a:rPr>
              <a:t>Composite Four Studies</a:t>
            </a:r>
          </a:p>
          <a:p>
            <a:pPr algn="ctr" eaLnBrk="0" hangingPunct="0">
              <a:defRPr/>
            </a:pPr>
            <a:r>
              <a:rPr lang="en-US" sz="2000" b="0">
                <a:effectLst>
                  <a:outerShdw blurRad="38100" dist="38100" dir="2700000" algn="tl">
                    <a:srgbClr val="000000"/>
                  </a:outerShdw>
                </a:effectLst>
                <a:latin typeface="Arial" charset="0"/>
              </a:rPr>
              <a:t>n = ~ 900 pts</a:t>
            </a:r>
            <a:endParaRPr lang="en-US" sz="2400" b="0">
              <a:effectLst>
                <a:outerShdw blurRad="38100" dist="38100" dir="2700000" algn="tl">
                  <a:srgbClr val="000000"/>
                </a:outerShdw>
              </a:effectLst>
              <a:latin typeface="Arial" charset="0"/>
            </a:endParaRPr>
          </a:p>
        </p:txBody>
      </p:sp>
      <p:grpSp>
        <p:nvGrpSpPr>
          <p:cNvPr id="1030" name="Group 5"/>
          <p:cNvGrpSpPr>
            <a:grpSpLocks/>
          </p:cNvGrpSpPr>
          <p:nvPr/>
        </p:nvGrpSpPr>
        <p:grpSpPr bwMode="auto">
          <a:xfrm>
            <a:off x="1627188" y="1508125"/>
            <a:ext cx="5534025" cy="3898900"/>
            <a:chOff x="1158" y="870"/>
            <a:chExt cx="3486" cy="2456"/>
          </a:xfrm>
        </p:grpSpPr>
        <p:graphicFrame>
          <p:nvGraphicFramePr>
            <p:cNvPr id="1026" name="Object 6"/>
            <p:cNvGraphicFramePr>
              <a:graphicFrameLocks noChangeAspect="1"/>
            </p:cNvGraphicFramePr>
            <p:nvPr/>
          </p:nvGraphicFramePr>
          <p:xfrm>
            <a:off x="2886" y="870"/>
            <a:ext cx="1758" cy="2456"/>
          </p:xfrm>
          <a:graphic>
            <a:graphicData uri="http://schemas.openxmlformats.org/presentationml/2006/ole">
              <mc:AlternateContent xmlns:mc="http://schemas.openxmlformats.org/markup-compatibility/2006">
                <mc:Choice xmlns:v="urn:schemas-microsoft-com:vml" Requires="v">
                  <p:oleObj spid="_x0000_s1026" name="Adobe Chart" r:id="rId5" imgW="2654808" imgH="4736592" progId="">
                    <p:embed/>
                  </p:oleObj>
                </mc:Choice>
                <mc:Fallback>
                  <p:oleObj name="Adobe Chart" r:id="rId5" imgW="2654808" imgH="4736592"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t="6848" b="17397"/>
                        <a:stretch>
                          <a:fillRect/>
                        </a:stretch>
                      </p:blipFill>
                      <p:spPr bwMode="auto">
                        <a:xfrm>
                          <a:off x="2886" y="870"/>
                          <a:ext cx="1758" cy="2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1" name="Picture 7"/>
            <p:cNvPicPr>
              <a:picLocks noChangeAspect="1" noChangeArrowheads="1"/>
            </p:cNvPicPr>
            <p:nvPr/>
          </p:nvPicPr>
          <p:blipFill>
            <a:blip r:embed="rId7" cstate="print"/>
            <a:srcRect/>
            <a:stretch>
              <a:fillRect/>
            </a:stretch>
          </p:blipFill>
          <p:spPr bwMode="auto">
            <a:xfrm>
              <a:off x="3656" y="1045"/>
              <a:ext cx="591" cy="1424"/>
            </a:xfrm>
            <a:prstGeom prst="rect">
              <a:avLst/>
            </a:prstGeom>
            <a:noFill/>
            <a:ln w="12700">
              <a:noFill/>
              <a:miter lim="800000"/>
              <a:headEnd/>
              <a:tailEnd/>
            </a:ln>
          </p:spPr>
        </p:pic>
        <p:sp>
          <p:nvSpPr>
            <p:cNvPr id="1032" name="Text Box 8"/>
            <p:cNvSpPr txBox="1">
              <a:spLocks noChangeArrowheads="1"/>
            </p:cNvSpPr>
            <p:nvPr/>
          </p:nvSpPr>
          <p:spPr bwMode="auto">
            <a:xfrm rot="-5400000">
              <a:off x="1995" y="1835"/>
              <a:ext cx="1494" cy="288"/>
            </a:xfrm>
            <a:prstGeom prst="rect">
              <a:avLst/>
            </a:prstGeom>
            <a:noFill/>
            <a:ln w="12700">
              <a:noFill/>
              <a:miter lim="800000"/>
              <a:headEnd/>
              <a:tailEnd/>
            </a:ln>
          </p:spPr>
          <p:txBody>
            <a:bodyPr>
              <a:spAutoFit/>
            </a:bodyPr>
            <a:lstStyle/>
            <a:p>
              <a:pPr eaLnBrk="0" hangingPunct="0"/>
              <a:r>
                <a:rPr lang="en-US" sz="2400" b="0"/>
                <a:t>% of Infarctions</a:t>
              </a:r>
            </a:p>
          </p:txBody>
        </p:sp>
        <p:sp>
          <p:nvSpPr>
            <p:cNvPr id="1033" name="Text Box 9"/>
            <p:cNvSpPr txBox="1">
              <a:spLocks noChangeArrowheads="1"/>
            </p:cNvSpPr>
            <p:nvPr/>
          </p:nvSpPr>
          <p:spPr bwMode="auto">
            <a:xfrm>
              <a:off x="1158" y="964"/>
              <a:ext cx="1316" cy="231"/>
            </a:xfrm>
            <a:prstGeom prst="rect">
              <a:avLst/>
            </a:prstGeom>
            <a:noFill/>
            <a:ln w="12700">
              <a:noFill/>
              <a:miter lim="800000"/>
              <a:headEnd/>
              <a:tailEnd/>
            </a:ln>
          </p:spPr>
          <p:txBody>
            <a:bodyPr>
              <a:spAutoFit/>
            </a:bodyPr>
            <a:lstStyle/>
            <a:p>
              <a:pPr eaLnBrk="0" hangingPunct="0"/>
              <a:r>
                <a:rPr lang="en-US"/>
                <a:t>Stenosis Severity</a:t>
              </a:r>
            </a:p>
          </p:txBody>
        </p:sp>
        <p:grpSp>
          <p:nvGrpSpPr>
            <p:cNvPr id="1034" name="Group 10"/>
            <p:cNvGrpSpPr>
              <a:grpSpLocks/>
            </p:cNvGrpSpPr>
            <p:nvPr/>
          </p:nvGrpSpPr>
          <p:grpSpPr bwMode="auto">
            <a:xfrm>
              <a:off x="1439" y="1271"/>
              <a:ext cx="773" cy="1096"/>
              <a:chOff x="664" y="1976"/>
              <a:chExt cx="773" cy="1096"/>
            </a:xfrm>
          </p:grpSpPr>
          <p:sp>
            <p:nvSpPr>
              <p:cNvPr id="1035" name="Rectangle 11"/>
              <p:cNvSpPr>
                <a:spLocks noChangeArrowheads="1"/>
              </p:cNvSpPr>
              <p:nvPr/>
            </p:nvSpPr>
            <p:spPr bwMode="auto">
              <a:xfrm>
                <a:off x="664" y="1976"/>
                <a:ext cx="773" cy="1096"/>
              </a:xfrm>
              <a:prstGeom prst="rect">
                <a:avLst/>
              </a:prstGeom>
              <a:solidFill>
                <a:srgbClr val="000080"/>
              </a:solidFill>
              <a:ln w="9525">
                <a:solidFill>
                  <a:srgbClr val="FFFFFF"/>
                </a:solidFill>
                <a:miter lim="800000"/>
                <a:headEnd/>
                <a:tailEnd/>
              </a:ln>
            </p:spPr>
            <p:txBody>
              <a:bodyPr/>
              <a:lstStyle/>
              <a:p>
                <a:endParaRPr lang="en-US"/>
              </a:p>
            </p:txBody>
          </p:sp>
          <p:grpSp>
            <p:nvGrpSpPr>
              <p:cNvPr id="1036" name="Group 12"/>
              <p:cNvGrpSpPr>
                <a:grpSpLocks/>
              </p:cNvGrpSpPr>
              <p:nvPr/>
            </p:nvGrpSpPr>
            <p:grpSpPr bwMode="auto">
              <a:xfrm>
                <a:off x="745" y="2160"/>
                <a:ext cx="558" cy="166"/>
                <a:chOff x="2225" y="3406"/>
                <a:chExt cx="558" cy="166"/>
              </a:xfrm>
            </p:grpSpPr>
            <p:sp>
              <p:nvSpPr>
                <p:cNvPr id="1045" name="Rectangle 13"/>
                <p:cNvSpPr>
                  <a:spLocks noChangeArrowheads="1"/>
                </p:cNvSpPr>
                <p:nvPr/>
              </p:nvSpPr>
              <p:spPr bwMode="auto">
                <a:xfrm>
                  <a:off x="2225" y="3420"/>
                  <a:ext cx="113" cy="112"/>
                </a:xfrm>
                <a:prstGeom prst="rect">
                  <a:avLst/>
                </a:prstGeom>
                <a:solidFill>
                  <a:srgbClr val="FFBB00"/>
                </a:solidFill>
                <a:ln w="9525">
                  <a:solidFill>
                    <a:srgbClr val="FFFFFF"/>
                  </a:solidFill>
                  <a:miter lim="800000"/>
                  <a:headEnd/>
                  <a:tailEnd/>
                </a:ln>
              </p:spPr>
              <p:txBody>
                <a:bodyPr/>
                <a:lstStyle/>
                <a:p>
                  <a:endParaRPr lang="en-US"/>
                </a:p>
              </p:txBody>
            </p:sp>
            <p:sp>
              <p:nvSpPr>
                <p:cNvPr id="1046" name="Rectangle 14"/>
                <p:cNvSpPr>
                  <a:spLocks noChangeArrowheads="1"/>
                </p:cNvSpPr>
                <p:nvPr/>
              </p:nvSpPr>
              <p:spPr bwMode="auto">
                <a:xfrm>
                  <a:off x="2416" y="3418"/>
                  <a:ext cx="367" cy="154"/>
                </a:xfrm>
                <a:prstGeom prst="rect">
                  <a:avLst/>
                </a:prstGeom>
                <a:noFill/>
                <a:ln w="9525">
                  <a:noFill/>
                  <a:miter lim="800000"/>
                  <a:headEnd/>
                  <a:tailEnd/>
                </a:ln>
              </p:spPr>
              <p:txBody>
                <a:bodyPr wrap="none" lIns="0" tIns="0" rIns="0" bIns="0">
                  <a:spAutoFit/>
                </a:bodyPr>
                <a:lstStyle/>
                <a:p>
                  <a:r>
                    <a:rPr lang="en-US" sz="1600" b="0">
                      <a:solidFill>
                        <a:srgbClr val="000000"/>
                      </a:solidFill>
                      <a:latin typeface="Helvetica" pitchFamily="34" charset="0"/>
                    </a:rPr>
                    <a:t>&gt; 70%</a:t>
                  </a:r>
                  <a:endParaRPr lang="en-US" sz="2000" b="0">
                    <a:solidFill>
                      <a:srgbClr val="000000"/>
                    </a:solidFill>
                  </a:endParaRPr>
                </a:p>
              </p:txBody>
            </p:sp>
            <p:sp>
              <p:nvSpPr>
                <p:cNvPr id="1047" name="Rectangle 15"/>
                <p:cNvSpPr>
                  <a:spLocks noChangeArrowheads="1"/>
                </p:cNvSpPr>
                <p:nvPr/>
              </p:nvSpPr>
              <p:spPr bwMode="auto">
                <a:xfrm>
                  <a:off x="2404" y="3406"/>
                  <a:ext cx="367" cy="154"/>
                </a:xfrm>
                <a:prstGeom prst="rect">
                  <a:avLst/>
                </a:prstGeom>
                <a:noFill/>
                <a:ln w="9525">
                  <a:noFill/>
                  <a:miter lim="800000"/>
                  <a:headEnd/>
                  <a:tailEnd/>
                </a:ln>
              </p:spPr>
              <p:txBody>
                <a:bodyPr wrap="none" lIns="0" tIns="0" rIns="0" bIns="0">
                  <a:spAutoFit/>
                </a:bodyPr>
                <a:lstStyle/>
                <a:p>
                  <a:r>
                    <a:rPr lang="en-US" sz="1600" b="0">
                      <a:solidFill>
                        <a:srgbClr val="FFFFFF"/>
                      </a:solidFill>
                      <a:latin typeface="Helvetica" pitchFamily="34" charset="0"/>
                    </a:rPr>
                    <a:t>&gt; 70%</a:t>
                  </a:r>
                  <a:endParaRPr lang="en-US" sz="2000" b="0">
                    <a:solidFill>
                      <a:srgbClr val="000000"/>
                    </a:solidFill>
                  </a:endParaRPr>
                </a:p>
              </p:txBody>
            </p:sp>
          </p:grpSp>
          <p:grpSp>
            <p:nvGrpSpPr>
              <p:cNvPr id="1037" name="Group 16"/>
              <p:cNvGrpSpPr>
                <a:grpSpLocks/>
              </p:cNvGrpSpPr>
              <p:nvPr/>
            </p:nvGrpSpPr>
            <p:grpSpPr bwMode="auto">
              <a:xfrm>
                <a:off x="745" y="2747"/>
                <a:ext cx="544" cy="166"/>
                <a:chOff x="635" y="3406"/>
                <a:chExt cx="544" cy="166"/>
              </a:xfrm>
            </p:grpSpPr>
            <p:sp>
              <p:nvSpPr>
                <p:cNvPr id="1042" name="Rectangle 17"/>
                <p:cNvSpPr>
                  <a:spLocks noChangeArrowheads="1"/>
                </p:cNvSpPr>
                <p:nvPr/>
              </p:nvSpPr>
              <p:spPr bwMode="auto">
                <a:xfrm>
                  <a:off x="812" y="3418"/>
                  <a:ext cx="367" cy="154"/>
                </a:xfrm>
                <a:prstGeom prst="rect">
                  <a:avLst/>
                </a:prstGeom>
                <a:noFill/>
                <a:ln w="9525">
                  <a:noFill/>
                  <a:miter lim="800000"/>
                  <a:headEnd/>
                  <a:tailEnd/>
                </a:ln>
              </p:spPr>
              <p:txBody>
                <a:bodyPr wrap="none" lIns="0" tIns="0" rIns="0" bIns="0">
                  <a:spAutoFit/>
                </a:bodyPr>
                <a:lstStyle/>
                <a:p>
                  <a:r>
                    <a:rPr lang="en-US" sz="1600" b="0">
                      <a:solidFill>
                        <a:srgbClr val="000000"/>
                      </a:solidFill>
                      <a:latin typeface="Helvetica" pitchFamily="34" charset="0"/>
                    </a:rPr>
                    <a:t>&lt; 50%</a:t>
                  </a:r>
                  <a:endParaRPr lang="en-US" sz="2000" b="0">
                    <a:solidFill>
                      <a:srgbClr val="000000"/>
                    </a:solidFill>
                  </a:endParaRPr>
                </a:p>
              </p:txBody>
            </p:sp>
            <p:sp>
              <p:nvSpPr>
                <p:cNvPr id="1043" name="Rectangle 18"/>
                <p:cNvSpPr>
                  <a:spLocks noChangeArrowheads="1"/>
                </p:cNvSpPr>
                <p:nvPr/>
              </p:nvSpPr>
              <p:spPr bwMode="auto">
                <a:xfrm>
                  <a:off x="800" y="3406"/>
                  <a:ext cx="367" cy="154"/>
                </a:xfrm>
                <a:prstGeom prst="rect">
                  <a:avLst/>
                </a:prstGeom>
                <a:noFill/>
                <a:ln w="9525">
                  <a:noFill/>
                  <a:miter lim="800000"/>
                  <a:headEnd/>
                  <a:tailEnd/>
                </a:ln>
              </p:spPr>
              <p:txBody>
                <a:bodyPr wrap="none" lIns="0" tIns="0" rIns="0" bIns="0">
                  <a:spAutoFit/>
                </a:bodyPr>
                <a:lstStyle/>
                <a:p>
                  <a:r>
                    <a:rPr lang="en-US" sz="1600" b="0">
                      <a:solidFill>
                        <a:srgbClr val="FFFFFF"/>
                      </a:solidFill>
                      <a:latin typeface="Helvetica" pitchFamily="34" charset="0"/>
                    </a:rPr>
                    <a:t>&lt; 50%</a:t>
                  </a:r>
                  <a:endParaRPr lang="en-US" sz="2000" b="0">
                    <a:solidFill>
                      <a:srgbClr val="000000"/>
                    </a:solidFill>
                  </a:endParaRPr>
                </a:p>
              </p:txBody>
            </p:sp>
            <p:sp>
              <p:nvSpPr>
                <p:cNvPr id="1044" name="Rectangle 19"/>
                <p:cNvSpPr>
                  <a:spLocks noChangeArrowheads="1"/>
                </p:cNvSpPr>
                <p:nvPr/>
              </p:nvSpPr>
              <p:spPr bwMode="auto">
                <a:xfrm>
                  <a:off x="635" y="3420"/>
                  <a:ext cx="113" cy="112"/>
                </a:xfrm>
                <a:prstGeom prst="rect">
                  <a:avLst/>
                </a:prstGeom>
                <a:solidFill>
                  <a:srgbClr val="FF4600"/>
                </a:solidFill>
                <a:ln w="9525">
                  <a:solidFill>
                    <a:srgbClr val="FFFFFF"/>
                  </a:solidFill>
                  <a:miter lim="800000"/>
                  <a:headEnd/>
                  <a:tailEnd/>
                </a:ln>
              </p:spPr>
              <p:txBody>
                <a:bodyPr/>
                <a:lstStyle/>
                <a:p>
                  <a:endParaRPr lang="en-US"/>
                </a:p>
              </p:txBody>
            </p:sp>
          </p:grpSp>
          <p:grpSp>
            <p:nvGrpSpPr>
              <p:cNvPr id="1038" name="Group 20"/>
              <p:cNvGrpSpPr>
                <a:grpSpLocks/>
              </p:cNvGrpSpPr>
              <p:nvPr/>
            </p:nvGrpSpPr>
            <p:grpSpPr bwMode="auto">
              <a:xfrm>
                <a:off x="745" y="2466"/>
                <a:ext cx="644" cy="166"/>
                <a:chOff x="1398" y="3406"/>
                <a:chExt cx="644" cy="166"/>
              </a:xfrm>
            </p:grpSpPr>
            <p:sp>
              <p:nvSpPr>
                <p:cNvPr id="1039" name="Rectangle 21"/>
                <p:cNvSpPr>
                  <a:spLocks noChangeArrowheads="1"/>
                </p:cNvSpPr>
                <p:nvPr/>
              </p:nvSpPr>
              <p:spPr bwMode="auto">
                <a:xfrm>
                  <a:off x="1601" y="3418"/>
                  <a:ext cx="441" cy="154"/>
                </a:xfrm>
                <a:prstGeom prst="rect">
                  <a:avLst/>
                </a:prstGeom>
                <a:noFill/>
                <a:ln w="9525">
                  <a:noFill/>
                  <a:miter lim="800000"/>
                  <a:headEnd/>
                  <a:tailEnd/>
                </a:ln>
              </p:spPr>
              <p:txBody>
                <a:bodyPr wrap="none" lIns="0" tIns="0" rIns="0" bIns="0">
                  <a:spAutoFit/>
                </a:bodyPr>
                <a:lstStyle/>
                <a:p>
                  <a:r>
                    <a:rPr lang="en-US" sz="1600" b="0">
                      <a:solidFill>
                        <a:srgbClr val="000000"/>
                      </a:solidFill>
                      <a:latin typeface="Helvetica" pitchFamily="34" charset="0"/>
                    </a:rPr>
                    <a:t>50-70%</a:t>
                  </a:r>
                  <a:endParaRPr lang="en-US" sz="2000" b="0">
                    <a:solidFill>
                      <a:srgbClr val="000000"/>
                    </a:solidFill>
                  </a:endParaRPr>
                </a:p>
              </p:txBody>
            </p:sp>
            <p:sp>
              <p:nvSpPr>
                <p:cNvPr id="1040" name="Rectangle 22"/>
                <p:cNvSpPr>
                  <a:spLocks noChangeArrowheads="1"/>
                </p:cNvSpPr>
                <p:nvPr/>
              </p:nvSpPr>
              <p:spPr bwMode="auto">
                <a:xfrm>
                  <a:off x="1589" y="3406"/>
                  <a:ext cx="441" cy="154"/>
                </a:xfrm>
                <a:prstGeom prst="rect">
                  <a:avLst/>
                </a:prstGeom>
                <a:noFill/>
                <a:ln w="9525">
                  <a:noFill/>
                  <a:miter lim="800000"/>
                  <a:headEnd/>
                  <a:tailEnd/>
                </a:ln>
              </p:spPr>
              <p:txBody>
                <a:bodyPr wrap="none" lIns="0" tIns="0" rIns="0" bIns="0">
                  <a:spAutoFit/>
                </a:bodyPr>
                <a:lstStyle/>
                <a:p>
                  <a:r>
                    <a:rPr lang="en-US" sz="1600" b="0" dirty="0">
                      <a:solidFill>
                        <a:srgbClr val="FFFFFF"/>
                      </a:solidFill>
                      <a:latin typeface="Helvetica" pitchFamily="34" charset="0"/>
                    </a:rPr>
                    <a:t>50-70%</a:t>
                  </a:r>
                  <a:endParaRPr lang="en-US" sz="2000" b="0" dirty="0">
                    <a:solidFill>
                      <a:srgbClr val="000000"/>
                    </a:solidFill>
                  </a:endParaRPr>
                </a:p>
              </p:txBody>
            </p:sp>
            <p:sp>
              <p:nvSpPr>
                <p:cNvPr id="1041" name="Rectangle 23"/>
                <p:cNvSpPr>
                  <a:spLocks noChangeArrowheads="1"/>
                </p:cNvSpPr>
                <p:nvPr/>
              </p:nvSpPr>
              <p:spPr bwMode="auto">
                <a:xfrm>
                  <a:off x="1398" y="3420"/>
                  <a:ext cx="113" cy="112"/>
                </a:xfrm>
                <a:prstGeom prst="rect">
                  <a:avLst/>
                </a:prstGeom>
                <a:solidFill>
                  <a:srgbClr val="5589FF"/>
                </a:solidFill>
                <a:ln w="9525">
                  <a:solidFill>
                    <a:srgbClr val="FFFFFF"/>
                  </a:solidFill>
                  <a:miter lim="800000"/>
                  <a:headEnd/>
                  <a:tailEnd/>
                </a:ln>
              </p:spPr>
              <p:txBody>
                <a:bodyPr/>
                <a:lstStyle/>
                <a:p>
                  <a:endParaRPr lang="en-US"/>
                </a:p>
              </p:txBody>
            </p:sp>
          </p:gr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512234" y="187325"/>
            <a:ext cx="8178800" cy="876300"/>
          </a:xfrm>
          <a:noFill/>
        </p:spPr>
        <p:txBody>
          <a:bodyPr lIns="92075" tIns="46038" rIns="92075" bIns="46038" anchor="b"/>
          <a:lstStyle/>
          <a:p>
            <a:r>
              <a:rPr lang="en-US" sz="4000" b="0" dirty="0" smtClean="0"/>
              <a:t>Stenosis Physiology</a:t>
            </a:r>
          </a:p>
        </p:txBody>
      </p:sp>
      <p:pic>
        <p:nvPicPr>
          <p:cNvPr id="56327" name="Picture 37" descr="GouldCFR"/>
          <p:cNvPicPr>
            <a:picLocks noChangeAspect="1" noChangeArrowheads="1"/>
          </p:cNvPicPr>
          <p:nvPr/>
        </p:nvPicPr>
        <p:blipFill rotWithShape="1">
          <a:blip r:embed="rId3">
            <a:extLst>
              <a:ext uri="{28A0092B-C50C-407E-A947-70E740481C1C}">
                <a14:useLocalDpi xmlns:a14="http://schemas.microsoft.com/office/drawing/2010/main" val="0"/>
              </a:ext>
            </a:extLst>
          </a:blip>
          <a:srcRect l="8362" r="5455" b="6772"/>
          <a:stretch/>
        </p:blipFill>
        <p:spPr bwMode="auto">
          <a:xfrm>
            <a:off x="1316980" y="1328544"/>
            <a:ext cx="6540255" cy="4373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8" name="Text Box 38"/>
          <p:cNvSpPr txBox="1">
            <a:spLocks noChangeArrowheads="1"/>
          </p:cNvSpPr>
          <p:nvPr/>
        </p:nvSpPr>
        <p:spPr bwMode="auto">
          <a:xfrm>
            <a:off x="5022092" y="6269399"/>
            <a:ext cx="3507094" cy="34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dirty="0">
                <a:latin typeface="Arial" charset="0"/>
                <a:ea typeface="ＭＳ Ｐゴシック" pitchFamily="34" charset="-128"/>
              </a:rPr>
              <a:t>Gould, </a:t>
            </a:r>
            <a:r>
              <a:rPr lang="en-US" sz="1800" i="1" dirty="0">
                <a:latin typeface="Arial" charset="0"/>
                <a:ea typeface="ＭＳ Ｐゴシック" pitchFamily="34" charset="-128"/>
              </a:rPr>
              <a:t>Am J </a:t>
            </a:r>
            <a:r>
              <a:rPr lang="en-US" sz="1800" i="1" dirty="0" err="1">
                <a:latin typeface="Arial" charset="0"/>
                <a:ea typeface="ＭＳ Ｐゴシック" pitchFamily="34" charset="-128"/>
              </a:rPr>
              <a:t>Cardiol</a:t>
            </a:r>
            <a:r>
              <a:rPr lang="en-US" sz="1800" dirty="0">
                <a:latin typeface="Arial" charset="0"/>
                <a:ea typeface="ＭＳ Ｐゴシック" pitchFamily="34" charset="-128"/>
              </a:rPr>
              <a:t>, 1974</a:t>
            </a:r>
            <a:endParaRPr lang="en-US" dirty="0">
              <a:latin typeface="Arial" charset="0"/>
              <a:ea typeface="ＭＳ Ｐゴシック" pitchFamily="34" charset="-128"/>
            </a:endParaRPr>
          </a:p>
        </p:txBody>
      </p:sp>
      <p:sp>
        <p:nvSpPr>
          <p:cNvPr id="56325" name="Line 39"/>
          <p:cNvSpPr>
            <a:spLocks noChangeShapeType="1"/>
          </p:cNvSpPr>
          <p:nvPr/>
        </p:nvSpPr>
        <p:spPr bwMode="auto">
          <a:xfrm flipV="1">
            <a:off x="4820065" y="2928105"/>
            <a:ext cx="0" cy="1747522"/>
          </a:xfrm>
          <a:prstGeom prst="line">
            <a:avLst/>
          </a:prstGeom>
          <a:noFill/>
          <a:ln w="31750">
            <a:solidFill>
              <a:srgbClr val="CC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326" name="Text Box 40"/>
          <p:cNvSpPr txBox="1">
            <a:spLocks noChangeArrowheads="1"/>
          </p:cNvSpPr>
          <p:nvPr/>
        </p:nvSpPr>
        <p:spPr bwMode="auto">
          <a:xfrm>
            <a:off x="1933849" y="3792598"/>
            <a:ext cx="25042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600" b="1" dirty="0">
                <a:solidFill>
                  <a:srgbClr val="CC3300"/>
                </a:solidFill>
                <a:latin typeface="Arial" charset="0"/>
              </a:rPr>
              <a:t>Coronary Flow </a:t>
            </a:r>
            <a:r>
              <a:rPr lang="en-US" sz="1600" b="1" dirty="0" smtClean="0">
                <a:solidFill>
                  <a:srgbClr val="CC3300"/>
                </a:solidFill>
                <a:latin typeface="Arial" charset="0"/>
              </a:rPr>
              <a:t>Reserve</a:t>
            </a:r>
          </a:p>
          <a:p>
            <a:pPr eaLnBrk="1" hangingPunct="1"/>
            <a:r>
              <a:rPr lang="en-US" sz="1600" b="1" dirty="0" smtClean="0">
                <a:solidFill>
                  <a:srgbClr val="CC3300"/>
                </a:solidFill>
                <a:latin typeface="Arial" charset="0"/>
              </a:rPr>
              <a:t>(fractional flow reserve)</a:t>
            </a:r>
            <a:endParaRPr lang="en-US" sz="1600" b="1" dirty="0">
              <a:solidFill>
                <a:srgbClr val="CC3300"/>
              </a:solidFill>
              <a:latin typeface="Arial" charset="0"/>
            </a:endParaRPr>
          </a:p>
        </p:txBody>
      </p:sp>
      <p:sp>
        <p:nvSpPr>
          <p:cNvPr id="2" name="TextBox 1"/>
          <p:cNvSpPr txBox="1"/>
          <p:nvPr/>
        </p:nvSpPr>
        <p:spPr>
          <a:xfrm rot="16200000">
            <a:off x="-854049" y="3264916"/>
            <a:ext cx="3931682" cy="369332"/>
          </a:xfrm>
          <a:prstGeom prst="rect">
            <a:avLst/>
          </a:prstGeom>
          <a:noFill/>
        </p:spPr>
        <p:txBody>
          <a:bodyPr wrap="square" rtlCol="0">
            <a:spAutoFit/>
          </a:bodyPr>
          <a:lstStyle/>
          <a:p>
            <a:r>
              <a:rPr lang="en-US" b="1" dirty="0" smtClean="0">
                <a:latin typeface="+mn-lt"/>
              </a:rPr>
              <a:t>Normalized Mean Coronary Flow</a:t>
            </a:r>
            <a:endParaRPr lang="en-US" b="1" dirty="0">
              <a:latin typeface="+mn-lt"/>
            </a:endParaRPr>
          </a:p>
        </p:txBody>
      </p:sp>
      <p:sp>
        <p:nvSpPr>
          <p:cNvPr id="9" name="Text Box 38"/>
          <p:cNvSpPr txBox="1">
            <a:spLocks noChangeArrowheads="1"/>
          </p:cNvSpPr>
          <p:nvPr/>
        </p:nvSpPr>
        <p:spPr bwMode="auto">
          <a:xfrm>
            <a:off x="2679682" y="5824899"/>
            <a:ext cx="35070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1800" dirty="0" smtClean="0">
                <a:latin typeface="Arial" charset="0"/>
                <a:ea typeface="ＭＳ Ｐゴシック" pitchFamily="34" charset="-128"/>
              </a:rPr>
              <a:t>Percent Diameter Stenosis</a:t>
            </a:r>
            <a:endParaRPr lang="en-US" dirty="0">
              <a:latin typeface="Arial" charset="0"/>
              <a:ea typeface="ＭＳ Ｐゴシック" pitchFamily="34" charset="-128"/>
            </a:endParaRPr>
          </a:p>
        </p:txBody>
      </p:sp>
    </p:spTree>
    <p:extLst>
      <p:ext uri="{BB962C8B-B14F-4D97-AF65-F5344CB8AC3E}">
        <p14:creationId xmlns:p14="http://schemas.microsoft.com/office/powerpoint/2010/main" val="207039445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42900" y="187325"/>
            <a:ext cx="8386763" cy="876300"/>
          </a:xfrm>
        </p:spPr>
        <p:txBody>
          <a:bodyPr/>
          <a:lstStyle/>
          <a:p>
            <a:r>
              <a:rPr lang="en-US" sz="3200" smtClean="0"/>
              <a:t>Stenosis Severity </a:t>
            </a:r>
            <a:r>
              <a:rPr lang="en-US" sz="3600" smtClean="0"/>
              <a:t>≠</a:t>
            </a:r>
            <a:r>
              <a:rPr lang="en-US" sz="3200" smtClean="0"/>
              <a:t> Exercise Capacity</a:t>
            </a:r>
          </a:p>
        </p:txBody>
      </p:sp>
      <p:sp>
        <p:nvSpPr>
          <p:cNvPr id="25603" name="Rectangle 3"/>
          <p:cNvSpPr>
            <a:spLocks noChangeArrowheads="1"/>
          </p:cNvSpPr>
          <p:nvPr/>
        </p:nvSpPr>
        <p:spPr bwMode="auto">
          <a:xfrm>
            <a:off x="5137150" y="6399213"/>
            <a:ext cx="2868613" cy="274637"/>
          </a:xfrm>
          <a:prstGeom prst="rect">
            <a:avLst/>
          </a:prstGeom>
          <a:noFill/>
          <a:ln w="12700">
            <a:noFill/>
            <a:miter lim="800000"/>
            <a:headEnd/>
            <a:tailEnd/>
          </a:ln>
        </p:spPr>
        <p:txBody>
          <a:bodyPr wrap="none">
            <a:spAutoFit/>
          </a:bodyPr>
          <a:lstStyle/>
          <a:p>
            <a:r>
              <a:rPr lang="en-US" sz="1200"/>
              <a:t>Folland et al,  </a:t>
            </a:r>
            <a:r>
              <a:rPr lang="en-US" sz="1200" i="1"/>
              <a:t>Circulation </a:t>
            </a:r>
            <a:r>
              <a:rPr lang="en-US" sz="1200"/>
              <a:t>1994, 89:2005</a:t>
            </a:r>
          </a:p>
        </p:txBody>
      </p:sp>
      <p:pic>
        <p:nvPicPr>
          <p:cNvPr id="25604" name="Picture 4" descr="Folland_stenosisFig2a"/>
          <p:cNvPicPr>
            <a:picLocks noChangeAspect="1" noChangeArrowheads="1"/>
          </p:cNvPicPr>
          <p:nvPr/>
        </p:nvPicPr>
        <p:blipFill>
          <a:blip r:embed="rId3" cstate="print"/>
          <a:srcRect t="50578" r="53909"/>
          <a:stretch>
            <a:fillRect/>
          </a:stretch>
        </p:blipFill>
        <p:spPr bwMode="auto">
          <a:xfrm>
            <a:off x="1579563" y="1808163"/>
            <a:ext cx="6094412" cy="4552950"/>
          </a:xfrm>
          <a:prstGeom prst="rect">
            <a:avLst/>
          </a:prstGeom>
          <a:noFill/>
          <a:ln w="9525">
            <a:noFill/>
            <a:miter lim="800000"/>
            <a:headEnd/>
            <a:tailEnd/>
          </a:ln>
        </p:spPr>
      </p:pic>
      <p:sp>
        <p:nvSpPr>
          <p:cNvPr id="25605" name="Rectangle 5"/>
          <p:cNvSpPr>
            <a:spLocks noChangeArrowheads="1"/>
          </p:cNvSpPr>
          <p:nvPr/>
        </p:nvSpPr>
        <p:spPr bwMode="auto">
          <a:xfrm>
            <a:off x="1373188" y="1319213"/>
            <a:ext cx="6292850" cy="457200"/>
          </a:xfrm>
          <a:prstGeom prst="rect">
            <a:avLst/>
          </a:prstGeom>
          <a:noFill/>
          <a:ln w="12700">
            <a:noFill/>
            <a:miter lim="800000"/>
            <a:headEnd/>
            <a:tailEnd/>
          </a:ln>
        </p:spPr>
        <p:txBody>
          <a:bodyPr>
            <a:spAutoFit/>
          </a:bodyPr>
          <a:lstStyle/>
          <a:p>
            <a:r>
              <a:rPr lang="en-US"/>
              <a:t>Computer Based Stenosis Measurement</a:t>
            </a:r>
          </a:p>
        </p:txBody>
      </p:sp>
      <p:sp>
        <p:nvSpPr>
          <p:cNvPr id="25606" name="Rectangle 6"/>
          <p:cNvSpPr>
            <a:spLocks noChangeArrowheads="1"/>
          </p:cNvSpPr>
          <p:nvPr/>
        </p:nvSpPr>
        <p:spPr bwMode="auto">
          <a:xfrm>
            <a:off x="2838450" y="4799013"/>
            <a:ext cx="4584700" cy="274637"/>
          </a:xfrm>
          <a:prstGeom prst="rect">
            <a:avLst/>
          </a:prstGeom>
          <a:noFill/>
          <a:ln w="12700">
            <a:noFill/>
            <a:miter lim="800000"/>
            <a:headEnd/>
            <a:tailEnd/>
          </a:ln>
        </p:spPr>
        <p:txBody>
          <a:bodyPr wrap="none">
            <a:spAutoFit/>
          </a:bodyPr>
          <a:lstStyle/>
          <a:p>
            <a:r>
              <a:rPr lang="en-US" sz="1200">
                <a:solidFill>
                  <a:srgbClr val="000000"/>
                </a:solidFill>
              </a:rPr>
              <a:t>n = 242 single vessel disease &gt; 70% visual diameter stenosis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a:xfrm>
            <a:off x="504825" y="179388"/>
            <a:ext cx="8134350" cy="990600"/>
          </a:xfrm>
        </p:spPr>
        <p:txBody>
          <a:bodyPr/>
          <a:lstStyle/>
          <a:p>
            <a:r>
              <a:rPr lang="en-US" smtClean="0"/>
              <a:t>Stenosis ≠ Flow Reserve</a:t>
            </a:r>
          </a:p>
        </p:txBody>
      </p:sp>
      <p:sp>
        <p:nvSpPr>
          <p:cNvPr id="5" name="Text Box 7"/>
          <p:cNvSpPr txBox="1">
            <a:spLocks noChangeArrowheads="1"/>
          </p:cNvSpPr>
          <p:nvPr/>
        </p:nvSpPr>
        <p:spPr bwMode="auto">
          <a:xfrm>
            <a:off x="5468938" y="6410325"/>
            <a:ext cx="2845459" cy="276999"/>
          </a:xfrm>
          <a:prstGeom prst="rect">
            <a:avLst/>
          </a:prstGeom>
          <a:noFill/>
          <a:ln w="12700">
            <a:noFill/>
            <a:miter lim="800000"/>
            <a:headEnd/>
            <a:tailEnd/>
          </a:ln>
        </p:spPr>
        <p:txBody>
          <a:bodyPr wrap="none">
            <a:spAutoFit/>
          </a:bodyPr>
          <a:lstStyle/>
          <a:p>
            <a:pPr eaLnBrk="0" hangingPunct="0"/>
            <a:r>
              <a:rPr lang="en-US" sz="1200" dirty="0" err="1"/>
              <a:t>Tonino</a:t>
            </a:r>
            <a:r>
              <a:rPr lang="en-US" sz="1200" dirty="0"/>
              <a:t> et al, </a:t>
            </a:r>
            <a:r>
              <a:rPr lang="en-US" sz="1200" dirty="0" smtClean="0"/>
              <a:t>JACC 2010;55:2816-214</a:t>
            </a:r>
            <a:endParaRPr lang="en-US" sz="1200" dirty="0"/>
          </a:p>
        </p:txBody>
      </p:sp>
      <p:pic>
        <p:nvPicPr>
          <p:cNvPr id="132098" name="Picture 2" descr="D:\Presentations\Modeling_Course_2011\Tonino_JACC2010_F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6354" y="1457325"/>
            <a:ext cx="6158144" cy="4152900"/>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7"/>
          <p:cNvSpPr txBox="1">
            <a:spLocks noChangeArrowheads="1"/>
          </p:cNvSpPr>
          <p:nvPr/>
        </p:nvSpPr>
        <p:spPr bwMode="auto">
          <a:xfrm>
            <a:off x="649288" y="6123801"/>
            <a:ext cx="1385316" cy="276999"/>
          </a:xfrm>
          <a:prstGeom prst="rect">
            <a:avLst/>
          </a:prstGeom>
          <a:noFill/>
          <a:ln w="12700">
            <a:noFill/>
            <a:miter lim="800000"/>
            <a:headEnd/>
            <a:tailEnd/>
          </a:ln>
        </p:spPr>
        <p:txBody>
          <a:bodyPr wrap="none">
            <a:spAutoFit/>
          </a:bodyPr>
          <a:lstStyle/>
          <a:p>
            <a:pPr eaLnBrk="0" hangingPunct="0"/>
            <a:r>
              <a:rPr lang="en-US" sz="1200" dirty="0" smtClean="0"/>
              <a:t>n = 1440 lesions</a:t>
            </a:r>
            <a:endParaRPr lang="en-US" sz="1200" dirty="0"/>
          </a:p>
        </p:txBody>
      </p:sp>
    </p:spTree>
    <p:extLst>
      <p:ext uri="{BB962C8B-B14F-4D97-AF65-F5344CB8AC3E}">
        <p14:creationId xmlns:p14="http://schemas.microsoft.com/office/powerpoint/2010/main" val="34131018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7"/>
          <p:cNvSpPr txBox="1">
            <a:spLocks noChangeArrowheads="1"/>
          </p:cNvSpPr>
          <p:nvPr/>
        </p:nvSpPr>
        <p:spPr bwMode="auto">
          <a:xfrm>
            <a:off x="6450013" y="6410325"/>
            <a:ext cx="2266967" cy="276999"/>
          </a:xfrm>
          <a:prstGeom prst="rect">
            <a:avLst/>
          </a:prstGeom>
          <a:noFill/>
          <a:ln w="12700">
            <a:noFill/>
            <a:miter lim="800000"/>
            <a:headEnd/>
            <a:tailEnd/>
          </a:ln>
        </p:spPr>
        <p:txBody>
          <a:bodyPr wrap="none">
            <a:spAutoFit/>
          </a:bodyPr>
          <a:lstStyle/>
          <a:p>
            <a:pPr eaLnBrk="0" hangingPunct="0"/>
            <a:r>
              <a:rPr lang="en-US" sz="1200" dirty="0" err="1" smtClean="0"/>
              <a:t>Pijls</a:t>
            </a:r>
            <a:r>
              <a:rPr lang="en-US" sz="1200" dirty="0" smtClean="0"/>
              <a:t> </a:t>
            </a:r>
            <a:r>
              <a:rPr lang="en-US" sz="1200" dirty="0"/>
              <a:t>et al, </a:t>
            </a:r>
            <a:r>
              <a:rPr lang="en-US" sz="1200" dirty="0" smtClean="0"/>
              <a:t>JACC 2010;56:177</a:t>
            </a:r>
            <a:endParaRPr lang="en-US" sz="1200" dirty="0"/>
          </a:p>
        </p:txBody>
      </p:sp>
      <p:sp>
        <p:nvSpPr>
          <p:cNvPr id="27652" name="Rectangle 8"/>
          <p:cNvSpPr>
            <a:spLocks noGrp="1" noChangeArrowheads="1"/>
          </p:cNvSpPr>
          <p:nvPr>
            <p:ph type="title"/>
          </p:nvPr>
        </p:nvSpPr>
        <p:spPr>
          <a:xfrm>
            <a:off x="246063" y="187325"/>
            <a:ext cx="8610600" cy="876300"/>
          </a:xfrm>
        </p:spPr>
        <p:txBody>
          <a:bodyPr/>
          <a:lstStyle/>
          <a:p>
            <a:r>
              <a:rPr lang="en-US" sz="3600" smtClean="0"/>
              <a:t>Physiology Predicts PCI Outcome</a:t>
            </a:r>
          </a:p>
        </p:txBody>
      </p:sp>
      <p:sp>
        <p:nvSpPr>
          <p:cNvPr id="27654" name="Text Box 7"/>
          <p:cNvSpPr txBox="1">
            <a:spLocks noChangeArrowheads="1"/>
          </p:cNvSpPr>
          <p:nvPr/>
        </p:nvSpPr>
        <p:spPr bwMode="auto">
          <a:xfrm>
            <a:off x="2563813" y="1441450"/>
            <a:ext cx="4008437" cy="400050"/>
          </a:xfrm>
          <a:prstGeom prst="rect">
            <a:avLst/>
          </a:prstGeom>
          <a:noFill/>
          <a:ln w="12700">
            <a:noFill/>
            <a:miter lim="800000"/>
            <a:headEnd/>
            <a:tailEnd/>
          </a:ln>
        </p:spPr>
        <p:txBody>
          <a:bodyPr wrap="none">
            <a:spAutoFit/>
          </a:bodyPr>
          <a:lstStyle/>
          <a:p>
            <a:pPr eaLnBrk="0" hangingPunct="0"/>
            <a:r>
              <a:rPr lang="en-US" sz="2000" dirty="0"/>
              <a:t>Major Adverse Cardiac Events</a:t>
            </a:r>
          </a:p>
        </p:txBody>
      </p:sp>
      <p:sp>
        <p:nvSpPr>
          <p:cNvPr id="27656" name="Rectangle 7"/>
          <p:cNvSpPr>
            <a:spLocks noChangeArrowheads="1"/>
          </p:cNvSpPr>
          <p:nvPr/>
        </p:nvSpPr>
        <p:spPr bwMode="auto">
          <a:xfrm>
            <a:off x="3738563" y="966788"/>
            <a:ext cx="1689100" cy="460375"/>
          </a:xfrm>
          <a:prstGeom prst="rect">
            <a:avLst/>
          </a:prstGeom>
          <a:noFill/>
          <a:ln w="9525">
            <a:noFill/>
            <a:miter lim="800000"/>
            <a:headEnd/>
            <a:tailEnd/>
          </a:ln>
        </p:spPr>
        <p:txBody>
          <a:bodyPr wrap="none">
            <a:spAutoFit/>
          </a:bodyPr>
          <a:lstStyle/>
          <a:p>
            <a:r>
              <a:rPr lang="en-US" dirty="0"/>
              <a:t>FAME trial</a:t>
            </a:r>
          </a:p>
        </p:txBody>
      </p:sp>
      <p:sp>
        <p:nvSpPr>
          <p:cNvPr id="27657" name="Text Box 7"/>
          <p:cNvSpPr txBox="1">
            <a:spLocks noChangeArrowheads="1"/>
          </p:cNvSpPr>
          <p:nvPr/>
        </p:nvSpPr>
        <p:spPr bwMode="auto">
          <a:xfrm>
            <a:off x="677863" y="6138863"/>
            <a:ext cx="2201862" cy="276225"/>
          </a:xfrm>
          <a:prstGeom prst="rect">
            <a:avLst/>
          </a:prstGeom>
          <a:noFill/>
          <a:ln w="12700">
            <a:noFill/>
            <a:miter lim="800000"/>
            <a:headEnd/>
            <a:tailEnd/>
          </a:ln>
        </p:spPr>
        <p:txBody>
          <a:bodyPr wrap="none">
            <a:spAutoFit/>
          </a:bodyPr>
          <a:lstStyle/>
          <a:p>
            <a:r>
              <a:rPr lang="en-US" sz="1200"/>
              <a:t>n = 1005; multivessel disease</a:t>
            </a:r>
          </a:p>
        </p:txBody>
      </p:sp>
      <p:pic>
        <p:nvPicPr>
          <p:cNvPr id="133122" name="Picture 2" descr="D:\Presentations\Modeling_Course_2011\Pijls_JACC2010_Fig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 r="48632" b="50000"/>
          <a:stretch/>
        </p:blipFill>
        <p:spPr bwMode="auto">
          <a:xfrm>
            <a:off x="1729214" y="1924302"/>
            <a:ext cx="5405011" cy="39621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JCBasic_slide">
  <a:themeElements>
    <a:clrScheme name="">
      <a:dk1>
        <a:srgbClr val="00279F"/>
      </a:dk1>
      <a:lt1>
        <a:srgbClr val="FFFFFF"/>
      </a:lt1>
      <a:dk2>
        <a:srgbClr val="00279F"/>
      </a:dk2>
      <a:lt2>
        <a:srgbClr val="FFFF00"/>
      </a:lt2>
      <a:accent1>
        <a:srgbClr val="F57B49"/>
      </a:accent1>
      <a:accent2>
        <a:srgbClr val="FF0066"/>
      </a:accent2>
      <a:accent3>
        <a:srgbClr val="AAACCD"/>
      </a:accent3>
      <a:accent4>
        <a:srgbClr val="DADADA"/>
      </a:accent4>
      <a:accent5>
        <a:srgbClr val="F9BFB1"/>
      </a:accent5>
      <a:accent6>
        <a:srgbClr val="E7005C"/>
      </a:accent6>
      <a:hlink>
        <a:srgbClr val="FF0000"/>
      </a:hlink>
      <a:folHlink>
        <a:srgbClr val="919191"/>
      </a:folHlink>
    </a:clrScheme>
    <a:fontScheme name="JCBasic_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JCBasic_slid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CBasic_slid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CBasic_slid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CBasic_slid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CBasic_slid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CBasic_slid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CBasic_slid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11915</TotalTime>
  <Pages>50</Pages>
  <Words>1111</Words>
  <Application>Microsoft Office PowerPoint</Application>
  <PresentationFormat>On-screen Show (4:3)</PresentationFormat>
  <Paragraphs>359</Paragraphs>
  <Slides>41</Slides>
  <Notes>24</Notes>
  <HiddenSlides>0</HiddenSlides>
  <MMClips>4</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3</vt:i4>
      </vt:variant>
      <vt:variant>
        <vt:lpstr>Slide Titles</vt:lpstr>
      </vt:variant>
      <vt:variant>
        <vt:i4>41</vt:i4>
      </vt:variant>
    </vt:vector>
  </HeadingPairs>
  <TitlesOfParts>
    <vt:vector size="52" baseType="lpstr">
      <vt:lpstr>Arial</vt:lpstr>
      <vt:lpstr>Wingdings</vt:lpstr>
      <vt:lpstr>Helvetica</vt:lpstr>
      <vt:lpstr>Times New Roman</vt:lpstr>
      <vt:lpstr>ＭＳ Ｐゴシック</vt:lpstr>
      <vt:lpstr>Symbol</vt:lpstr>
      <vt:lpstr>Webdings</vt:lpstr>
      <vt:lpstr>JCBasic_slide</vt:lpstr>
      <vt:lpstr>Adobe Chart</vt:lpstr>
      <vt:lpstr>Worksheet</vt:lpstr>
      <vt:lpstr>Packager Shell Object</vt:lpstr>
      <vt:lpstr>The Why and How of Myocardial Perfusion Quantification  in the Cardiology Clinic</vt:lpstr>
      <vt:lpstr>Outline</vt:lpstr>
      <vt:lpstr>Atherosclerosis Timeline</vt:lpstr>
      <vt:lpstr>PowerPoint Presentation</vt:lpstr>
      <vt:lpstr>Stenosis Severity ≠ MI </vt:lpstr>
      <vt:lpstr>Stenosis Physiology</vt:lpstr>
      <vt:lpstr>Stenosis Severity ≠ Exercise Capacity</vt:lpstr>
      <vt:lpstr>Stenosis ≠ Flow Reserve</vt:lpstr>
      <vt:lpstr>Physiology Predicts PCI Outcome</vt:lpstr>
      <vt:lpstr>Outline</vt:lpstr>
      <vt:lpstr>Foundation of Perfusion Imaging</vt:lpstr>
      <vt:lpstr>Single-Photon Emission Tomography</vt:lpstr>
      <vt:lpstr>Positron Emission Tomography</vt:lpstr>
      <vt:lpstr>Anatomy vs Perfusion Images</vt:lpstr>
      <vt:lpstr>Rest/Stress 13N-NH3 PET</vt:lpstr>
      <vt:lpstr>PowerPoint Presentation</vt:lpstr>
      <vt:lpstr>PowerPoint Presentation</vt:lpstr>
      <vt:lpstr>Why Quantify Myocardial Blood Flow?</vt:lpstr>
      <vt:lpstr>PowerPoint Presentation</vt:lpstr>
      <vt:lpstr>PowerPoint Presentation</vt:lpstr>
      <vt:lpstr>Qualitative Images to Quantitative Myocardial Blood Flow</vt:lpstr>
      <vt:lpstr>What do we need to know to quantify blood flow by imaging?</vt:lpstr>
      <vt:lpstr>Quantitative MBF Methods: 13N-NH3</vt:lpstr>
      <vt:lpstr>Polar Display</vt:lpstr>
      <vt:lpstr>Image Data Extraction</vt:lpstr>
      <vt:lpstr>PowerPoint Presentation</vt:lpstr>
      <vt:lpstr>PowerPoint Presentation</vt:lpstr>
      <vt:lpstr>PowerPoint Presentation</vt:lpstr>
      <vt:lpstr>PowerPoint Presentation</vt:lpstr>
      <vt:lpstr>PowerPoint Presentation</vt:lpstr>
      <vt:lpstr>PowerPoint Presentation</vt:lpstr>
      <vt:lpstr>Considerations for Clinical Modeling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 of Washington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H. Caldwell, MD</dc:creator>
  <cp:lastModifiedBy>James Caldwell</cp:lastModifiedBy>
  <cp:revision>509</cp:revision>
  <cp:lastPrinted>2003-01-24T03:05:52Z</cp:lastPrinted>
  <dcterms:created xsi:type="dcterms:W3CDTF">2005-01-23T22:44:07Z</dcterms:created>
  <dcterms:modified xsi:type="dcterms:W3CDTF">2011-08-25T18:48:28Z</dcterms:modified>
</cp:coreProperties>
</file>