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68673" autoAdjust="0"/>
  </p:normalViewPr>
  <p:slideViewPr>
    <p:cSldViewPr snapToGrid="0">
      <p:cViewPr>
        <p:scale>
          <a:sx n="79" d="100"/>
          <a:sy n="79" d="100"/>
        </p:scale>
        <p:origin x="56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0619AD-E595-4A9E-BADB-164EAD3ADC53}" type="datetimeFigureOut">
              <a:rPr lang="en-US" smtClean="0"/>
              <a:t>1/10/20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21247D-5C86-4B18-8B46-2B5FA6E0947E}" type="slidenum">
              <a:rPr lang="en-US" smtClean="0"/>
              <a:t>‹#›</a:t>
            </a:fld>
            <a:endParaRPr lang="en-US"/>
          </a:p>
        </p:txBody>
      </p:sp>
    </p:spTree>
    <p:extLst>
      <p:ext uri="{BB962C8B-B14F-4D97-AF65-F5344CB8AC3E}">
        <p14:creationId xmlns:p14="http://schemas.microsoft.com/office/powerpoint/2010/main" val="89342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b="0" u="sng" kern="1200" dirty="0">
                <a:solidFill>
                  <a:schemeClr val="tx1"/>
                </a:solidFill>
                <a:effectLst/>
                <a:latin typeface="+mn-lt"/>
                <a:ea typeface="+mn-ea"/>
                <a:cs typeface="+mn-cs"/>
              </a:rPr>
              <a:t>To include in </a:t>
            </a:r>
            <a:r>
              <a:rPr lang="en-US" sz="1200" b="1" u="sng" kern="1200" dirty="0">
                <a:solidFill>
                  <a:schemeClr val="tx1"/>
                </a:solidFill>
                <a:effectLst/>
                <a:latin typeface="+mn-lt"/>
                <a:ea typeface="+mn-ea"/>
                <a:cs typeface="+mn-cs"/>
              </a:rPr>
              <a:t>NOTES</a:t>
            </a:r>
            <a:r>
              <a:rPr lang="en-US" sz="1200" u="sng" kern="1200" dirty="0">
                <a:solidFill>
                  <a:schemeClr val="tx1"/>
                </a:solidFill>
                <a:effectLst/>
                <a:latin typeface="+mn-lt"/>
                <a:ea typeface="+mn-ea"/>
                <a:cs typeface="+mn-cs"/>
              </a:rPr>
              <a:t> section</a:t>
            </a:r>
          </a:p>
          <a:p>
            <a:pPr marL="171450" indent="-171450">
              <a:buFont typeface="Wingdings" panose="05000000000000000000" pitchFamily="2" charset="2"/>
              <a:buChar char="Ø"/>
            </a:pPr>
            <a:r>
              <a:rPr lang="en-US" sz="1200" kern="1200" dirty="0">
                <a:solidFill>
                  <a:schemeClr val="tx1"/>
                </a:solidFill>
                <a:effectLst/>
                <a:latin typeface="+mn-lt"/>
                <a:ea typeface="+mn-ea"/>
                <a:cs typeface="+mn-cs"/>
              </a:rPr>
              <a:t>define/explain it enough for a non-scientific person to explain to the general public (2-3 sentences)</a:t>
            </a:r>
          </a:p>
          <a:p>
            <a:pPr marL="171450" indent="-171450">
              <a:buFont typeface="Wingdings" panose="05000000000000000000" pitchFamily="2" charset="2"/>
              <a:buChar char="Ø"/>
            </a:pPr>
            <a:r>
              <a:rPr lang="en-US" sz="1200" b="0" kern="1200" dirty="0">
                <a:solidFill>
                  <a:schemeClr val="tx1"/>
                </a:solidFill>
                <a:effectLst/>
                <a:latin typeface="+mn-lt"/>
                <a:ea typeface="+mn-ea"/>
                <a:cs typeface="+mn-cs"/>
              </a:rPr>
              <a:t>mention how can </a:t>
            </a:r>
            <a:r>
              <a:rPr lang="en-US" sz="1200" b="1" kern="1200" dirty="0">
                <a:solidFill>
                  <a:schemeClr val="tx1"/>
                </a:solidFill>
                <a:effectLst/>
                <a:latin typeface="+mn-lt"/>
                <a:ea typeface="+mn-ea"/>
                <a:cs typeface="+mn-cs"/>
              </a:rPr>
              <a:t>machine learning and AI </a:t>
            </a:r>
            <a:r>
              <a:rPr lang="en-US" sz="1200" b="0" kern="1200" dirty="0">
                <a:solidFill>
                  <a:schemeClr val="tx1"/>
                </a:solidFill>
                <a:effectLst/>
                <a:latin typeface="+mn-lt"/>
                <a:ea typeface="+mn-ea"/>
                <a:cs typeface="+mn-cs"/>
              </a:rPr>
              <a:t>help your project (2 sentences)</a:t>
            </a:r>
          </a:p>
          <a:p>
            <a:pPr marL="171450" indent="-171450">
              <a:buFont typeface="Wingdings" panose="05000000000000000000" pitchFamily="2" charset="2"/>
              <a:buChar char="Ø"/>
            </a:pPr>
            <a:r>
              <a:rPr lang="en-US" sz="1200" b="0" kern="1200" dirty="0">
                <a:solidFill>
                  <a:schemeClr val="tx1"/>
                </a:solidFill>
                <a:effectLst/>
                <a:latin typeface="+mn-lt"/>
                <a:ea typeface="+mn-ea"/>
                <a:cs typeface="+mn-cs"/>
              </a:rPr>
              <a:t>List </a:t>
            </a:r>
            <a:r>
              <a:rPr lang="en-US" sz="1200" b="1" kern="1200" dirty="0">
                <a:solidFill>
                  <a:schemeClr val="tx1"/>
                </a:solidFill>
                <a:effectLst/>
                <a:latin typeface="+mn-lt"/>
                <a:ea typeface="+mn-ea"/>
                <a:cs typeface="+mn-cs"/>
              </a:rPr>
              <a:t>future challenges </a:t>
            </a:r>
            <a:r>
              <a:rPr lang="en-US" sz="1200" b="0" kern="1200" dirty="0">
                <a:solidFill>
                  <a:schemeClr val="tx1"/>
                </a:solidFill>
                <a:effectLst/>
                <a:latin typeface="+mn-lt"/>
                <a:ea typeface="+mn-ea"/>
                <a:cs typeface="+mn-cs"/>
              </a:rPr>
              <a:t>or next steps after your project is done (1 sentence)</a:t>
            </a:r>
          </a:p>
          <a:p>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none" kern="1200" dirty="0">
                <a:solidFill>
                  <a:srgbClr val="FF0000"/>
                </a:solidFill>
                <a:effectLst/>
                <a:latin typeface="+mn-lt"/>
                <a:ea typeface="+mn-ea"/>
                <a:cs typeface="+mn-cs"/>
              </a:rPr>
              <a:t>To understand how wounds heal and predict how we might improve wound healing outcomes, we need to connect molecular, cellular, and tissue levels of abstraction. Wound healing requires the coordinated movements and functions of different cell types elicited by spatial cues in the tissue. We are modeling how populations of cells collectively sense and respond to those cues.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u="none" kern="120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none" kern="1200" dirty="0">
                <a:solidFill>
                  <a:srgbClr val="FF0000"/>
                </a:solidFill>
                <a:effectLst/>
                <a:latin typeface="+mn-lt"/>
                <a:ea typeface="+mn-ea"/>
                <a:cs typeface="+mn-cs"/>
              </a:rPr>
              <a:t>Machine learning approaches are being pursued in this project to 1) automate the tracking of cells in movies of cell migration experiments; and 2) compress information about cell shape and cell shape changes during cell migration.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u="none" kern="1200" dirty="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none" kern="1200" dirty="0">
                <a:solidFill>
                  <a:srgbClr val="FF0000"/>
                </a:solidFill>
                <a:effectLst/>
                <a:latin typeface="+mn-lt"/>
                <a:ea typeface="+mn-ea"/>
                <a:cs typeface="+mn-cs"/>
              </a:rPr>
              <a:t>The future challenge will be to refine the model with multiple cell types, multiple spatial cues (including mechanical cues), and multiple intracellular reaction pathways.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sng" kern="1200" dirty="0">
                <a:solidFill>
                  <a:schemeClr val="tx1"/>
                </a:solidFill>
                <a:effectLst/>
                <a:latin typeface="+mn-lt"/>
                <a:ea typeface="+mn-ea"/>
                <a:cs typeface="+mn-cs"/>
              </a:rPr>
              <a:t>Further details for</a:t>
            </a:r>
            <a:r>
              <a:rPr lang="en-US" sz="1200" b="1" u="sng" kern="1200" dirty="0">
                <a:solidFill>
                  <a:schemeClr val="tx1"/>
                </a:solidFill>
                <a:effectLst/>
                <a:latin typeface="+mn-lt"/>
                <a:ea typeface="+mn-ea"/>
                <a:cs typeface="+mn-cs"/>
              </a:rPr>
              <a:t> Notes </a:t>
            </a:r>
            <a:r>
              <a:rPr lang="en-US" sz="1200" b="0" u="sng" kern="1200" dirty="0">
                <a:solidFill>
                  <a:schemeClr val="tx1"/>
                </a:solidFill>
                <a:effectLst/>
                <a:latin typeface="+mn-lt"/>
                <a:ea typeface="+mn-ea"/>
                <a:cs typeface="+mn-cs"/>
              </a:rPr>
              <a:t>section</a:t>
            </a:r>
            <a:r>
              <a:rPr lang="en-US" sz="1200" b="1" u="sng"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 For the following communities </a:t>
            </a:r>
            <a:r>
              <a:rPr lang="en-US" sz="1200" kern="1200" dirty="0">
                <a:solidFill>
                  <a:schemeClr val="tx1"/>
                </a:solidFill>
                <a:effectLst/>
                <a:latin typeface="+mn-lt"/>
                <a:ea typeface="+mn-ea"/>
                <a:cs typeface="+mn-cs"/>
              </a:rPr>
              <a:t>(2 sentences)</a:t>
            </a:r>
            <a:r>
              <a:rPr lang="en-US" sz="1200" b="1" kern="1200" dirty="0">
                <a:solidFill>
                  <a:schemeClr val="tx1"/>
                </a:solidFill>
                <a:effectLst/>
                <a:latin typeface="+mn-lt"/>
                <a:ea typeface="+mn-ea"/>
                <a:cs typeface="+mn-cs"/>
              </a:rPr>
              <a:t>:</a:t>
            </a:r>
          </a:p>
          <a:p>
            <a:r>
              <a:rPr lang="en-US" sz="1200" b="1" kern="1200" dirty="0">
                <a:solidFill>
                  <a:schemeClr val="tx1"/>
                </a:solidFill>
                <a:effectLst/>
                <a:latin typeface="+mn-lt"/>
                <a:ea typeface="+mn-ea"/>
                <a:cs typeface="+mn-cs"/>
              </a:rPr>
              <a:t>Multiscale modeling</a:t>
            </a:r>
            <a:r>
              <a:rPr lang="en-US" sz="1200" kern="1200" dirty="0">
                <a:solidFill>
                  <a:schemeClr val="tx1"/>
                </a:solidFill>
                <a:effectLst/>
                <a:latin typeface="+mn-lt"/>
                <a:ea typeface="+mn-ea"/>
                <a:cs typeface="+mn-cs"/>
              </a:rPr>
              <a:t>:  explain how the math will address </a:t>
            </a:r>
            <a:r>
              <a:rPr lang="en-US" sz="1200" u="sng" kern="1200" dirty="0">
                <a:solidFill>
                  <a:schemeClr val="tx1"/>
                </a:solidFill>
                <a:effectLst/>
                <a:latin typeface="+mn-lt"/>
                <a:ea typeface="+mn-ea"/>
                <a:cs typeface="+mn-cs"/>
              </a:rPr>
              <a:t>methodological challenges </a:t>
            </a:r>
            <a:r>
              <a:rPr lang="en-US" sz="1200" kern="1200" dirty="0">
                <a:solidFill>
                  <a:schemeClr val="tx1"/>
                </a:solidFill>
                <a:effectLst/>
                <a:latin typeface="+mn-lt"/>
                <a:ea typeface="+mn-ea"/>
                <a:cs typeface="+mn-cs"/>
              </a:rPr>
              <a:t>(e.g.: crossing scales, sparse data, uncertainty, modularity, spatiotemporal simulation challenges, etc.)</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primary methodological challenge encountered in this project is crossing scales. Our approach to this is to define gradient sensing as an inherently biochemical process and cell movement as an inherently mechanical one. The cytoskeleton (containing actin filaments and non-muscle myosin) serves as the natural interface between </a:t>
            </a:r>
            <a:r>
              <a:rPr lang="en-US" sz="1200" b="1" kern="1200">
                <a:solidFill>
                  <a:schemeClr val="tx1"/>
                </a:solidFill>
                <a:effectLst/>
                <a:latin typeface="+mn-lt"/>
                <a:ea typeface="+mn-ea"/>
                <a:cs typeface="+mn-cs"/>
              </a:rPr>
              <a:t>the two.</a:t>
            </a:r>
            <a:endParaRPr lang="en-US" sz="1200" b="1"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dirty="0"/>
              <a:t>PI name, email:  </a:t>
            </a:r>
            <a:r>
              <a:rPr lang="en-US" b="1" dirty="0"/>
              <a:t>Jason Haugh, </a:t>
            </a:r>
            <a:r>
              <a:rPr lang="en-US" b="1" dirty="0" err="1"/>
              <a:t>jason_haugh@ncsu.edu</a:t>
            </a:r>
            <a:endParaRPr lang="en-US" b="1" dirty="0"/>
          </a:p>
        </p:txBody>
      </p:sp>
      <p:sp>
        <p:nvSpPr>
          <p:cNvPr id="4" name="Slide Number Placeholder 3"/>
          <p:cNvSpPr>
            <a:spLocks noGrp="1"/>
          </p:cNvSpPr>
          <p:nvPr>
            <p:ph type="sldNum" sz="quarter" idx="5"/>
          </p:nvPr>
        </p:nvSpPr>
        <p:spPr/>
        <p:txBody>
          <a:bodyPr/>
          <a:lstStyle/>
          <a:p>
            <a:fld id="{5121247D-5C86-4B18-8B46-2B5FA6E0947E}" type="slidenum">
              <a:rPr lang="en-US" smtClean="0"/>
              <a:t>1</a:t>
            </a:fld>
            <a:endParaRPr lang="en-US"/>
          </a:p>
        </p:txBody>
      </p:sp>
    </p:spTree>
    <p:extLst>
      <p:ext uri="{BB962C8B-B14F-4D97-AF65-F5344CB8AC3E}">
        <p14:creationId xmlns:p14="http://schemas.microsoft.com/office/powerpoint/2010/main" val="18815177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67717-1496-4177-8D92-7C8E2D43CB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34447B-AE9B-46D7-B7EC-5E4BD78B03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B040B6-3A84-4205-9B41-82F13DCF2734}"/>
              </a:ext>
            </a:extLst>
          </p:cNvPr>
          <p:cNvSpPr>
            <a:spLocks noGrp="1"/>
          </p:cNvSpPr>
          <p:nvPr>
            <p:ph type="dt" sz="half" idx="10"/>
          </p:nvPr>
        </p:nvSpPr>
        <p:spPr/>
        <p:txBody>
          <a:bodyPr/>
          <a:lstStyle/>
          <a:p>
            <a:fld id="{1DBA29A7-C6A7-4516-A0B8-880E757F7B93}" type="datetimeFigureOut">
              <a:rPr lang="en-US" smtClean="0"/>
              <a:t>1/10/20</a:t>
            </a:fld>
            <a:endParaRPr lang="en-US"/>
          </a:p>
        </p:txBody>
      </p:sp>
      <p:sp>
        <p:nvSpPr>
          <p:cNvPr id="5" name="Footer Placeholder 4">
            <a:extLst>
              <a:ext uri="{FF2B5EF4-FFF2-40B4-BE49-F238E27FC236}">
                <a16:creationId xmlns:a16="http://schemas.microsoft.com/office/drawing/2014/main" id="{18AB7890-0B25-4709-8D8B-7230D48C63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F963BC-921C-4FE1-852B-803174071EA7}"/>
              </a:ext>
            </a:extLst>
          </p:cNvPr>
          <p:cNvSpPr>
            <a:spLocks noGrp="1"/>
          </p:cNvSpPr>
          <p:nvPr>
            <p:ph type="sldNum" sz="quarter" idx="12"/>
          </p:nvPr>
        </p:nvSpPr>
        <p:spPr/>
        <p:txBody>
          <a:bodyPr/>
          <a:lstStyle/>
          <a:p>
            <a:fld id="{E983F42C-7870-467E-B605-F7226AA5127C}" type="slidenum">
              <a:rPr lang="en-US" smtClean="0"/>
              <a:t>‹#›</a:t>
            </a:fld>
            <a:endParaRPr lang="en-US"/>
          </a:p>
        </p:txBody>
      </p:sp>
      <p:pic>
        <p:nvPicPr>
          <p:cNvPr id="11" name="Picture 10">
            <a:extLst>
              <a:ext uri="{FF2B5EF4-FFF2-40B4-BE49-F238E27FC236}">
                <a16:creationId xmlns:a16="http://schemas.microsoft.com/office/drawing/2014/main" id="{5A89B9E2-3767-4ABA-96B6-057440306338}"/>
              </a:ext>
            </a:extLst>
          </p:cNvPr>
          <p:cNvPicPr>
            <a:picLocks noChangeAspect="1"/>
          </p:cNvPicPr>
          <p:nvPr userDrawn="1"/>
        </p:nvPicPr>
        <p:blipFill rotWithShape="1">
          <a:blip r:embed="rId2"/>
          <a:srcRect l="31939" t="70782" r="40981"/>
          <a:stretch/>
        </p:blipFill>
        <p:spPr>
          <a:xfrm>
            <a:off x="231423" y="120474"/>
            <a:ext cx="3084690" cy="2003778"/>
          </a:xfrm>
          <a:prstGeom prst="rect">
            <a:avLst/>
          </a:prstGeom>
        </p:spPr>
      </p:pic>
      <p:pic>
        <p:nvPicPr>
          <p:cNvPr id="12" name="Picture 11">
            <a:extLst>
              <a:ext uri="{FF2B5EF4-FFF2-40B4-BE49-F238E27FC236}">
                <a16:creationId xmlns:a16="http://schemas.microsoft.com/office/drawing/2014/main" id="{DDD0C1AA-18F7-4B6D-948D-9BBA3D86C7C3}"/>
              </a:ext>
            </a:extLst>
          </p:cNvPr>
          <p:cNvPicPr>
            <a:picLocks noChangeAspect="1"/>
          </p:cNvPicPr>
          <p:nvPr userDrawn="1"/>
        </p:nvPicPr>
        <p:blipFill rotWithShape="1">
          <a:blip r:embed="rId3"/>
          <a:srcRect l="42469" t="8439" r="46828" b="83660"/>
          <a:stretch/>
        </p:blipFill>
        <p:spPr>
          <a:xfrm>
            <a:off x="3764843" y="640644"/>
            <a:ext cx="1219201" cy="541867"/>
          </a:xfrm>
          <a:prstGeom prst="rect">
            <a:avLst/>
          </a:prstGeom>
        </p:spPr>
      </p:pic>
      <p:pic>
        <p:nvPicPr>
          <p:cNvPr id="13" name="Picture 12">
            <a:extLst>
              <a:ext uri="{FF2B5EF4-FFF2-40B4-BE49-F238E27FC236}">
                <a16:creationId xmlns:a16="http://schemas.microsoft.com/office/drawing/2014/main" id="{82140BB4-AAAC-49DA-A944-72CEDA75FB1C}"/>
              </a:ext>
            </a:extLst>
          </p:cNvPr>
          <p:cNvPicPr>
            <a:picLocks noChangeAspect="1"/>
          </p:cNvPicPr>
          <p:nvPr userDrawn="1"/>
        </p:nvPicPr>
        <p:blipFill rotWithShape="1">
          <a:blip r:embed="rId3"/>
          <a:srcRect l="42469" t="8439" r="46828" b="83660"/>
          <a:stretch/>
        </p:blipFill>
        <p:spPr>
          <a:xfrm>
            <a:off x="5492043" y="640644"/>
            <a:ext cx="1219201" cy="541867"/>
          </a:xfrm>
          <a:prstGeom prst="rect">
            <a:avLst/>
          </a:prstGeom>
        </p:spPr>
      </p:pic>
      <p:pic>
        <p:nvPicPr>
          <p:cNvPr id="14" name="Picture 13">
            <a:extLst>
              <a:ext uri="{FF2B5EF4-FFF2-40B4-BE49-F238E27FC236}">
                <a16:creationId xmlns:a16="http://schemas.microsoft.com/office/drawing/2014/main" id="{FFD526E7-D5E9-4584-A70B-CA57609675A0}"/>
              </a:ext>
            </a:extLst>
          </p:cNvPr>
          <p:cNvPicPr>
            <a:picLocks noChangeAspect="1"/>
          </p:cNvPicPr>
          <p:nvPr userDrawn="1"/>
        </p:nvPicPr>
        <p:blipFill rotWithShape="1">
          <a:blip r:embed="rId3"/>
          <a:srcRect l="42469" t="8439" r="46828" b="83660"/>
          <a:stretch/>
        </p:blipFill>
        <p:spPr>
          <a:xfrm>
            <a:off x="5796843" y="640644"/>
            <a:ext cx="1219201" cy="541867"/>
          </a:xfrm>
          <a:prstGeom prst="rect">
            <a:avLst/>
          </a:prstGeom>
        </p:spPr>
      </p:pic>
      <p:pic>
        <p:nvPicPr>
          <p:cNvPr id="15" name="Picture 14">
            <a:extLst>
              <a:ext uri="{FF2B5EF4-FFF2-40B4-BE49-F238E27FC236}">
                <a16:creationId xmlns:a16="http://schemas.microsoft.com/office/drawing/2014/main" id="{AB82D969-B668-45A6-B5A4-598D2ED102A0}"/>
              </a:ext>
            </a:extLst>
          </p:cNvPr>
          <p:cNvPicPr>
            <a:picLocks noChangeAspect="1"/>
          </p:cNvPicPr>
          <p:nvPr userDrawn="1"/>
        </p:nvPicPr>
        <p:blipFill rotWithShape="1">
          <a:blip r:embed="rId3"/>
          <a:srcRect l="42469" t="8439" r="46828" b="83660"/>
          <a:stretch/>
        </p:blipFill>
        <p:spPr>
          <a:xfrm>
            <a:off x="7281332" y="640644"/>
            <a:ext cx="1219201" cy="541867"/>
          </a:xfrm>
          <a:prstGeom prst="rect">
            <a:avLst/>
          </a:prstGeom>
        </p:spPr>
      </p:pic>
      <p:pic>
        <p:nvPicPr>
          <p:cNvPr id="16" name="Picture 15">
            <a:extLst>
              <a:ext uri="{FF2B5EF4-FFF2-40B4-BE49-F238E27FC236}">
                <a16:creationId xmlns:a16="http://schemas.microsoft.com/office/drawing/2014/main" id="{F4B52DCA-4E23-4339-B6B5-0A8DCCD1975F}"/>
              </a:ext>
            </a:extLst>
          </p:cNvPr>
          <p:cNvPicPr>
            <a:picLocks noChangeAspect="1"/>
          </p:cNvPicPr>
          <p:nvPr userDrawn="1"/>
        </p:nvPicPr>
        <p:blipFill rotWithShape="1">
          <a:blip r:embed="rId3"/>
          <a:srcRect l="42469" t="8439" r="46828" b="83660"/>
          <a:stretch/>
        </p:blipFill>
        <p:spPr>
          <a:xfrm>
            <a:off x="8500533" y="640644"/>
            <a:ext cx="1219201" cy="541867"/>
          </a:xfrm>
          <a:prstGeom prst="rect">
            <a:avLst/>
          </a:prstGeom>
        </p:spPr>
      </p:pic>
      <p:pic>
        <p:nvPicPr>
          <p:cNvPr id="17" name="Picture 16">
            <a:extLst>
              <a:ext uri="{FF2B5EF4-FFF2-40B4-BE49-F238E27FC236}">
                <a16:creationId xmlns:a16="http://schemas.microsoft.com/office/drawing/2014/main" id="{C6CE021F-922F-413E-9275-C5C5A26D676A}"/>
              </a:ext>
            </a:extLst>
          </p:cNvPr>
          <p:cNvPicPr>
            <a:picLocks noChangeAspect="1"/>
          </p:cNvPicPr>
          <p:nvPr userDrawn="1"/>
        </p:nvPicPr>
        <p:blipFill rotWithShape="1">
          <a:blip r:embed="rId3"/>
          <a:srcRect l="42469" t="8439" r="46828" b="83660"/>
          <a:stretch/>
        </p:blipFill>
        <p:spPr>
          <a:xfrm>
            <a:off x="10120490" y="640644"/>
            <a:ext cx="1219201" cy="541867"/>
          </a:xfrm>
          <a:prstGeom prst="rect">
            <a:avLst/>
          </a:prstGeom>
        </p:spPr>
      </p:pic>
    </p:spTree>
    <p:extLst>
      <p:ext uri="{BB962C8B-B14F-4D97-AF65-F5344CB8AC3E}">
        <p14:creationId xmlns:p14="http://schemas.microsoft.com/office/powerpoint/2010/main" val="264833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67E65-26BB-44E4-B505-FD5FF951B8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A2B483-7C58-4A56-A06A-901FF13076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7F5879-E68E-4C30-8EB5-0D8E925B291D}"/>
              </a:ext>
            </a:extLst>
          </p:cNvPr>
          <p:cNvSpPr>
            <a:spLocks noGrp="1"/>
          </p:cNvSpPr>
          <p:nvPr>
            <p:ph type="dt" sz="half" idx="10"/>
          </p:nvPr>
        </p:nvSpPr>
        <p:spPr/>
        <p:txBody>
          <a:bodyPr/>
          <a:lstStyle/>
          <a:p>
            <a:fld id="{1DBA29A7-C6A7-4516-A0B8-880E757F7B93}" type="datetimeFigureOut">
              <a:rPr lang="en-US" smtClean="0"/>
              <a:t>1/10/20</a:t>
            </a:fld>
            <a:endParaRPr lang="en-US"/>
          </a:p>
        </p:txBody>
      </p:sp>
      <p:sp>
        <p:nvSpPr>
          <p:cNvPr id="5" name="Footer Placeholder 4">
            <a:extLst>
              <a:ext uri="{FF2B5EF4-FFF2-40B4-BE49-F238E27FC236}">
                <a16:creationId xmlns:a16="http://schemas.microsoft.com/office/drawing/2014/main" id="{B93E4EAA-8018-4EA9-BEB5-7AA707E645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8F626-D5AA-4BFD-8CAA-8D7EB7E7182B}"/>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81855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5269C6-82F5-43DB-A279-C6776671E0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42516D-1187-4E87-BCCF-2135E13A92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FF842-EE17-4E32-8BC0-49E4F6F2BF57}"/>
              </a:ext>
            </a:extLst>
          </p:cNvPr>
          <p:cNvSpPr>
            <a:spLocks noGrp="1"/>
          </p:cNvSpPr>
          <p:nvPr>
            <p:ph type="dt" sz="half" idx="10"/>
          </p:nvPr>
        </p:nvSpPr>
        <p:spPr/>
        <p:txBody>
          <a:bodyPr/>
          <a:lstStyle/>
          <a:p>
            <a:fld id="{1DBA29A7-C6A7-4516-A0B8-880E757F7B93}" type="datetimeFigureOut">
              <a:rPr lang="en-US" smtClean="0"/>
              <a:t>1/10/20</a:t>
            </a:fld>
            <a:endParaRPr lang="en-US"/>
          </a:p>
        </p:txBody>
      </p:sp>
      <p:sp>
        <p:nvSpPr>
          <p:cNvPr id="5" name="Footer Placeholder 4">
            <a:extLst>
              <a:ext uri="{FF2B5EF4-FFF2-40B4-BE49-F238E27FC236}">
                <a16:creationId xmlns:a16="http://schemas.microsoft.com/office/drawing/2014/main" id="{60825791-924E-484D-BF3B-970DC186C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61907A-C84D-4E51-8727-0E26CF62666C}"/>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5907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B6A7E-337E-4A5F-BC16-9693585479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08B992-9332-4A7A-BDAA-2007297D28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6C89D-FEF8-4AAE-A0BE-8E2ACD42DF1F}"/>
              </a:ext>
            </a:extLst>
          </p:cNvPr>
          <p:cNvSpPr>
            <a:spLocks noGrp="1"/>
          </p:cNvSpPr>
          <p:nvPr>
            <p:ph type="dt" sz="half" idx="10"/>
          </p:nvPr>
        </p:nvSpPr>
        <p:spPr/>
        <p:txBody>
          <a:bodyPr/>
          <a:lstStyle/>
          <a:p>
            <a:fld id="{1DBA29A7-C6A7-4516-A0B8-880E757F7B93}" type="datetimeFigureOut">
              <a:rPr lang="en-US" smtClean="0"/>
              <a:t>1/10/20</a:t>
            </a:fld>
            <a:endParaRPr lang="en-US"/>
          </a:p>
        </p:txBody>
      </p:sp>
      <p:sp>
        <p:nvSpPr>
          <p:cNvPr id="5" name="Footer Placeholder 4">
            <a:extLst>
              <a:ext uri="{FF2B5EF4-FFF2-40B4-BE49-F238E27FC236}">
                <a16:creationId xmlns:a16="http://schemas.microsoft.com/office/drawing/2014/main" id="{2F26291B-3AA0-4B23-8B81-21BA0A3CC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6E438-9102-42BC-BB2A-316343AA99B9}"/>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5441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AF28-B45F-47E9-8DA3-EE34F7E81E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8CB2D7-0796-4A54-9643-5E20C181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EA771C-91D6-4262-B7AA-DB5481BD61C3}"/>
              </a:ext>
            </a:extLst>
          </p:cNvPr>
          <p:cNvSpPr>
            <a:spLocks noGrp="1"/>
          </p:cNvSpPr>
          <p:nvPr>
            <p:ph type="dt" sz="half" idx="10"/>
          </p:nvPr>
        </p:nvSpPr>
        <p:spPr/>
        <p:txBody>
          <a:bodyPr/>
          <a:lstStyle/>
          <a:p>
            <a:fld id="{1DBA29A7-C6A7-4516-A0B8-880E757F7B93}" type="datetimeFigureOut">
              <a:rPr lang="en-US" smtClean="0"/>
              <a:t>1/10/20</a:t>
            </a:fld>
            <a:endParaRPr lang="en-US"/>
          </a:p>
        </p:txBody>
      </p:sp>
      <p:sp>
        <p:nvSpPr>
          <p:cNvPr id="5" name="Footer Placeholder 4">
            <a:extLst>
              <a:ext uri="{FF2B5EF4-FFF2-40B4-BE49-F238E27FC236}">
                <a16:creationId xmlns:a16="http://schemas.microsoft.com/office/drawing/2014/main" id="{268517C1-21C2-464B-8BDD-53B58F54A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B2D988-D3B3-4C45-80DE-AD49AAE9008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1141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8E9BF-2CFA-4942-9E60-7600510F5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38DC7B-F726-45E8-B556-A59C74E98B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86D837-1A2C-477B-8A35-16D0B6864BD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E2C762-2EF9-4381-844A-B061A5BE082D}"/>
              </a:ext>
            </a:extLst>
          </p:cNvPr>
          <p:cNvSpPr>
            <a:spLocks noGrp="1"/>
          </p:cNvSpPr>
          <p:nvPr>
            <p:ph type="dt" sz="half" idx="10"/>
          </p:nvPr>
        </p:nvSpPr>
        <p:spPr/>
        <p:txBody>
          <a:bodyPr/>
          <a:lstStyle/>
          <a:p>
            <a:fld id="{1DBA29A7-C6A7-4516-A0B8-880E757F7B93}" type="datetimeFigureOut">
              <a:rPr lang="en-US" smtClean="0"/>
              <a:t>1/10/20</a:t>
            </a:fld>
            <a:endParaRPr lang="en-US"/>
          </a:p>
        </p:txBody>
      </p:sp>
      <p:sp>
        <p:nvSpPr>
          <p:cNvPr id="6" name="Footer Placeholder 5">
            <a:extLst>
              <a:ext uri="{FF2B5EF4-FFF2-40B4-BE49-F238E27FC236}">
                <a16:creationId xmlns:a16="http://schemas.microsoft.com/office/drawing/2014/main" id="{0A512821-CF68-4735-8EE5-D711D9C528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5D2B63-FB4D-4E4B-A6B2-DDDD0091FFED}"/>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98239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B0D36-A41F-46CA-A04C-44A0EA6900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A6D811-70B5-4E8C-8BEA-D717A7F23F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D5499A0-3A54-4D66-A6F2-C176FAE659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6DBCC9-F5E2-4467-85C1-B2B0FE6A9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A990A3-928C-4C2C-A5BD-D061C5356E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D6B405-E672-484D-AD34-1155CFAA2E30}"/>
              </a:ext>
            </a:extLst>
          </p:cNvPr>
          <p:cNvSpPr>
            <a:spLocks noGrp="1"/>
          </p:cNvSpPr>
          <p:nvPr>
            <p:ph type="dt" sz="half" idx="10"/>
          </p:nvPr>
        </p:nvSpPr>
        <p:spPr/>
        <p:txBody>
          <a:bodyPr/>
          <a:lstStyle/>
          <a:p>
            <a:fld id="{1DBA29A7-C6A7-4516-A0B8-880E757F7B93}" type="datetimeFigureOut">
              <a:rPr lang="en-US" smtClean="0"/>
              <a:t>1/10/20</a:t>
            </a:fld>
            <a:endParaRPr lang="en-US"/>
          </a:p>
        </p:txBody>
      </p:sp>
      <p:sp>
        <p:nvSpPr>
          <p:cNvPr id="8" name="Footer Placeholder 7">
            <a:extLst>
              <a:ext uri="{FF2B5EF4-FFF2-40B4-BE49-F238E27FC236}">
                <a16:creationId xmlns:a16="http://schemas.microsoft.com/office/drawing/2014/main" id="{BA0492C4-DF97-4990-8C3C-96FC4EA6FC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5955FF-3F64-47A3-A9F0-EFFACD9A9FCE}"/>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15065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D0CEC-CB3C-4481-865D-1E0F4AD186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6A0C66-FB7C-4FE0-956C-EB5ABC43BA1F}"/>
              </a:ext>
            </a:extLst>
          </p:cNvPr>
          <p:cNvSpPr>
            <a:spLocks noGrp="1"/>
          </p:cNvSpPr>
          <p:nvPr>
            <p:ph type="dt" sz="half" idx="10"/>
          </p:nvPr>
        </p:nvSpPr>
        <p:spPr/>
        <p:txBody>
          <a:bodyPr/>
          <a:lstStyle/>
          <a:p>
            <a:fld id="{1DBA29A7-C6A7-4516-A0B8-880E757F7B93}" type="datetimeFigureOut">
              <a:rPr lang="en-US" smtClean="0"/>
              <a:t>1/10/20</a:t>
            </a:fld>
            <a:endParaRPr lang="en-US"/>
          </a:p>
        </p:txBody>
      </p:sp>
      <p:sp>
        <p:nvSpPr>
          <p:cNvPr id="4" name="Footer Placeholder 3">
            <a:extLst>
              <a:ext uri="{FF2B5EF4-FFF2-40B4-BE49-F238E27FC236}">
                <a16:creationId xmlns:a16="http://schemas.microsoft.com/office/drawing/2014/main" id="{6E4DBC70-FABD-434B-8C13-44FB078451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142861-B31C-414D-B618-A5D1BB869697}"/>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0455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9C44DA-8976-41AF-86E2-D8A7C712585C}"/>
              </a:ext>
            </a:extLst>
          </p:cNvPr>
          <p:cNvSpPr>
            <a:spLocks noGrp="1"/>
          </p:cNvSpPr>
          <p:nvPr>
            <p:ph type="dt" sz="half" idx="10"/>
          </p:nvPr>
        </p:nvSpPr>
        <p:spPr/>
        <p:txBody>
          <a:bodyPr/>
          <a:lstStyle/>
          <a:p>
            <a:fld id="{1DBA29A7-C6A7-4516-A0B8-880E757F7B93}" type="datetimeFigureOut">
              <a:rPr lang="en-US" smtClean="0"/>
              <a:t>1/10/20</a:t>
            </a:fld>
            <a:endParaRPr lang="en-US"/>
          </a:p>
        </p:txBody>
      </p:sp>
      <p:sp>
        <p:nvSpPr>
          <p:cNvPr id="3" name="Footer Placeholder 2">
            <a:extLst>
              <a:ext uri="{FF2B5EF4-FFF2-40B4-BE49-F238E27FC236}">
                <a16:creationId xmlns:a16="http://schemas.microsoft.com/office/drawing/2014/main" id="{70C0EB54-F514-4055-860A-940C9B47FB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1BF97B-71E2-45D5-A581-43A6DC9B2B33}"/>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458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9521-45E5-4D3A-89D1-CDFFC4A9B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94B8FB-F03C-472E-8565-01AF64860E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FA92F0-B5E3-4503-9912-28F0981637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F92D92-9109-45AD-A53E-A89F2E753C8A}"/>
              </a:ext>
            </a:extLst>
          </p:cNvPr>
          <p:cNvSpPr>
            <a:spLocks noGrp="1"/>
          </p:cNvSpPr>
          <p:nvPr>
            <p:ph type="dt" sz="half" idx="10"/>
          </p:nvPr>
        </p:nvSpPr>
        <p:spPr/>
        <p:txBody>
          <a:bodyPr/>
          <a:lstStyle/>
          <a:p>
            <a:fld id="{1DBA29A7-C6A7-4516-A0B8-880E757F7B93}" type="datetimeFigureOut">
              <a:rPr lang="en-US" smtClean="0"/>
              <a:t>1/10/20</a:t>
            </a:fld>
            <a:endParaRPr lang="en-US"/>
          </a:p>
        </p:txBody>
      </p:sp>
      <p:sp>
        <p:nvSpPr>
          <p:cNvPr id="6" name="Footer Placeholder 5">
            <a:extLst>
              <a:ext uri="{FF2B5EF4-FFF2-40B4-BE49-F238E27FC236}">
                <a16:creationId xmlns:a16="http://schemas.microsoft.com/office/drawing/2014/main" id="{76607DA3-F2E0-46E8-BCF0-82E7DBC39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201A6-7FE1-4C38-ADC3-19F7D4D583A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793128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59DC5-85DA-47FD-8B9C-C609F37DC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ADC986-1787-448B-A48C-5E62ED213D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D0B9D2-1E95-4A27-93D7-C96B99E4AC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FD146D-FD61-48E8-9007-422088CB9F85}"/>
              </a:ext>
            </a:extLst>
          </p:cNvPr>
          <p:cNvSpPr>
            <a:spLocks noGrp="1"/>
          </p:cNvSpPr>
          <p:nvPr>
            <p:ph type="dt" sz="half" idx="10"/>
          </p:nvPr>
        </p:nvSpPr>
        <p:spPr/>
        <p:txBody>
          <a:bodyPr/>
          <a:lstStyle/>
          <a:p>
            <a:fld id="{1DBA29A7-C6A7-4516-A0B8-880E757F7B93}" type="datetimeFigureOut">
              <a:rPr lang="en-US" smtClean="0"/>
              <a:t>1/10/20</a:t>
            </a:fld>
            <a:endParaRPr lang="en-US"/>
          </a:p>
        </p:txBody>
      </p:sp>
      <p:sp>
        <p:nvSpPr>
          <p:cNvPr id="6" name="Footer Placeholder 5">
            <a:extLst>
              <a:ext uri="{FF2B5EF4-FFF2-40B4-BE49-F238E27FC236}">
                <a16:creationId xmlns:a16="http://schemas.microsoft.com/office/drawing/2014/main" id="{980BA4FD-7853-4957-B967-10E7BBF799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62EC38-8859-4802-BDEF-67AC724A68F2}"/>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36603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6BB593-AD17-4F89-9EC2-8BCDD6706B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236CA9-F31E-416C-9514-EDE35F3EA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D1F35B-4B18-44E0-ACEC-7F38C43D60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A29A7-C6A7-4516-A0B8-880E757F7B93}" type="datetimeFigureOut">
              <a:rPr lang="en-US" smtClean="0"/>
              <a:t>1/10/20</a:t>
            </a:fld>
            <a:endParaRPr lang="en-US"/>
          </a:p>
        </p:txBody>
      </p:sp>
      <p:sp>
        <p:nvSpPr>
          <p:cNvPr id="5" name="Footer Placeholder 4">
            <a:extLst>
              <a:ext uri="{FF2B5EF4-FFF2-40B4-BE49-F238E27FC236}">
                <a16:creationId xmlns:a16="http://schemas.microsoft.com/office/drawing/2014/main" id="{3F081CE3-17E5-4DA4-A9AD-EA6967A2E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DE6DBE-007D-4B21-A0C6-284BC38889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3F42C-7870-467E-B605-F7226AA5127C}" type="slidenum">
              <a:rPr lang="en-US" smtClean="0"/>
              <a:t>‹#›</a:t>
            </a:fld>
            <a:endParaRPr lang="en-US"/>
          </a:p>
        </p:txBody>
      </p:sp>
    </p:spTree>
    <p:extLst>
      <p:ext uri="{BB962C8B-B14F-4D97-AF65-F5344CB8AC3E}">
        <p14:creationId xmlns:p14="http://schemas.microsoft.com/office/powerpoint/2010/main" val="1374237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734DF8-83C6-47FE-B4C5-05577529BD88}"/>
              </a:ext>
            </a:extLst>
          </p:cNvPr>
          <p:cNvPicPr>
            <a:picLocks noChangeAspect="1"/>
          </p:cNvPicPr>
          <p:nvPr/>
        </p:nvPicPr>
        <p:blipFill rotWithShape="1">
          <a:blip r:embed="rId3">
            <a:alphaModFix amt="72000"/>
          </a:blip>
          <a:srcRect l="33280" t="70782" r="40981" b="6720"/>
          <a:stretch/>
        </p:blipFill>
        <p:spPr>
          <a:xfrm>
            <a:off x="8619336" y="4855802"/>
            <a:ext cx="3572664" cy="2008568"/>
          </a:xfrm>
          <a:prstGeom prst="rect">
            <a:avLst/>
          </a:prstGeom>
        </p:spPr>
      </p:pic>
      <p:pic>
        <p:nvPicPr>
          <p:cNvPr id="5" name="Picture 4">
            <a:extLst>
              <a:ext uri="{FF2B5EF4-FFF2-40B4-BE49-F238E27FC236}">
                <a16:creationId xmlns:a16="http://schemas.microsoft.com/office/drawing/2014/main" id="{EE1AD5D9-D40A-4973-91F9-9E8DDA7DE05F}"/>
              </a:ext>
            </a:extLst>
          </p:cNvPr>
          <p:cNvPicPr>
            <a:picLocks noChangeAspect="1"/>
          </p:cNvPicPr>
          <p:nvPr/>
        </p:nvPicPr>
        <p:blipFill rotWithShape="1">
          <a:blip r:embed="rId4"/>
          <a:srcRect l="42469" t="8439" r="46828" b="83660"/>
          <a:stretch/>
        </p:blipFill>
        <p:spPr>
          <a:xfrm>
            <a:off x="20157" y="-4"/>
            <a:ext cx="1219201" cy="541867"/>
          </a:xfrm>
          <a:prstGeom prst="rect">
            <a:avLst/>
          </a:prstGeom>
        </p:spPr>
      </p:pic>
      <p:pic>
        <p:nvPicPr>
          <p:cNvPr id="6" name="Picture 5">
            <a:extLst>
              <a:ext uri="{FF2B5EF4-FFF2-40B4-BE49-F238E27FC236}">
                <a16:creationId xmlns:a16="http://schemas.microsoft.com/office/drawing/2014/main" id="{78823FB5-D3C0-4506-91E8-8CC5C8B880D1}"/>
              </a:ext>
            </a:extLst>
          </p:cNvPr>
          <p:cNvPicPr>
            <a:picLocks noChangeAspect="1"/>
          </p:cNvPicPr>
          <p:nvPr/>
        </p:nvPicPr>
        <p:blipFill rotWithShape="1">
          <a:blip r:embed="rId4"/>
          <a:srcRect l="42469" t="8439" r="46828" b="83660"/>
          <a:stretch/>
        </p:blipFill>
        <p:spPr>
          <a:xfrm>
            <a:off x="1239358" y="-1"/>
            <a:ext cx="1219201" cy="541867"/>
          </a:xfrm>
          <a:prstGeom prst="rect">
            <a:avLst/>
          </a:prstGeom>
        </p:spPr>
      </p:pic>
      <p:pic>
        <p:nvPicPr>
          <p:cNvPr id="12" name="Picture 11">
            <a:extLst>
              <a:ext uri="{FF2B5EF4-FFF2-40B4-BE49-F238E27FC236}">
                <a16:creationId xmlns:a16="http://schemas.microsoft.com/office/drawing/2014/main" id="{B5F455D8-BD91-41CB-BD52-58DEC78E9E2C}"/>
              </a:ext>
            </a:extLst>
          </p:cNvPr>
          <p:cNvPicPr>
            <a:picLocks noChangeAspect="1"/>
          </p:cNvPicPr>
          <p:nvPr/>
        </p:nvPicPr>
        <p:blipFill rotWithShape="1">
          <a:blip r:embed="rId4"/>
          <a:srcRect l="42469" t="8439" r="46828" b="83660"/>
          <a:stretch/>
        </p:blipFill>
        <p:spPr>
          <a:xfrm>
            <a:off x="2458559" y="-2"/>
            <a:ext cx="1219201" cy="541867"/>
          </a:xfrm>
          <a:prstGeom prst="rect">
            <a:avLst/>
          </a:prstGeom>
        </p:spPr>
      </p:pic>
      <p:pic>
        <p:nvPicPr>
          <p:cNvPr id="14" name="Picture 13">
            <a:extLst>
              <a:ext uri="{FF2B5EF4-FFF2-40B4-BE49-F238E27FC236}">
                <a16:creationId xmlns:a16="http://schemas.microsoft.com/office/drawing/2014/main" id="{9EA66F87-12BC-41AB-A68B-64B6B4F61193}"/>
              </a:ext>
            </a:extLst>
          </p:cNvPr>
          <p:cNvPicPr>
            <a:picLocks noChangeAspect="1"/>
          </p:cNvPicPr>
          <p:nvPr/>
        </p:nvPicPr>
        <p:blipFill rotWithShape="1">
          <a:blip r:embed="rId4"/>
          <a:srcRect l="42469" t="8439" r="46828" b="83660"/>
          <a:stretch/>
        </p:blipFill>
        <p:spPr>
          <a:xfrm>
            <a:off x="3677760" y="-3"/>
            <a:ext cx="1219201" cy="541867"/>
          </a:xfrm>
          <a:prstGeom prst="rect">
            <a:avLst/>
          </a:prstGeom>
        </p:spPr>
      </p:pic>
      <p:sp>
        <p:nvSpPr>
          <p:cNvPr id="7" name="TextBox 6">
            <a:extLst>
              <a:ext uri="{FF2B5EF4-FFF2-40B4-BE49-F238E27FC236}">
                <a16:creationId xmlns:a16="http://schemas.microsoft.com/office/drawing/2014/main" id="{EB9B81F7-3220-4822-93BA-9AB368C34FBD}"/>
              </a:ext>
            </a:extLst>
          </p:cNvPr>
          <p:cNvSpPr txBox="1"/>
          <p:nvPr/>
        </p:nvSpPr>
        <p:spPr>
          <a:xfrm>
            <a:off x="368734" y="66032"/>
            <a:ext cx="4110164" cy="400110"/>
          </a:xfrm>
          <a:prstGeom prst="rect">
            <a:avLst/>
          </a:prstGeom>
          <a:noFill/>
        </p:spPr>
        <p:txBody>
          <a:bodyPr wrap="none" rtlCol="0">
            <a:spAutoFit/>
          </a:bodyPr>
          <a:lstStyle/>
          <a:p>
            <a:r>
              <a:rPr lang="en-US" sz="2000" b="1" dirty="0"/>
              <a:t>Multiscale Models of Wound Healing</a:t>
            </a:r>
          </a:p>
        </p:txBody>
      </p:sp>
      <p:sp>
        <p:nvSpPr>
          <p:cNvPr id="8" name="TextBox 7">
            <a:extLst>
              <a:ext uri="{FF2B5EF4-FFF2-40B4-BE49-F238E27FC236}">
                <a16:creationId xmlns:a16="http://schemas.microsoft.com/office/drawing/2014/main" id="{E65498B5-74FA-4354-A9FA-523536215906}"/>
              </a:ext>
            </a:extLst>
          </p:cNvPr>
          <p:cNvSpPr txBox="1"/>
          <p:nvPr/>
        </p:nvSpPr>
        <p:spPr>
          <a:xfrm>
            <a:off x="8619336" y="4896757"/>
            <a:ext cx="3572664" cy="1938992"/>
          </a:xfrm>
          <a:prstGeom prst="rect">
            <a:avLst/>
          </a:prstGeom>
          <a:noFill/>
        </p:spPr>
        <p:txBody>
          <a:bodyPr wrap="square" rtlCol="0">
            <a:spAutoFit/>
          </a:bodyPr>
          <a:lstStyle/>
          <a:p>
            <a:r>
              <a:rPr lang="en-US" sz="2000" dirty="0"/>
              <a:t>Jason Haugh (PI), North Carolina State University</a:t>
            </a:r>
          </a:p>
          <a:p>
            <a:r>
              <a:rPr lang="en-US" sz="2000" dirty="0"/>
              <a:t>James Bear, UNC-Chapel Hill</a:t>
            </a:r>
          </a:p>
          <a:p>
            <a:r>
              <a:rPr lang="en-US" sz="2000" dirty="0"/>
              <a:t>Timothy </a:t>
            </a:r>
            <a:r>
              <a:rPr lang="en-US" sz="2000" dirty="0" err="1"/>
              <a:t>Elston</a:t>
            </a:r>
            <a:r>
              <a:rPr lang="en-US" sz="2000" dirty="0"/>
              <a:t>, UNC-Chapel Hill</a:t>
            </a:r>
          </a:p>
          <a:p>
            <a:endParaRPr lang="en-US" sz="2000" dirty="0"/>
          </a:p>
          <a:p>
            <a:r>
              <a:rPr lang="en-US" sz="2000" dirty="0"/>
              <a:t>NIBIB, EB018816</a:t>
            </a:r>
          </a:p>
        </p:txBody>
      </p:sp>
      <p:sp>
        <p:nvSpPr>
          <p:cNvPr id="9" name="TextBox 8">
            <a:extLst>
              <a:ext uri="{FF2B5EF4-FFF2-40B4-BE49-F238E27FC236}">
                <a16:creationId xmlns:a16="http://schemas.microsoft.com/office/drawing/2014/main" id="{AC7D79D5-4CE2-47B6-836E-C505384A5CE4}"/>
              </a:ext>
            </a:extLst>
          </p:cNvPr>
          <p:cNvSpPr txBox="1"/>
          <p:nvPr/>
        </p:nvSpPr>
        <p:spPr>
          <a:xfrm>
            <a:off x="0" y="712101"/>
            <a:ext cx="8474529" cy="6032421"/>
          </a:xfrm>
          <a:prstGeom prst="rect">
            <a:avLst/>
          </a:prstGeom>
          <a:noFill/>
        </p:spPr>
        <p:txBody>
          <a:bodyPr wrap="square" rtlCol="0">
            <a:spAutoFit/>
          </a:bodyPr>
          <a:lstStyle/>
          <a:p>
            <a:r>
              <a:rPr lang="en-US" sz="2000" b="1" dirty="0"/>
              <a:t>The model</a:t>
            </a:r>
          </a:p>
          <a:p>
            <a:r>
              <a:rPr lang="en-US" dirty="0"/>
              <a:t>Proper healing of cutaneous wounds requires collective and coordinated cellular behavior that spans multiple length and time scales. The rate of wound repair is limited by the slow recruitment of fibroblasts, whose migration is elicited by gradients of platelet-derived growth factor (PDGF). We have been developing models of fibroblast chemotaxis with consideration of molecular, supramolecular, cellular, and tissue-level dynamics, which span disparate time (seconds to weeks) and spatial (nm to cm) scales.</a:t>
            </a:r>
            <a:endParaRPr lang="en-US" sz="2000" dirty="0"/>
          </a:p>
          <a:p>
            <a:endParaRPr lang="en-US" sz="600" b="1" dirty="0"/>
          </a:p>
          <a:p>
            <a:r>
              <a:rPr lang="en-US" sz="2000" b="1" dirty="0"/>
              <a:t>What is new inside?</a:t>
            </a:r>
          </a:p>
          <a:p>
            <a:r>
              <a:rPr lang="en-US" dirty="0"/>
              <a:t>We combine a host of modalities (reaction-diffusion, continuum </a:t>
            </a:r>
            <a:br>
              <a:rPr lang="en-US" dirty="0"/>
            </a:br>
            <a:r>
              <a:rPr lang="en-US" dirty="0"/>
              <a:t>mechanics, data-driven correlation, statistical physics, hybrid modeling) </a:t>
            </a:r>
            <a:br>
              <a:rPr lang="en-US" dirty="0"/>
            </a:br>
            <a:r>
              <a:rPr lang="en-US" dirty="0"/>
              <a:t>to model aspects of wound healing at different scales. The output(s) of </a:t>
            </a:r>
            <a:br>
              <a:rPr lang="en-US" dirty="0"/>
            </a:br>
            <a:r>
              <a:rPr lang="en-US" dirty="0"/>
              <a:t>each scale’s model naturally informs or serves as the input(s) of the next scale.</a:t>
            </a:r>
            <a:endParaRPr lang="en-US" b="1" dirty="0"/>
          </a:p>
          <a:p>
            <a:endParaRPr lang="en-US" sz="600" b="1" dirty="0"/>
          </a:p>
          <a:p>
            <a:r>
              <a:rPr lang="en-US" sz="2000" b="1" dirty="0"/>
              <a:t>How will this change current practice? </a:t>
            </a:r>
            <a:r>
              <a:rPr lang="en-US" dirty="0"/>
              <a:t>A handful of biologicals are currently </a:t>
            </a:r>
            <a:br>
              <a:rPr lang="en-US" dirty="0"/>
            </a:br>
            <a:r>
              <a:rPr lang="en-US" dirty="0"/>
              <a:t>approved for treatment of wounds; however, the current treatments have limited efficacy. Knowledge of molecular, cellular, and tissue-level processes need to be connected to inform and predict outcomes of improved therapeutic strategies.</a:t>
            </a:r>
          </a:p>
          <a:p>
            <a:endParaRPr lang="en-US" sz="600" b="1" dirty="0"/>
          </a:p>
          <a:p>
            <a:r>
              <a:rPr lang="en-US" sz="2000" b="1" dirty="0"/>
              <a:t>End Users: </a:t>
            </a:r>
            <a:r>
              <a:rPr lang="en-US" dirty="0"/>
              <a:t>We envision that our models will be used by other researchers who wish to build upon them and by modeling groups in the pharma industry (several companies now have systems pharmacology groups). Basic expertise in computational modeling will be required.</a:t>
            </a:r>
          </a:p>
        </p:txBody>
      </p:sp>
      <p:grpSp>
        <p:nvGrpSpPr>
          <p:cNvPr id="2" name="Group 1">
            <a:extLst>
              <a:ext uri="{FF2B5EF4-FFF2-40B4-BE49-F238E27FC236}">
                <a16:creationId xmlns:a16="http://schemas.microsoft.com/office/drawing/2014/main" id="{226BA3B0-B418-974D-9C16-6745373FE336}"/>
              </a:ext>
            </a:extLst>
          </p:cNvPr>
          <p:cNvGrpSpPr/>
          <p:nvPr/>
        </p:nvGrpSpPr>
        <p:grpSpPr>
          <a:xfrm>
            <a:off x="6756400" y="2766834"/>
            <a:ext cx="5330253" cy="1049957"/>
            <a:chOff x="985160" y="10645809"/>
            <a:chExt cx="13315044" cy="2622808"/>
          </a:xfrm>
        </p:grpSpPr>
        <p:pic>
          <p:nvPicPr>
            <p:cNvPr id="15" name="Picture 14">
              <a:extLst>
                <a:ext uri="{FF2B5EF4-FFF2-40B4-BE49-F238E27FC236}">
                  <a16:creationId xmlns:a16="http://schemas.microsoft.com/office/drawing/2014/main" id="{1977F128-85C8-8D42-9A64-27D5D2317A4D}"/>
                </a:ext>
              </a:extLst>
            </p:cNvPr>
            <p:cNvPicPr>
              <a:picLocks noChangeAspect="1"/>
            </p:cNvPicPr>
            <p:nvPr/>
          </p:nvPicPr>
          <p:blipFill rotWithShape="1">
            <a:blip r:embed="rId5">
              <a:extLst>
                <a:ext uri="{28A0092B-C50C-407E-A947-70E740481C1C}">
                  <a14:useLocalDpi xmlns:a14="http://schemas.microsoft.com/office/drawing/2010/main" val="0"/>
                </a:ext>
              </a:extLst>
            </a:blip>
            <a:srcRect b="7515"/>
            <a:stretch/>
          </p:blipFill>
          <p:spPr>
            <a:xfrm>
              <a:off x="985160" y="10645809"/>
              <a:ext cx="13315044" cy="2622808"/>
            </a:xfrm>
            <a:prstGeom prst="rect">
              <a:avLst/>
            </a:prstGeom>
          </p:spPr>
        </p:pic>
        <p:sp>
          <p:nvSpPr>
            <p:cNvPr id="16" name="Rectangle 15">
              <a:extLst>
                <a:ext uri="{FF2B5EF4-FFF2-40B4-BE49-F238E27FC236}">
                  <a16:creationId xmlns:a16="http://schemas.microsoft.com/office/drawing/2014/main" id="{8B006289-6D83-8F40-B11E-030F6A7D9EE5}"/>
                </a:ext>
              </a:extLst>
            </p:cNvPr>
            <p:cNvSpPr/>
            <p:nvPr/>
          </p:nvSpPr>
          <p:spPr>
            <a:xfrm>
              <a:off x="2356337" y="10645809"/>
              <a:ext cx="1230924" cy="7153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F242AE8-A588-C24C-8082-B8493051015C}"/>
                </a:ext>
              </a:extLst>
            </p:cNvPr>
            <p:cNvSpPr/>
            <p:nvPr/>
          </p:nvSpPr>
          <p:spPr>
            <a:xfrm>
              <a:off x="5638799" y="10645809"/>
              <a:ext cx="1230924" cy="719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F248C6B-77B4-C243-BACF-C33C2139F63D}"/>
                </a:ext>
              </a:extLst>
            </p:cNvPr>
            <p:cNvSpPr/>
            <p:nvPr/>
          </p:nvSpPr>
          <p:spPr>
            <a:xfrm>
              <a:off x="8182709" y="10645809"/>
              <a:ext cx="1230924" cy="696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2AA7DCEF-3C6B-F746-8A58-FB197712C184}"/>
                </a:ext>
              </a:extLst>
            </p:cNvPr>
            <p:cNvSpPr/>
            <p:nvPr/>
          </p:nvSpPr>
          <p:spPr>
            <a:xfrm>
              <a:off x="11394832" y="10645809"/>
              <a:ext cx="1230924" cy="708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Picture 20" descr="Figure1_plot.png">
            <a:extLst>
              <a:ext uri="{FF2B5EF4-FFF2-40B4-BE49-F238E27FC236}">
                <a16:creationId xmlns:a16="http://schemas.microsoft.com/office/drawing/2014/main" id="{8151594B-30E2-5141-9556-1F97E206677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799065" y="331523"/>
            <a:ext cx="2566632" cy="2417081"/>
          </a:xfrm>
          <a:prstGeom prst="rect">
            <a:avLst/>
          </a:prstGeom>
        </p:spPr>
      </p:pic>
    </p:spTree>
    <p:extLst>
      <p:ext uri="{BB962C8B-B14F-4D97-AF65-F5344CB8AC3E}">
        <p14:creationId xmlns:p14="http://schemas.microsoft.com/office/powerpoint/2010/main" val="261807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578</Words>
  <Application>Microsoft Macintosh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Peng, Grace (NIH/NIBIB) [E]</dc:creator>
  <cp:keywords/>
  <dc:description/>
  <cp:lastModifiedBy>Jason M. Haugh</cp:lastModifiedBy>
  <cp:revision>22</cp:revision>
  <dcterms:created xsi:type="dcterms:W3CDTF">2019-02-06T14:40:55Z</dcterms:created>
  <dcterms:modified xsi:type="dcterms:W3CDTF">2020-01-10T17:27:52Z</dcterms:modified>
  <cp:category/>
</cp:coreProperties>
</file>