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313" r:id="rId3"/>
    <p:sldId id="319" r:id="rId4"/>
    <p:sldId id="321" r:id="rId5"/>
    <p:sldId id="272" r:id="rId6"/>
    <p:sldId id="314" r:id="rId7"/>
    <p:sldId id="276" r:id="rId8"/>
    <p:sldId id="288" r:id="rId9"/>
    <p:sldId id="292" r:id="rId10"/>
    <p:sldId id="315" r:id="rId11"/>
    <p:sldId id="318" r:id="rId12"/>
    <p:sldId id="320" r:id="rId13"/>
    <p:sldId id="31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600" autoAdjust="0"/>
  </p:normalViewPr>
  <p:slideViewPr>
    <p:cSldViewPr>
      <p:cViewPr varScale="1">
        <p:scale>
          <a:sx n="96" d="100"/>
          <a:sy n="96" d="100"/>
        </p:scale>
        <p:origin x="-196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43601B-3D58-4329-847D-DD041423E025}" type="datetimeFigureOut">
              <a:rPr lang="en-US" smtClean="0"/>
              <a:t>3/4/2014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740B2-F181-4FF9-A7C0-0741234CF9BF}" type="slidenum">
              <a:rPr lang="en-US" smtClean="0"/>
              <a:t>‹#›</a:t>
            </a:fld>
            <a:endParaRPr lang="en-US"/>
          </a:p>
        </p:txBody>
      </p:sp>
    </p:spTree>
    <p:extLst>
      <p:ext uri="{BB962C8B-B14F-4D97-AF65-F5344CB8AC3E}">
        <p14:creationId xmlns:p14="http://schemas.microsoft.com/office/powerpoint/2010/main" val="4212553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0740B2-F181-4FF9-A7C0-0741234CF9BF}" type="slidenum">
              <a:rPr lang="en-US" smtClean="0"/>
              <a:t>1</a:t>
            </a:fld>
            <a:endParaRPr lang="en-US"/>
          </a:p>
        </p:txBody>
      </p:sp>
    </p:spTree>
    <p:extLst>
      <p:ext uri="{BB962C8B-B14F-4D97-AF65-F5344CB8AC3E}">
        <p14:creationId xmlns:p14="http://schemas.microsoft.com/office/powerpoint/2010/main" val="2513759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photos</a:t>
            </a:r>
            <a:endParaRPr lang="en-US" dirty="0"/>
          </a:p>
        </p:txBody>
      </p:sp>
      <p:sp>
        <p:nvSpPr>
          <p:cNvPr id="4" name="Slide Number Placeholder 3"/>
          <p:cNvSpPr>
            <a:spLocks noGrp="1"/>
          </p:cNvSpPr>
          <p:nvPr>
            <p:ph type="sldNum" sz="quarter" idx="10"/>
          </p:nvPr>
        </p:nvSpPr>
        <p:spPr/>
        <p:txBody>
          <a:bodyPr/>
          <a:lstStyle/>
          <a:p>
            <a:fld id="{D40740B2-F181-4FF9-A7C0-0741234CF9BF}" type="slidenum">
              <a:rPr lang="en-US" smtClean="0"/>
              <a:t>5</a:t>
            </a:fld>
            <a:endParaRPr lang="en-US"/>
          </a:p>
        </p:txBody>
      </p:sp>
    </p:spTree>
    <p:extLst>
      <p:ext uri="{BB962C8B-B14F-4D97-AF65-F5344CB8AC3E}">
        <p14:creationId xmlns:p14="http://schemas.microsoft.com/office/powerpoint/2010/main" val="34109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into bullets</a:t>
            </a:r>
            <a:endParaRPr lang="en-US" dirty="0"/>
          </a:p>
        </p:txBody>
      </p:sp>
      <p:sp>
        <p:nvSpPr>
          <p:cNvPr id="4" name="Slide Number Placeholder 3"/>
          <p:cNvSpPr>
            <a:spLocks noGrp="1"/>
          </p:cNvSpPr>
          <p:nvPr>
            <p:ph type="sldNum" sz="quarter" idx="10"/>
          </p:nvPr>
        </p:nvSpPr>
        <p:spPr/>
        <p:txBody>
          <a:bodyPr/>
          <a:lstStyle/>
          <a:p>
            <a:fld id="{D40740B2-F181-4FF9-A7C0-0741234CF9BF}" type="slidenum">
              <a:rPr lang="en-US" smtClean="0"/>
              <a:t>7</a:t>
            </a:fld>
            <a:endParaRPr lang="en-US"/>
          </a:p>
        </p:txBody>
      </p:sp>
    </p:spTree>
    <p:extLst>
      <p:ext uri="{BB962C8B-B14F-4D97-AF65-F5344CB8AC3E}">
        <p14:creationId xmlns:p14="http://schemas.microsoft.com/office/powerpoint/2010/main" val="899561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0740B2-F181-4FF9-A7C0-0741234CF9BF}" type="slidenum">
              <a:rPr lang="en-US" smtClean="0"/>
              <a:t>8</a:t>
            </a:fld>
            <a:endParaRPr lang="en-US"/>
          </a:p>
        </p:txBody>
      </p:sp>
    </p:spTree>
    <p:extLst>
      <p:ext uri="{BB962C8B-B14F-4D97-AF65-F5344CB8AC3E}">
        <p14:creationId xmlns:p14="http://schemas.microsoft.com/office/powerpoint/2010/main" val="3492126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into bullets</a:t>
            </a:r>
            <a:endParaRPr lang="en-US" dirty="0"/>
          </a:p>
        </p:txBody>
      </p:sp>
      <p:sp>
        <p:nvSpPr>
          <p:cNvPr id="4" name="Slide Number Placeholder 3"/>
          <p:cNvSpPr>
            <a:spLocks noGrp="1"/>
          </p:cNvSpPr>
          <p:nvPr>
            <p:ph type="sldNum" sz="quarter" idx="10"/>
          </p:nvPr>
        </p:nvSpPr>
        <p:spPr/>
        <p:txBody>
          <a:bodyPr/>
          <a:lstStyle/>
          <a:p>
            <a:fld id="{D40740B2-F181-4FF9-A7C0-0741234CF9BF}" type="slidenum">
              <a:rPr lang="en-US" smtClean="0"/>
              <a:t>10</a:t>
            </a:fld>
            <a:endParaRPr lang="en-US"/>
          </a:p>
        </p:txBody>
      </p:sp>
    </p:spTree>
    <p:extLst>
      <p:ext uri="{BB962C8B-B14F-4D97-AF65-F5344CB8AC3E}">
        <p14:creationId xmlns:p14="http://schemas.microsoft.com/office/powerpoint/2010/main" val="899561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into bullets</a:t>
            </a:r>
            <a:endParaRPr lang="en-US" dirty="0"/>
          </a:p>
        </p:txBody>
      </p:sp>
      <p:sp>
        <p:nvSpPr>
          <p:cNvPr id="4" name="Slide Number Placeholder 3"/>
          <p:cNvSpPr>
            <a:spLocks noGrp="1"/>
          </p:cNvSpPr>
          <p:nvPr>
            <p:ph type="sldNum" sz="quarter" idx="10"/>
          </p:nvPr>
        </p:nvSpPr>
        <p:spPr/>
        <p:txBody>
          <a:bodyPr/>
          <a:lstStyle/>
          <a:p>
            <a:fld id="{D40740B2-F181-4FF9-A7C0-0741234CF9BF}" type="slidenum">
              <a:rPr lang="en-US" smtClean="0"/>
              <a:t>11</a:t>
            </a:fld>
            <a:endParaRPr lang="en-US"/>
          </a:p>
        </p:txBody>
      </p:sp>
    </p:spTree>
    <p:extLst>
      <p:ext uri="{BB962C8B-B14F-4D97-AF65-F5344CB8AC3E}">
        <p14:creationId xmlns:p14="http://schemas.microsoft.com/office/powerpoint/2010/main" val="8995611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simtk.org/home/cpms"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userDrawn="1"/>
        </p:nvSpPr>
        <p:spPr>
          <a:xfrm>
            <a:off x="0" y="999720"/>
            <a:ext cx="9144000" cy="2200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80"/>
          </a:solidFill>
          <a:ln>
            <a:noFill/>
            <a:prstDash val="solid"/>
          </a:ln>
        </p:spPr>
        <p:txBody>
          <a:bodyPr vert="horz" wrap="none" lIns="89640" tIns="44640" rIns="89640" bIns="4464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solidFill>
                <a:schemeClr val="bg1"/>
              </a:solidFill>
              <a:latin typeface="Century Gothic" panose="020B0502020202020204" pitchFamily="34" charset="0"/>
              <a:ea typeface="DejaVu Sans" pitchFamily="2"/>
              <a:cs typeface="Times New Roman" panose="02020603050405020304" pitchFamily="18" charset="0"/>
            </a:endParaRPr>
          </a:p>
        </p:txBody>
      </p:sp>
      <p:sp>
        <p:nvSpPr>
          <p:cNvPr id="2" name="Title 1"/>
          <p:cNvSpPr>
            <a:spLocks noGrp="1"/>
          </p:cNvSpPr>
          <p:nvPr>
            <p:ph type="ctrTitle"/>
          </p:nvPr>
        </p:nvSpPr>
        <p:spPr>
          <a:xfrm>
            <a:off x="228600" y="999720"/>
            <a:ext cx="8534400" cy="2200680"/>
          </a:xfrm>
        </p:spPr>
        <p:txBody>
          <a:bodyPr/>
          <a:lstStyle>
            <a:lvl1pPr algn="l">
              <a:defRPr b="1" cap="small" baseline="0">
                <a:solidFill>
                  <a:schemeClr val="bg1"/>
                </a:solidFill>
                <a:latin typeface="Century Gothic" panose="020B0502020202020204" pitchFamily="34"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3352800"/>
            <a:ext cx="8305800" cy="1752600"/>
          </a:xfrm>
        </p:spPr>
        <p:txBody>
          <a:bodyPr/>
          <a:lstStyle>
            <a:lvl1pPr marL="0" indent="0" algn="ctr">
              <a:buNone/>
              <a:defRPr>
                <a:solidFill>
                  <a:schemeClr val="tx1"/>
                </a:solidFill>
                <a:latin typeface="Century Gothic" panose="020B0502020202020204" pitchFamily="34"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p:cNvPicPr>
            <a:picLocks noChangeAspect="1"/>
          </p:cNvPicPr>
          <p:nvPr userDrawn="1"/>
        </p:nvPicPr>
        <p:blipFill rotWithShape="1">
          <a:blip r:embed="rId2">
            <a:lum/>
            <a:alphaModFix/>
          </a:blip>
          <a:srcRect l="9669" t="17146" r="11763" b="14498"/>
          <a:stretch/>
        </p:blipFill>
        <p:spPr>
          <a:xfrm>
            <a:off x="152400" y="164999"/>
            <a:ext cx="1363910" cy="749401"/>
          </a:xfrm>
          <a:prstGeom prst="rect">
            <a:avLst/>
          </a:prstGeom>
          <a:noFill/>
          <a:ln>
            <a:noFill/>
          </a:ln>
        </p:spPr>
      </p:pic>
      <p:sp>
        <p:nvSpPr>
          <p:cNvPr id="9" name="TextBox 8"/>
          <p:cNvSpPr txBox="1"/>
          <p:nvPr userDrawn="1"/>
        </p:nvSpPr>
        <p:spPr>
          <a:xfrm>
            <a:off x="1568042" y="125634"/>
            <a:ext cx="3711657" cy="646331"/>
          </a:xfrm>
          <a:prstGeom prst="rect">
            <a:avLst/>
          </a:prstGeom>
          <a:noFill/>
        </p:spPr>
        <p:txBody>
          <a:bodyPr wrap="none" rtlCol="0">
            <a:spAutoFit/>
          </a:bodyPr>
          <a:lstStyle/>
          <a:p>
            <a:r>
              <a:rPr lang="en-US" sz="1800" b="1" dirty="0">
                <a:solidFill>
                  <a:schemeClr val="accent2">
                    <a:lumMod val="75000"/>
                  </a:schemeClr>
                </a:solidFill>
              </a:rPr>
              <a:t>Committee on Credible Practice </a:t>
            </a:r>
            <a:r>
              <a:rPr lang="en-US" sz="1800" b="1" dirty="0" smtClean="0">
                <a:solidFill>
                  <a:schemeClr val="accent2">
                    <a:lumMod val="75000"/>
                  </a:schemeClr>
                </a:solidFill>
              </a:rPr>
              <a:t>of </a:t>
            </a:r>
          </a:p>
          <a:p>
            <a:r>
              <a:rPr lang="en-US" sz="1800" b="1" dirty="0" smtClean="0">
                <a:solidFill>
                  <a:schemeClr val="accent2">
                    <a:lumMod val="75000"/>
                  </a:schemeClr>
                </a:solidFill>
              </a:rPr>
              <a:t>Modeling </a:t>
            </a:r>
            <a:r>
              <a:rPr lang="en-US" sz="1800" b="1" dirty="0">
                <a:solidFill>
                  <a:schemeClr val="accent2">
                    <a:lumMod val="75000"/>
                  </a:schemeClr>
                </a:solidFill>
              </a:rPr>
              <a:t>&amp; Simulation in </a:t>
            </a:r>
            <a:r>
              <a:rPr lang="en-US" sz="1800" b="1" dirty="0" smtClean="0">
                <a:solidFill>
                  <a:schemeClr val="accent2">
                    <a:lumMod val="75000"/>
                  </a:schemeClr>
                </a:solidFill>
              </a:rPr>
              <a:t>Healthcare</a:t>
            </a:r>
            <a:endParaRPr lang="en-US" sz="1800" b="1" dirty="0">
              <a:solidFill>
                <a:schemeClr val="accent2">
                  <a:lumMod val="75000"/>
                </a:schemeClr>
              </a:solidFill>
            </a:endParaRPr>
          </a:p>
        </p:txBody>
      </p:sp>
      <p:sp>
        <p:nvSpPr>
          <p:cNvPr id="10" name="Rectangle 9"/>
          <p:cNvSpPr/>
          <p:nvPr userDrawn="1"/>
        </p:nvSpPr>
        <p:spPr>
          <a:xfrm>
            <a:off x="1568042" y="652439"/>
            <a:ext cx="2356094" cy="307777"/>
          </a:xfrm>
          <a:prstGeom prst="rect">
            <a:avLst/>
          </a:prstGeom>
        </p:spPr>
        <p:txBody>
          <a:bodyPr wrap="none">
            <a:spAutoFit/>
          </a:bodyPr>
          <a:lstStyle/>
          <a:p>
            <a:pPr marL="0" marR="0" lvl="0" indent="0" algn="ctr" rtl="0" hangingPunct="0">
              <a:lnSpc>
                <a:spcPct val="100000"/>
              </a:lnSpc>
              <a:spcBef>
                <a:spcPts val="0"/>
              </a:spcBef>
              <a:spcAft>
                <a:spcPts val="0"/>
              </a:spcAft>
              <a:buNone/>
              <a:tabLst/>
            </a:pPr>
            <a:r>
              <a:rPr lang="en-US" sz="1400" b="0" i="1" u="sng" strike="noStrike" kern="1200" dirty="0" smtClean="0">
                <a:ln>
                  <a:noFill/>
                </a:ln>
                <a:solidFill>
                  <a:schemeClr val="bg1">
                    <a:lumMod val="65000"/>
                  </a:schemeClr>
                </a:solidFill>
                <a:latin typeface="+mj-lt"/>
                <a:ea typeface="DejaVu Sans" pitchFamily="2"/>
                <a:cs typeface="DejaVu Sans" pitchFamily="2"/>
              </a:rPr>
              <a:t>https://simtk.org/home/cpms</a:t>
            </a:r>
            <a:endParaRPr lang="en-US" sz="1400" b="0" i="1" u="sng" strike="noStrike" kern="1200" dirty="0">
              <a:ln>
                <a:noFill/>
              </a:ln>
              <a:solidFill>
                <a:schemeClr val="bg1">
                  <a:lumMod val="65000"/>
                </a:schemeClr>
              </a:solidFill>
              <a:latin typeface="+mj-lt"/>
              <a:ea typeface="DejaVu Sans" pitchFamily="2"/>
              <a:cs typeface="DejaVu Sans" pitchFamily="2"/>
              <a:hlinkClick r:id="rId3"/>
            </a:endParaRPr>
          </a:p>
        </p:txBody>
      </p:sp>
    </p:spTree>
    <p:extLst>
      <p:ext uri="{BB962C8B-B14F-4D97-AF65-F5344CB8AC3E}">
        <p14:creationId xmlns:p14="http://schemas.microsoft.com/office/powerpoint/2010/main" val="2472813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userDrawn="1"/>
        </p:nvSpPr>
        <p:spPr>
          <a:xfrm>
            <a:off x="0" y="0"/>
            <a:ext cx="9144000" cy="685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0C0C0"/>
          </a:solid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cap="small" baseline="0" dirty="0">
              <a:ln>
                <a:noFill/>
              </a:ln>
              <a:latin typeface="Arial" pitchFamily="18"/>
              <a:ea typeface="DejaVu Sans" pitchFamily="2"/>
              <a:cs typeface="DejaVu Sans" pitchFamily="2"/>
            </a:endParaRPr>
          </a:p>
        </p:txBody>
      </p:sp>
      <p:sp>
        <p:nvSpPr>
          <p:cNvPr id="8" name="Straight Connector 7"/>
          <p:cNvSpPr/>
          <p:nvPr userDrawn="1"/>
        </p:nvSpPr>
        <p:spPr>
          <a:xfrm>
            <a:off x="2880" y="685800"/>
            <a:ext cx="9141120" cy="0"/>
          </a:xfrm>
          <a:prstGeom prst="line">
            <a:avLst/>
          </a:prstGeom>
          <a:noFill/>
          <a:ln w="18360">
            <a:solidFill>
              <a:srgbClr val="000000"/>
            </a:solidFill>
            <a:prstDash val="solid"/>
          </a:ln>
        </p:spPr>
        <p:txBody>
          <a:bodyPr vert="horz" wrap="none" lIns="99000" tIns="54000" rIns="99000" bIns="54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DejaVu Sans" pitchFamily="2"/>
              <a:cs typeface="DejaVu Sans" pitchFamily="2"/>
            </a:endParaRPr>
          </a:p>
        </p:txBody>
      </p:sp>
      <p:sp>
        <p:nvSpPr>
          <p:cNvPr id="2" name="Title 1"/>
          <p:cNvSpPr>
            <a:spLocks noGrp="1"/>
          </p:cNvSpPr>
          <p:nvPr>
            <p:ph type="title"/>
          </p:nvPr>
        </p:nvSpPr>
        <p:spPr>
          <a:xfrm>
            <a:off x="79756" y="76200"/>
            <a:ext cx="8988044" cy="533400"/>
          </a:xfrm>
        </p:spPr>
        <p:txBody>
          <a:bodyPr>
            <a:noAutofit/>
          </a:bodyPr>
          <a:lstStyle>
            <a:lvl1pPr algn="l">
              <a:defRPr sz="3200" cap="small" baseline="0">
                <a:solidFill>
                  <a:schemeClr val="accent2">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143000"/>
            <a:ext cx="8686800"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447800" y="6356350"/>
            <a:ext cx="1143000" cy="365125"/>
          </a:xfrm>
        </p:spPr>
        <p:txBody>
          <a:bodyPr/>
          <a:lstStyle/>
          <a:p>
            <a:endParaRPr lang="en-US"/>
          </a:p>
        </p:txBody>
      </p:sp>
      <p:sp>
        <p:nvSpPr>
          <p:cNvPr id="5" name="Footer Placeholder 4"/>
          <p:cNvSpPr>
            <a:spLocks noGrp="1"/>
          </p:cNvSpPr>
          <p:nvPr>
            <p:ph type="ftr" sz="quarter" idx="11"/>
          </p:nvPr>
        </p:nvSpPr>
        <p:spPr/>
        <p:txBody>
          <a:bodyPr/>
          <a:lstStyle/>
          <a:p>
            <a:r>
              <a:rPr lang="en-US" smtClean="0"/>
              <a:t>Status Update to the IMAG</a:t>
            </a:r>
            <a:endParaRPr lang="en-US"/>
          </a:p>
        </p:txBody>
      </p:sp>
      <p:sp>
        <p:nvSpPr>
          <p:cNvPr id="6" name="Slide Number Placeholder 5"/>
          <p:cNvSpPr>
            <a:spLocks noGrp="1"/>
          </p:cNvSpPr>
          <p:nvPr>
            <p:ph type="sldNum" sz="quarter" idx="12"/>
          </p:nvPr>
        </p:nvSpPr>
        <p:spPr/>
        <p:txBody>
          <a:bodyPr/>
          <a:lstStyle/>
          <a:p>
            <a:fld id="{88FCE147-5BD1-4085-8955-F9248228F1AD}" type="slidenum">
              <a:rPr lang="en-US" smtClean="0"/>
              <a:t>‹#›</a:t>
            </a:fld>
            <a:endParaRPr lang="en-US"/>
          </a:p>
        </p:txBody>
      </p:sp>
      <p:pic>
        <p:nvPicPr>
          <p:cNvPr id="9" name="Picture 8"/>
          <p:cNvPicPr>
            <a:picLocks noChangeAspect="1"/>
          </p:cNvPicPr>
          <p:nvPr userDrawn="1"/>
        </p:nvPicPr>
        <p:blipFill rotWithShape="1">
          <a:blip r:embed="rId2">
            <a:lum/>
            <a:alphaModFix/>
          </a:blip>
          <a:srcRect l="9669" t="17146" r="11763" b="14498"/>
          <a:stretch/>
        </p:blipFill>
        <p:spPr>
          <a:xfrm>
            <a:off x="79756" y="6197600"/>
            <a:ext cx="1063244" cy="584200"/>
          </a:xfrm>
          <a:prstGeom prst="rect">
            <a:avLst/>
          </a:prstGeom>
          <a:noFill/>
          <a:ln>
            <a:noFill/>
          </a:ln>
        </p:spPr>
      </p:pic>
    </p:spTree>
    <p:extLst>
      <p:ext uri="{BB962C8B-B14F-4D97-AF65-F5344CB8AC3E}">
        <p14:creationId xmlns:p14="http://schemas.microsoft.com/office/powerpoint/2010/main" val="4146101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Freeform 6"/>
          <p:cNvSpPr/>
          <p:nvPr userDrawn="1"/>
        </p:nvSpPr>
        <p:spPr>
          <a:xfrm>
            <a:off x="0" y="0"/>
            <a:ext cx="9144000" cy="685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0C0C0"/>
          </a:solid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cap="small" baseline="0" dirty="0">
              <a:ln>
                <a:noFill/>
              </a:ln>
              <a:latin typeface="Arial" pitchFamily="18"/>
              <a:ea typeface="DejaVu Sans" pitchFamily="2"/>
              <a:cs typeface="DejaVu Sans" pitchFamily="2"/>
            </a:endParaRPr>
          </a:p>
        </p:txBody>
      </p:sp>
      <p:sp>
        <p:nvSpPr>
          <p:cNvPr id="8" name="Straight Connector 7"/>
          <p:cNvSpPr/>
          <p:nvPr userDrawn="1"/>
        </p:nvSpPr>
        <p:spPr>
          <a:xfrm>
            <a:off x="2880" y="685800"/>
            <a:ext cx="9141120" cy="0"/>
          </a:xfrm>
          <a:prstGeom prst="line">
            <a:avLst/>
          </a:prstGeom>
          <a:noFill/>
          <a:ln w="18360">
            <a:solidFill>
              <a:srgbClr val="000000"/>
            </a:solidFill>
            <a:prstDash val="solid"/>
          </a:ln>
        </p:spPr>
        <p:txBody>
          <a:bodyPr vert="horz" wrap="none" lIns="99000" tIns="54000" rIns="99000" bIns="54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DejaVu Sans" pitchFamily="2"/>
              <a:cs typeface="DejaVu Sans" pitchFamily="2"/>
            </a:endParaRPr>
          </a:p>
        </p:txBody>
      </p:sp>
      <p:sp>
        <p:nvSpPr>
          <p:cNvPr id="2" name="Title 1"/>
          <p:cNvSpPr>
            <a:spLocks noGrp="1"/>
          </p:cNvSpPr>
          <p:nvPr>
            <p:ph type="title"/>
          </p:nvPr>
        </p:nvSpPr>
        <p:spPr>
          <a:xfrm>
            <a:off x="79756" y="76200"/>
            <a:ext cx="8988044" cy="533400"/>
          </a:xfrm>
        </p:spPr>
        <p:txBody>
          <a:bodyPr>
            <a:noAutofit/>
          </a:bodyPr>
          <a:lstStyle>
            <a:lvl1pPr algn="l">
              <a:defRPr sz="3200" cap="small" baseline="0">
                <a:solidFill>
                  <a:schemeClr val="accent2">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143000"/>
            <a:ext cx="8686800"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5403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Freeform 5"/>
          <p:cNvSpPr/>
          <p:nvPr userDrawn="1"/>
        </p:nvSpPr>
        <p:spPr>
          <a:xfrm>
            <a:off x="0" y="0"/>
            <a:ext cx="9144000" cy="685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0C0C0"/>
          </a:solid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DejaVu Sans" pitchFamily="2"/>
              <a:cs typeface="DejaVu Sans" pitchFamily="2"/>
            </a:endParaRPr>
          </a:p>
        </p:txBody>
      </p:sp>
      <p:sp>
        <p:nvSpPr>
          <p:cNvPr id="7" name="Straight Connector 6"/>
          <p:cNvSpPr/>
          <p:nvPr userDrawn="1"/>
        </p:nvSpPr>
        <p:spPr>
          <a:xfrm>
            <a:off x="2880" y="685800"/>
            <a:ext cx="9141120" cy="0"/>
          </a:xfrm>
          <a:prstGeom prst="line">
            <a:avLst/>
          </a:prstGeom>
          <a:noFill/>
          <a:ln w="18360">
            <a:solidFill>
              <a:srgbClr val="000000"/>
            </a:solidFill>
            <a:prstDash val="solid"/>
          </a:ln>
        </p:spPr>
        <p:txBody>
          <a:bodyPr vert="horz" wrap="none" lIns="99000" tIns="54000" rIns="99000" bIns="54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DejaVu Sans" pitchFamily="2"/>
              <a:cs typeface="DejaVu Sans" pitchFamily="2"/>
            </a:endParaRPr>
          </a:p>
        </p:txBody>
      </p:sp>
      <p:sp>
        <p:nvSpPr>
          <p:cNvPr id="3" name="Date Placeholder 2"/>
          <p:cNvSpPr>
            <a:spLocks noGrp="1"/>
          </p:cNvSpPr>
          <p:nvPr>
            <p:ph type="dt" sz="half" idx="10"/>
          </p:nvPr>
        </p:nvSpPr>
        <p:spPr>
          <a:xfrm>
            <a:off x="1447800" y="6356350"/>
            <a:ext cx="1142999" cy="365125"/>
          </a:xfrm>
        </p:spPr>
        <p:txBody>
          <a:bodyPr/>
          <a:lstStyle/>
          <a:p>
            <a:endParaRPr lang="en-US"/>
          </a:p>
        </p:txBody>
      </p:sp>
      <p:sp>
        <p:nvSpPr>
          <p:cNvPr id="4" name="Footer Placeholder 3"/>
          <p:cNvSpPr>
            <a:spLocks noGrp="1"/>
          </p:cNvSpPr>
          <p:nvPr>
            <p:ph type="ftr" sz="quarter" idx="11"/>
          </p:nvPr>
        </p:nvSpPr>
        <p:spPr/>
        <p:txBody>
          <a:bodyPr/>
          <a:lstStyle/>
          <a:p>
            <a:r>
              <a:rPr lang="en-US" smtClean="0"/>
              <a:t>Status Update to the IMAG</a:t>
            </a:r>
            <a:endParaRPr lang="en-US"/>
          </a:p>
        </p:txBody>
      </p:sp>
      <p:sp>
        <p:nvSpPr>
          <p:cNvPr id="5" name="Slide Number Placeholder 4"/>
          <p:cNvSpPr>
            <a:spLocks noGrp="1"/>
          </p:cNvSpPr>
          <p:nvPr>
            <p:ph type="sldNum" sz="quarter" idx="12"/>
          </p:nvPr>
        </p:nvSpPr>
        <p:spPr/>
        <p:txBody>
          <a:bodyPr/>
          <a:lstStyle/>
          <a:p>
            <a:fld id="{88FCE147-5BD1-4085-8955-F9248228F1AD}" type="slidenum">
              <a:rPr lang="en-US" smtClean="0"/>
              <a:t>‹#›</a:t>
            </a:fld>
            <a:endParaRPr lang="en-US"/>
          </a:p>
        </p:txBody>
      </p:sp>
      <p:pic>
        <p:nvPicPr>
          <p:cNvPr id="9" name="Picture 8"/>
          <p:cNvPicPr>
            <a:picLocks noChangeAspect="1"/>
          </p:cNvPicPr>
          <p:nvPr userDrawn="1"/>
        </p:nvPicPr>
        <p:blipFill rotWithShape="1">
          <a:blip r:embed="rId2">
            <a:lum/>
            <a:alphaModFix/>
          </a:blip>
          <a:srcRect l="9669" t="17146" r="11763" b="14498"/>
          <a:stretch/>
        </p:blipFill>
        <p:spPr>
          <a:xfrm>
            <a:off x="79756" y="6197600"/>
            <a:ext cx="1063244" cy="584200"/>
          </a:xfrm>
          <a:prstGeom prst="rect">
            <a:avLst/>
          </a:prstGeom>
          <a:noFill/>
          <a:ln>
            <a:noFill/>
          </a:ln>
        </p:spPr>
      </p:pic>
      <p:sp>
        <p:nvSpPr>
          <p:cNvPr id="10" name="Title 1"/>
          <p:cNvSpPr>
            <a:spLocks noGrp="1"/>
          </p:cNvSpPr>
          <p:nvPr>
            <p:ph type="title"/>
          </p:nvPr>
        </p:nvSpPr>
        <p:spPr>
          <a:xfrm>
            <a:off x="79756" y="76200"/>
            <a:ext cx="8911844" cy="533400"/>
          </a:xfrm>
        </p:spPr>
        <p:txBody>
          <a:bodyPr>
            <a:noAutofit/>
          </a:bodyPr>
          <a:lstStyle>
            <a:lvl1pPr algn="l">
              <a:defRPr sz="3200" cap="small" baseline="0">
                <a:solidFill>
                  <a:schemeClr val="accent2">
                    <a:lumMod val="7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15567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Freeform 5"/>
          <p:cNvSpPr/>
          <p:nvPr userDrawn="1"/>
        </p:nvSpPr>
        <p:spPr>
          <a:xfrm>
            <a:off x="0" y="0"/>
            <a:ext cx="9144000" cy="685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0C0C0"/>
          </a:solid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DejaVu Sans" pitchFamily="2"/>
              <a:cs typeface="DejaVu Sans" pitchFamily="2"/>
            </a:endParaRPr>
          </a:p>
        </p:txBody>
      </p:sp>
      <p:sp>
        <p:nvSpPr>
          <p:cNvPr id="7" name="Straight Connector 6"/>
          <p:cNvSpPr/>
          <p:nvPr userDrawn="1"/>
        </p:nvSpPr>
        <p:spPr>
          <a:xfrm>
            <a:off x="2880" y="685800"/>
            <a:ext cx="9141120" cy="0"/>
          </a:xfrm>
          <a:prstGeom prst="line">
            <a:avLst/>
          </a:prstGeom>
          <a:noFill/>
          <a:ln w="18360">
            <a:solidFill>
              <a:srgbClr val="000000"/>
            </a:solidFill>
            <a:prstDash val="solid"/>
          </a:ln>
        </p:spPr>
        <p:txBody>
          <a:bodyPr vert="horz" wrap="none" lIns="99000" tIns="54000" rIns="99000" bIns="54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DejaVu Sans" pitchFamily="2"/>
              <a:cs typeface="DejaVu Sans" pitchFamily="2"/>
            </a:endParaRPr>
          </a:p>
        </p:txBody>
      </p:sp>
      <p:sp>
        <p:nvSpPr>
          <p:cNvPr id="10" name="Title 1"/>
          <p:cNvSpPr>
            <a:spLocks noGrp="1"/>
          </p:cNvSpPr>
          <p:nvPr>
            <p:ph type="title"/>
          </p:nvPr>
        </p:nvSpPr>
        <p:spPr>
          <a:xfrm>
            <a:off x="79756" y="76200"/>
            <a:ext cx="8911844" cy="533400"/>
          </a:xfrm>
        </p:spPr>
        <p:txBody>
          <a:bodyPr>
            <a:noAutofit/>
          </a:bodyPr>
          <a:lstStyle>
            <a:lvl1pPr algn="l">
              <a:defRPr sz="3200" cap="small" baseline="0">
                <a:solidFill>
                  <a:schemeClr val="accent2">
                    <a:lumMod val="7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37042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371600" y="6356350"/>
            <a:ext cx="1219200" cy="365125"/>
          </a:xfrm>
        </p:spPr>
        <p:txBody>
          <a:bodyPr/>
          <a:lstStyle/>
          <a:p>
            <a:endParaRPr lang="en-US"/>
          </a:p>
        </p:txBody>
      </p:sp>
      <p:sp>
        <p:nvSpPr>
          <p:cNvPr id="3" name="Footer Placeholder 2"/>
          <p:cNvSpPr>
            <a:spLocks noGrp="1"/>
          </p:cNvSpPr>
          <p:nvPr>
            <p:ph type="ftr" sz="quarter" idx="11"/>
          </p:nvPr>
        </p:nvSpPr>
        <p:spPr/>
        <p:txBody>
          <a:bodyPr/>
          <a:lstStyle/>
          <a:p>
            <a:r>
              <a:rPr lang="en-US" smtClean="0"/>
              <a:t>Status Update to the IMAG</a:t>
            </a:r>
            <a:endParaRPr lang="en-US"/>
          </a:p>
        </p:txBody>
      </p:sp>
      <p:sp>
        <p:nvSpPr>
          <p:cNvPr id="4" name="Slide Number Placeholder 3"/>
          <p:cNvSpPr>
            <a:spLocks noGrp="1"/>
          </p:cNvSpPr>
          <p:nvPr>
            <p:ph type="sldNum" sz="quarter" idx="12"/>
          </p:nvPr>
        </p:nvSpPr>
        <p:spPr/>
        <p:txBody>
          <a:bodyPr/>
          <a:lstStyle/>
          <a:p>
            <a:fld id="{88FCE147-5BD1-4085-8955-F9248228F1AD}" type="slidenum">
              <a:rPr lang="en-US" smtClean="0"/>
              <a:t>‹#›</a:t>
            </a:fld>
            <a:endParaRPr lang="en-US"/>
          </a:p>
        </p:txBody>
      </p:sp>
      <p:pic>
        <p:nvPicPr>
          <p:cNvPr id="6" name="Picture 5"/>
          <p:cNvPicPr>
            <a:picLocks noChangeAspect="1"/>
          </p:cNvPicPr>
          <p:nvPr userDrawn="1"/>
        </p:nvPicPr>
        <p:blipFill rotWithShape="1">
          <a:blip r:embed="rId2">
            <a:lum/>
            <a:alphaModFix/>
          </a:blip>
          <a:srcRect l="9669" t="17146" r="11763" b="14498"/>
          <a:stretch/>
        </p:blipFill>
        <p:spPr>
          <a:xfrm>
            <a:off x="79756" y="6197600"/>
            <a:ext cx="1063244" cy="584200"/>
          </a:xfrm>
          <a:prstGeom prst="rect">
            <a:avLst/>
          </a:prstGeom>
          <a:noFill/>
          <a:ln>
            <a:noFill/>
          </a:ln>
        </p:spPr>
      </p:pic>
    </p:spTree>
    <p:extLst>
      <p:ext uri="{BB962C8B-B14F-4D97-AF65-F5344CB8AC3E}">
        <p14:creationId xmlns:p14="http://schemas.microsoft.com/office/powerpoint/2010/main" val="4120020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8600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anose="020B0502020202020204" pitchFamily="34" charset="0"/>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r>
              <a:rPr lang="en-US" smtClean="0"/>
              <a:t>Status Update to the IMAG</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88FCE147-5BD1-4085-8955-F9248228F1AD}" type="slidenum">
              <a:rPr lang="en-US" smtClean="0"/>
              <a:pPr/>
              <a:t>‹#›</a:t>
            </a:fld>
            <a:endParaRPr lang="en-US"/>
          </a:p>
        </p:txBody>
      </p:sp>
    </p:spTree>
    <p:extLst>
      <p:ext uri="{BB962C8B-B14F-4D97-AF65-F5344CB8AC3E}">
        <p14:creationId xmlns:p14="http://schemas.microsoft.com/office/powerpoint/2010/main" val="245185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4" r:id="rId4"/>
    <p:sldLayoutId id="2147483656" r:id="rId5"/>
    <p:sldLayoutId id="2147483655" r:id="rId6"/>
    <p:sldLayoutId id="2147483658" r:id="rId7"/>
  </p:sldLayoutIdLst>
  <p:hf hdr="0" ftr="0" dt="0"/>
  <p:txStyles>
    <p:titleStyle>
      <a:lvl1pPr algn="ctr" defTabSz="914400" rtl="0" eaLnBrk="1" latinLnBrk="0" hangingPunct="1">
        <a:spcBef>
          <a:spcPct val="0"/>
        </a:spcBef>
        <a:buNone/>
        <a:defRPr sz="4400" kern="1200">
          <a:solidFill>
            <a:schemeClr val="tx1"/>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imtk.org/home/cpm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imtk.org/websvn/wsvn/cpms/doc/posters/asme-fda_2013%20CPMS%20Poster.pdf" TargetMode="External"/><Relationship Id="rId7" Type="http://schemas.openxmlformats.org/officeDocument/2006/relationships/hyperlink" Target="https://simtk.org/websvn/wsvn/cpms/doc/abstracts/IMSH2014_Abstract.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wiki.simtk.org/cpms/IMSH_Community_Participation" TargetMode="External"/><Relationship Id="rId5" Type="http://schemas.openxmlformats.org/officeDocument/2006/relationships/hyperlink" Target="https://simtk.org/websvn/wsvn/cpms/doc/presentations/IMSH_Presentation_2014.pptx" TargetMode="External"/><Relationship Id="rId4" Type="http://schemas.openxmlformats.org/officeDocument/2006/relationships/hyperlink" Target="https://simtk.org/websvn/wsvn/cpms/doc/abstracts/asme-fda_2013.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simtk.org/websvn/wsvn/cpms/doc/abstracts/ASMEV&amp;V2014_Abstract.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simtk.org/forums/viewtopic.php?f=848&amp;t=4595&amp;start=20#p11308"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imtk.org/forums/viewforum.php?f=848" TargetMode="External"/><Relationship Id="rId2" Type="http://schemas.openxmlformats.org/officeDocument/2006/relationships/hyperlink" Target="https://simtk.org/docman/?group_id=848" TargetMode="External"/><Relationship Id="rId1" Type="http://schemas.openxmlformats.org/officeDocument/2006/relationships/slideLayout" Target="../slideLayouts/slideLayout1.xml"/><Relationship Id="rId4" Type="http://schemas.openxmlformats.org/officeDocument/2006/relationships/hyperlink" Target="http://wiki.simtk.org/cpm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imtk.org/home/cpm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jpeg"/><Relationship Id="rId3" Type="http://schemas.openxmlformats.org/officeDocument/2006/relationships/hyperlink" Target="http://wiki.simtk.org/cpms/CPMS_Members" TargetMode="External"/><Relationship Id="rId21" Type="http://schemas.openxmlformats.org/officeDocument/2006/relationships/image" Target="../media/image21.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5" Type="http://schemas.openxmlformats.org/officeDocument/2006/relationships/image" Target="../media/image25.jpeg"/><Relationship Id="rId2" Type="http://schemas.openxmlformats.org/officeDocument/2006/relationships/notesSlide" Target="../notesSlides/notesSlide2.xml"/><Relationship Id="rId16" Type="http://schemas.openxmlformats.org/officeDocument/2006/relationships/image" Target="../media/image16.jpeg"/><Relationship Id="rId20"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6.jpeg"/><Relationship Id="rId11" Type="http://schemas.openxmlformats.org/officeDocument/2006/relationships/image" Target="../media/image11.jpeg"/><Relationship Id="rId24" Type="http://schemas.openxmlformats.org/officeDocument/2006/relationships/image" Target="../media/image24.jpeg"/><Relationship Id="rId5" Type="http://schemas.openxmlformats.org/officeDocument/2006/relationships/image" Target="../media/image5.jpeg"/><Relationship Id="rId15" Type="http://schemas.openxmlformats.org/officeDocument/2006/relationships/image" Target="../media/image15.jpeg"/><Relationship Id="rId23" Type="http://schemas.openxmlformats.org/officeDocument/2006/relationships/image" Target="../media/image23.jpeg"/><Relationship Id="rId10" Type="http://schemas.openxmlformats.org/officeDocument/2006/relationships/image" Target="../media/image10.jpeg"/><Relationship Id="rId19" Type="http://schemas.openxmlformats.org/officeDocument/2006/relationships/image" Target="../media/image19.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 Id="rId22"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hyperlink" Target="http://wiki.simtk.org/cpms/CPMS_Task_Teams" TargetMode="External"/><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iki.simtk.org/cpms/Ten_Simple_Rules_of_Credible_Practic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iki.simtk.org/cpms/Ten_Simple_Rules_of_Credible_Practice/Summary_of_Result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iki.simtk.org/cpms/Ten_Simple_Rules_of_Credible_Practice/Survey_Design" TargetMode="External"/><Relationship Id="rId2" Type="http://schemas.openxmlformats.org/officeDocument/2006/relationships/image" Target="../media/image2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a:xfrm>
            <a:off x="457200" y="3733800"/>
            <a:ext cx="8305800" cy="1981200"/>
          </a:xfrm>
        </p:spPr>
        <p:txBody>
          <a:bodyPr>
            <a:normAutofit lnSpcReduction="10000"/>
          </a:bodyPr>
          <a:lstStyle/>
          <a:p>
            <a:pPr>
              <a:lnSpc>
                <a:spcPct val="120000"/>
              </a:lnSpc>
              <a:spcBef>
                <a:spcPts val="0"/>
              </a:spcBef>
            </a:pPr>
            <a:r>
              <a:rPr lang="en-US" sz="2400" b="1" dirty="0" smtClean="0"/>
              <a:t>Presented by Lealem Mulugeta</a:t>
            </a:r>
          </a:p>
          <a:p>
            <a:pPr>
              <a:lnSpc>
                <a:spcPct val="120000"/>
              </a:lnSpc>
              <a:spcBef>
                <a:spcPts val="0"/>
              </a:spcBef>
            </a:pPr>
            <a:r>
              <a:rPr lang="en-US" sz="2400" b="1" dirty="0" smtClean="0"/>
              <a:t>On Behalf of the Committee</a:t>
            </a:r>
          </a:p>
          <a:p>
            <a:pPr>
              <a:lnSpc>
                <a:spcPct val="120000"/>
              </a:lnSpc>
              <a:spcBef>
                <a:spcPts val="0"/>
              </a:spcBef>
            </a:pPr>
            <a:endParaRPr lang="en-US" sz="2400" b="1" dirty="0" smtClean="0"/>
          </a:p>
          <a:p>
            <a:pPr>
              <a:lnSpc>
                <a:spcPct val="120000"/>
              </a:lnSpc>
              <a:spcBef>
                <a:spcPts val="0"/>
              </a:spcBef>
            </a:pPr>
            <a:r>
              <a:rPr lang="en-US" sz="2000" dirty="0"/>
              <a:t>Interagency Modeling and Analysis Group Monthly Meeting</a:t>
            </a:r>
          </a:p>
          <a:p>
            <a:pPr>
              <a:lnSpc>
                <a:spcPct val="120000"/>
              </a:lnSpc>
              <a:spcBef>
                <a:spcPts val="0"/>
              </a:spcBef>
            </a:pPr>
            <a:r>
              <a:rPr lang="en-US" sz="1600" dirty="0" smtClean="0"/>
              <a:t>Tuesday March 4, 2014</a:t>
            </a:r>
          </a:p>
        </p:txBody>
      </p:sp>
      <p:sp>
        <p:nvSpPr>
          <p:cNvPr id="11" name="Title 10"/>
          <p:cNvSpPr>
            <a:spLocks noGrp="1"/>
          </p:cNvSpPr>
          <p:nvPr>
            <p:ph type="ctrTitle"/>
          </p:nvPr>
        </p:nvSpPr>
        <p:spPr>
          <a:xfrm>
            <a:off x="228600" y="999720"/>
            <a:ext cx="8686800" cy="2200680"/>
          </a:xfrm>
        </p:spPr>
        <p:txBody>
          <a:bodyPr>
            <a:normAutofit/>
          </a:bodyPr>
          <a:lstStyle/>
          <a:p>
            <a:r>
              <a:rPr lang="en-US" sz="3200" dirty="0" smtClean="0"/>
              <a:t>Status Update to the IMAG on the </a:t>
            </a:r>
            <a:br>
              <a:rPr lang="en-US" sz="3200" dirty="0" smtClean="0"/>
            </a:br>
            <a:r>
              <a:rPr lang="en-US" sz="3200" dirty="0" smtClean="0"/>
              <a:t>Activities and Accomplishments of the CPMS</a:t>
            </a:r>
            <a:endParaRPr lang="en-US" sz="3200" dirty="0"/>
          </a:p>
        </p:txBody>
      </p:sp>
      <p:sp>
        <p:nvSpPr>
          <p:cNvPr id="2" name="TextBox 1"/>
          <p:cNvSpPr txBox="1"/>
          <p:nvPr/>
        </p:nvSpPr>
        <p:spPr>
          <a:xfrm>
            <a:off x="1673225" y="714375"/>
            <a:ext cx="2525563" cy="246221"/>
          </a:xfrm>
          <a:prstGeom prst="rect">
            <a:avLst/>
          </a:prstGeom>
          <a:solidFill>
            <a:schemeClr val="bg1"/>
          </a:solidFill>
        </p:spPr>
        <p:txBody>
          <a:bodyPr wrap="none" lIns="0" tIns="0" rIns="0" bIns="0" rtlCol="0">
            <a:spAutoFit/>
          </a:bodyPr>
          <a:lstStyle/>
          <a:p>
            <a:r>
              <a:rPr lang="en-US" sz="1600" i="1" dirty="0">
                <a:solidFill>
                  <a:schemeClr val="bg1">
                    <a:lumMod val="65000"/>
                  </a:schemeClr>
                </a:solidFill>
                <a:hlinkClick r:id="rId3"/>
              </a:rPr>
              <a:t>https://</a:t>
            </a:r>
            <a:r>
              <a:rPr lang="en-US" sz="1600" i="1" dirty="0" smtClean="0">
                <a:solidFill>
                  <a:schemeClr val="bg1">
                    <a:lumMod val="65000"/>
                  </a:schemeClr>
                </a:solidFill>
                <a:hlinkClick r:id="rId3"/>
              </a:rPr>
              <a:t>simtk.org/home/cpms</a:t>
            </a:r>
            <a:r>
              <a:rPr lang="en-US" sz="1600" i="1" dirty="0" smtClean="0">
                <a:solidFill>
                  <a:schemeClr val="bg1">
                    <a:lumMod val="65000"/>
                  </a:schemeClr>
                </a:solidFill>
              </a:rPr>
              <a:t> </a:t>
            </a:r>
            <a:endParaRPr lang="en-US" sz="1600" i="1" dirty="0">
              <a:solidFill>
                <a:schemeClr val="bg1">
                  <a:lumMod val="65000"/>
                </a:schemeClr>
              </a:solidFill>
            </a:endParaRPr>
          </a:p>
        </p:txBody>
      </p:sp>
    </p:spTree>
    <p:extLst>
      <p:ext uri="{BB962C8B-B14F-4D97-AF65-F5344CB8AC3E}">
        <p14:creationId xmlns:p14="http://schemas.microsoft.com/office/powerpoint/2010/main" val="1893345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Abstracts, Presentations &amp; Collaboration </a:t>
            </a:r>
            <a:r>
              <a:rPr lang="en-US" sz="2400" b="1" dirty="0" smtClean="0"/>
              <a:t>Opportunities (1/2)</a:t>
            </a:r>
            <a:endParaRPr lang="en-US" sz="2400" b="1" dirty="0"/>
          </a:p>
        </p:txBody>
      </p:sp>
      <p:sp>
        <p:nvSpPr>
          <p:cNvPr id="3" name="Content Placeholder 2"/>
          <p:cNvSpPr>
            <a:spLocks noGrp="1"/>
          </p:cNvSpPr>
          <p:nvPr>
            <p:ph idx="1"/>
          </p:nvPr>
        </p:nvSpPr>
        <p:spPr>
          <a:xfrm>
            <a:off x="228600" y="838200"/>
            <a:ext cx="8686800" cy="5943600"/>
          </a:xfrm>
        </p:spPr>
        <p:txBody>
          <a:bodyPr>
            <a:normAutofit fontScale="92500" lnSpcReduction="20000"/>
          </a:bodyPr>
          <a:lstStyle/>
          <a:p>
            <a:r>
              <a:rPr lang="en-US" sz="2000" b="1" dirty="0" smtClean="0"/>
              <a:t>ASME 2013 Frontiers in Medical Devices: Application of Computer Modeling and Simulation (September 2013 in Washington, DC)</a:t>
            </a:r>
          </a:p>
          <a:p>
            <a:pPr lvl="1"/>
            <a:r>
              <a:rPr lang="en-US" sz="1600" dirty="0" smtClean="0"/>
              <a:t>Presented </a:t>
            </a:r>
            <a:r>
              <a:rPr lang="en-US" sz="1600" dirty="0"/>
              <a:t>a poster: </a:t>
            </a:r>
            <a:r>
              <a:rPr lang="en-US" sz="1600" dirty="0">
                <a:hlinkClick r:id="rId3"/>
              </a:rPr>
              <a:t>https://</a:t>
            </a:r>
            <a:r>
              <a:rPr lang="en-US" sz="1600" dirty="0" smtClean="0">
                <a:hlinkClick r:id="rId3"/>
              </a:rPr>
              <a:t>simtk.org/websvn/wsvn/cpms/doc/posters/asme-fda_2013%20CPMS%20Poster.pdf</a:t>
            </a:r>
            <a:endParaRPr lang="en-US" sz="1600" dirty="0" smtClean="0"/>
          </a:p>
          <a:p>
            <a:pPr lvl="1"/>
            <a:r>
              <a:rPr lang="en-US" sz="1600" dirty="0"/>
              <a:t>Extended Abstract: </a:t>
            </a:r>
            <a:r>
              <a:rPr lang="en-US" sz="1600" dirty="0">
                <a:hlinkClick r:id="rId4"/>
              </a:rPr>
              <a:t>https://</a:t>
            </a:r>
            <a:r>
              <a:rPr lang="en-US" sz="1600" dirty="0" smtClean="0">
                <a:hlinkClick r:id="rId4"/>
              </a:rPr>
              <a:t>simtk.org/websvn/wsvn/cpms/doc/abstracts/asme-fda_2013.pdf</a:t>
            </a:r>
            <a:endParaRPr lang="en-US" sz="1600" dirty="0" smtClean="0"/>
          </a:p>
          <a:p>
            <a:pPr lvl="1"/>
            <a:endParaRPr lang="en-US" sz="1600" dirty="0" smtClean="0"/>
          </a:p>
          <a:p>
            <a:r>
              <a:rPr lang="en-US" sz="2000" b="1" dirty="0" smtClean="0"/>
              <a:t>Society for Simulation in Healthcare (SSH) International Meeting on Simulation in Healthcare (January 27, 2014 in San Francisco, CA)</a:t>
            </a:r>
          </a:p>
          <a:p>
            <a:pPr lvl="1"/>
            <a:r>
              <a:rPr lang="en-US" sz="1600" dirty="0" smtClean="0"/>
              <a:t>Invited panel </a:t>
            </a:r>
            <a:r>
              <a:rPr lang="en-US" sz="1600" dirty="0"/>
              <a:t>presentation &amp; discussion: </a:t>
            </a:r>
            <a:r>
              <a:rPr lang="en-US" sz="1600" dirty="0">
                <a:hlinkClick r:id="rId5"/>
              </a:rPr>
              <a:t>https://</a:t>
            </a:r>
            <a:r>
              <a:rPr lang="en-US" sz="1600" dirty="0" smtClean="0">
                <a:hlinkClick r:id="rId5"/>
              </a:rPr>
              <a:t>simtk.org/websvn/wsvn/cpms/doc/presentations/IMSH_Presentation_2014.pptx</a:t>
            </a:r>
            <a:r>
              <a:rPr lang="en-US" sz="1600" dirty="0" smtClean="0"/>
              <a:t> </a:t>
            </a:r>
          </a:p>
          <a:p>
            <a:pPr lvl="1"/>
            <a:r>
              <a:rPr lang="en-US" sz="1600" dirty="0" smtClean="0"/>
              <a:t>Notes from </a:t>
            </a:r>
            <a:r>
              <a:rPr lang="en-US" sz="1600" dirty="0"/>
              <a:t>Panel discussion: </a:t>
            </a:r>
            <a:r>
              <a:rPr lang="en-US" sz="1600" dirty="0">
                <a:hlinkClick r:id="rId6"/>
              </a:rPr>
              <a:t>http://</a:t>
            </a:r>
            <a:r>
              <a:rPr lang="en-US" sz="1600" dirty="0" smtClean="0">
                <a:hlinkClick r:id="rId6"/>
              </a:rPr>
              <a:t>wiki.simtk.org/cpms/IMSH_Community_Participation</a:t>
            </a:r>
            <a:r>
              <a:rPr lang="en-US" sz="1600" dirty="0" smtClean="0"/>
              <a:t> </a:t>
            </a:r>
          </a:p>
          <a:p>
            <a:pPr lvl="1"/>
            <a:r>
              <a:rPr lang="en-US" sz="1600" dirty="0" smtClean="0"/>
              <a:t>Extended abstract: </a:t>
            </a:r>
            <a:r>
              <a:rPr lang="en-US" sz="1600" dirty="0" smtClean="0">
                <a:hlinkClick r:id="rId7"/>
              </a:rPr>
              <a:t>https://simtk.org/websvn/wsvn/cpms/doc/abstracts/IMSH2014_Abstract.pdf</a:t>
            </a:r>
            <a:endParaRPr lang="en-US" sz="1600" dirty="0" smtClean="0"/>
          </a:p>
          <a:p>
            <a:pPr lvl="1"/>
            <a:r>
              <a:rPr lang="en-US" sz="1600" dirty="0" smtClean="0"/>
              <a:t>Collaboration and stakeholder engagement:</a:t>
            </a:r>
          </a:p>
          <a:p>
            <a:pPr lvl="2" indent="-285750"/>
            <a:r>
              <a:rPr lang="en-US" sz="1600" i="1" dirty="0" smtClean="0"/>
              <a:t>John Rice, Chair of the SSH </a:t>
            </a:r>
            <a:r>
              <a:rPr lang="en-US" sz="1600" i="1" dirty="0"/>
              <a:t>Technology and Standards </a:t>
            </a:r>
            <a:r>
              <a:rPr lang="en-US" sz="1600" i="1" dirty="0" smtClean="0"/>
              <a:t>Committee (TCM) has engaged us with the intention of working with the TCM to have  SSH </a:t>
            </a:r>
            <a:r>
              <a:rPr lang="en-US" sz="1600" i="1" dirty="0"/>
              <a:t>adopt the language of </a:t>
            </a:r>
            <a:r>
              <a:rPr lang="en-US" sz="1600" i="1" dirty="0" smtClean="0"/>
              <a:t>CPMS regarding credible practice in healthcare</a:t>
            </a:r>
          </a:p>
          <a:p>
            <a:pPr lvl="2" indent="-285750"/>
            <a:r>
              <a:rPr lang="en-US" sz="1600" i="1" dirty="0" smtClean="0"/>
              <a:t>Yue Dong, Chair </a:t>
            </a:r>
            <a:r>
              <a:rPr lang="en-US" sz="1600" i="1" dirty="0"/>
              <a:t>of the SSH Healthcare Systems Modeling &amp; Simulation Affinity Group is interested in exploring how we may be able to leverage off of each other’s </a:t>
            </a:r>
            <a:r>
              <a:rPr lang="en-US" sz="1600" i="1" dirty="0" smtClean="0"/>
              <a:t>efforts regarding the implementation of M&amp;S for clinical care</a:t>
            </a:r>
          </a:p>
          <a:p>
            <a:pPr lvl="2" indent="-285750"/>
            <a:r>
              <a:rPr lang="en-US" sz="1600" i="1" dirty="0" smtClean="0"/>
              <a:t>Numerous medical practitioners and model developers have been very active in participating in our discussions, and we plan to engage all of them in on-going </a:t>
            </a:r>
            <a:r>
              <a:rPr lang="en-US" sz="1600" i="1" dirty="0" smtClean="0"/>
              <a:t>efforts</a:t>
            </a:r>
            <a:endParaRPr lang="en-US" sz="1600" i="1" dirty="0" smtClean="0"/>
          </a:p>
        </p:txBody>
      </p:sp>
      <p:sp>
        <p:nvSpPr>
          <p:cNvPr id="6" name="Slide Number Placeholder 5"/>
          <p:cNvSpPr>
            <a:spLocks noGrp="1"/>
          </p:cNvSpPr>
          <p:nvPr>
            <p:ph type="sldNum" sz="quarter" idx="4294967295"/>
          </p:nvPr>
        </p:nvSpPr>
        <p:spPr>
          <a:xfrm>
            <a:off x="7010400" y="6356350"/>
            <a:ext cx="2133600" cy="365125"/>
          </a:xfrm>
        </p:spPr>
        <p:txBody>
          <a:bodyPr/>
          <a:lstStyle/>
          <a:p>
            <a:fld id="{88FCE147-5BD1-4085-8955-F9248228F1AD}" type="slidenum">
              <a:rPr lang="en-US" smtClean="0"/>
              <a:t>10</a:t>
            </a:fld>
            <a:endParaRPr lang="en-US"/>
          </a:p>
        </p:txBody>
      </p:sp>
    </p:spTree>
    <p:extLst>
      <p:ext uri="{BB962C8B-B14F-4D97-AF65-F5344CB8AC3E}">
        <p14:creationId xmlns:p14="http://schemas.microsoft.com/office/powerpoint/2010/main" val="3525795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Abstracts, Presentations &amp; Collaboration </a:t>
            </a:r>
            <a:r>
              <a:rPr lang="en-US" sz="2400" b="1" dirty="0" smtClean="0"/>
              <a:t>Opportunities (2/2)</a:t>
            </a:r>
            <a:endParaRPr lang="en-US" sz="2400" b="1" dirty="0"/>
          </a:p>
        </p:txBody>
      </p:sp>
      <p:sp>
        <p:nvSpPr>
          <p:cNvPr id="3" name="Content Placeholder 2"/>
          <p:cNvSpPr>
            <a:spLocks noGrp="1"/>
          </p:cNvSpPr>
          <p:nvPr>
            <p:ph idx="1"/>
          </p:nvPr>
        </p:nvSpPr>
        <p:spPr>
          <a:xfrm>
            <a:off x="228600" y="838200"/>
            <a:ext cx="8686800" cy="5943600"/>
          </a:xfrm>
        </p:spPr>
        <p:txBody>
          <a:bodyPr>
            <a:normAutofit/>
          </a:bodyPr>
          <a:lstStyle/>
          <a:p>
            <a:r>
              <a:rPr lang="en-US" sz="2000" b="1" dirty="0"/>
              <a:t>2014 Symposium on Human Factors and Ergonomics in Health Care: Leading the </a:t>
            </a:r>
            <a:r>
              <a:rPr lang="en-US" sz="2000" b="1" dirty="0" smtClean="0"/>
              <a:t>Way (March 2014 in Chicago</a:t>
            </a:r>
            <a:r>
              <a:rPr lang="en-US" sz="2000" b="1" dirty="0"/>
              <a:t>, </a:t>
            </a:r>
            <a:r>
              <a:rPr lang="en-US" sz="2000" b="1" dirty="0" smtClean="0"/>
              <a:t>IL)</a:t>
            </a:r>
            <a:endParaRPr lang="en-US" sz="2000" b="1" dirty="0" smtClean="0"/>
          </a:p>
          <a:p>
            <a:pPr lvl="1"/>
            <a:r>
              <a:rPr lang="en-US" sz="1600" dirty="0" smtClean="0"/>
              <a:t>Discussion panel on “Application </a:t>
            </a:r>
            <a:r>
              <a:rPr lang="en-US" sz="1600" dirty="0"/>
              <a:t>of Modeling and Simulation for Human Factors Assessment and Evaluation in Healthcare </a:t>
            </a:r>
            <a:r>
              <a:rPr lang="en-US" sz="1600" dirty="0" smtClean="0"/>
              <a:t>Panel”</a:t>
            </a:r>
          </a:p>
          <a:p>
            <a:pPr lvl="1"/>
            <a:r>
              <a:rPr lang="en-US" sz="1600" b="1" i="1" dirty="0" smtClean="0"/>
              <a:t>Chair</a:t>
            </a:r>
            <a:r>
              <a:rPr lang="en-US" sz="1600" b="1" i="1" dirty="0"/>
              <a:t>:</a:t>
            </a:r>
            <a:r>
              <a:rPr lang="en-US" sz="1600" dirty="0"/>
              <a:t> John Rice (Independent) </a:t>
            </a:r>
            <a:endParaRPr lang="en-US" sz="1600" dirty="0" smtClean="0"/>
          </a:p>
          <a:p>
            <a:pPr lvl="1"/>
            <a:r>
              <a:rPr lang="en-US" sz="1600" b="1" i="1" dirty="0" smtClean="0"/>
              <a:t>Panel </a:t>
            </a:r>
            <a:r>
              <a:rPr lang="en-US" sz="1600" b="1" i="1" dirty="0"/>
              <a:t>Members: </a:t>
            </a:r>
            <a:r>
              <a:rPr lang="en-US" sz="1600" dirty="0"/>
              <a:t>John Rice (Independent), Stephen Small (The University of Chicago), David Jaeger (Harley Ellis </a:t>
            </a:r>
            <a:r>
              <a:rPr lang="en-US" sz="1600" dirty="0" err="1"/>
              <a:t>Devereaux</a:t>
            </a:r>
            <a:r>
              <a:rPr lang="en-US" sz="1600" dirty="0"/>
              <a:t>), Simone Youngblood (Johns Hopkins University), Ahmet Erdemir (Cleveland Clinic</a:t>
            </a:r>
            <a:r>
              <a:rPr lang="en-US" sz="1600" dirty="0" smtClean="0"/>
              <a:t>)</a:t>
            </a:r>
          </a:p>
          <a:p>
            <a:pPr lvl="1"/>
            <a:endParaRPr lang="en-US" sz="1600" i="1" dirty="0" smtClean="0"/>
          </a:p>
          <a:p>
            <a:r>
              <a:rPr lang="en-US" sz="2000" b="1" dirty="0" smtClean="0"/>
              <a:t>ASME Verification and Validation Symposium (May 2014 in Las Vegas, NV)</a:t>
            </a:r>
          </a:p>
          <a:p>
            <a:pPr lvl="1"/>
            <a:r>
              <a:rPr lang="en-US" sz="1600" dirty="0"/>
              <a:t>Abstract accepted: </a:t>
            </a:r>
            <a:r>
              <a:rPr lang="en-US" sz="1600" dirty="0">
                <a:hlinkClick r:id="rId3"/>
              </a:rPr>
              <a:t>https://</a:t>
            </a:r>
            <a:r>
              <a:rPr lang="en-US" sz="1600" dirty="0" smtClean="0">
                <a:hlinkClick r:id="rId3"/>
              </a:rPr>
              <a:t>simtk.org/websvn/wsvn/cpms/doc/abstracts/ASMEV&amp;V2014_Abstract.pdf</a:t>
            </a:r>
            <a:r>
              <a:rPr lang="en-US" sz="1600" dirty="0" smtClean="0"/>
              <a:t> </a:t>
            </a:r>
            <a:endParaRPr lang="en-US" sz="1600" dirty="0"/>
          </a:p>
          <a:p>
            <a:pPr lvl="1"/>
            <a:endParaRPr lang="en-US" sz="2000" dirty="0"/>
          </a:p>
        </p:txBody>
      </p:sp>
      <p:sp>
        <p:nvSpPr>
          <p:cNvPr id="6" name="Slide Number Placeholder 5"/>
          <p:cNvSpPr>
            <a:spLocks noGrp="1"/>
          </p:cNvSpPr>
          <p:nvPr>
            <p:ph type="sldNum" sz="quarter" idx="4294967295"/>
          </p:nvPr>
        </p:nvSpPr>
        <p:spPr>
          <a:xfrm>
            <a:off x="7010400" y="6356350"/>
            <a:ext cx="2133600" cy="365125"/>
          </a:xfrm>
        </p:spPr>
        <p:txBody>
          <a:bodyPr/>
          <a:lstStyle/>
          <a:p>
            <a:fld id="{88FCE147-5BD1-4085-8955-F9248228F1AD}" type="slidenum">
              <a:rPr lang="en-US" smtClean="0"/>
              <a:t>11</a:t>
            </a:fld>
            <a:endParaRPr lang="en-US"/>
          </a:p>
        </p:txBody>
      </p:sp>
    </p:spTree>
    <p:extLst>
      <p:ext uri="{BB962C8B-B14F-4D97-AF65-F5344CB8AC3E}">
        <p14:creationId xmlns:p14="http://schemas.microsoft.com/office/powerpoint/2010/main" val="3287130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Notable Developments in the Committee’s Framework</a:t>
            </a:r>
            <a:endParaRPr lang="en-US" sz="2800" b="1" dirty="0"/>
          </a:p>
        </p:txBody>
      </p:sp>
      <p:sp>
        <p:nvSpPr>
          <p:cNvPr id="3" name="Content Placeholder 2"/>
          <p:cNvSpPr>
            <a:spLocks noGrp="1"/>
          </p:cNvSpPr>
          <p:nvPr>
            <p:ph idx="1"/>
          </p:nvPr>
        </p:nvSpPr>
        <p:spPr>
          <a:xfrm>
            <a:off x="228600" y="762000"/>
            <a:ext cx="8686800" cy="4983163"/>
          </a:xfrm>
        </p:spPr>
        <p:txBody>
          <a:bodyPr>
            <a:noAutofit/>
          </a:bodyPr>
          <a:lstStyle/>
          <a:p>
            <a:r>
              <a:rPr lang="en-US" sz="2000" dirty="0" smtClean="0"/>
              <a:t>As a </a:t>
            </a:r>
            <a:r>
              <a:rPr lang="en-US" sz="2000" dirty="0"/>
              <a:t>by product of lessons-learned from various </a:t>
            </a:r>
            <a:r>
              <a:rPr lang="en-US" sz="2000" dirty="0" smtClean="0"/>
              <a:t>activities, the Co-chairs are in the process of drafting the Committee’s “By-Laws” or “Charter” in an attempt to establish how the Committee will make decisions and implement new activities </a:t>
            </a:r>
          </a:p>
          <a:p>
            <a:pPr marL="457200" lvl="1" indent="0">
              <a:buNone/>
            </a:pPr>
            <a:r>
              <a:rPr lang="en-US" sz="1600" b="1" dirty="0" smtClean="0"/>
              <a:t>NOTE:</a:t>
            </a:r>
            <a:r>
              <a:rPr lang="en-US" sz="1600" dirty="0" smtClean="0"/>
              <a:t> Due to time constraints, this will likely not to be completed and implemented until the next Committee election period (i.e. after March 2015). In the meanwhile, we will deal with new items on a case-by-case basis and democratic voting process. </a:t>
            </a:r>
          </a:p>
          <a:p>
            <a:endParaRPr lang="en-US" sz="2000" dirty="0" smtClean="0"/>
          </a:p>
          <a:p>
            <a:r>
              <a:rPr lang="en-US" sz="2000" dirty="0" smtClean="0"/>
              <a:t>Recent proposal was made to add “Technology” to the Committee’s charges. This proposal was not implemented based on a majority vote. Summary of results are available here: </a:t>
            </a:r>
            <a:r>
              <a:rPr lang="en-US" sz="2000" dirty="0">
                <a:hlinkClick r:id="rId2"/>
              </a:rPr>
              <a:t>https://</a:t>
            </a:r>
            <a:r>
              <a:rPr lang="en-US" sz="2000" dirty="0" smtClean="0">
                <a:hlinkClick r:id="rId2"/>
              </a:rPr>
              <a:t>simtk.org/forums/viewtopic.php?f=848&amp;t=4595&amp;start=20#p11308</a:t>
            </a:r>
          </a:p>
          <a:p>
            <a:pPr marL="0" indent="0">
              <a:buNone/>
            </a:pPr>
            <a:endParaRPr lang="en-US" sz="2000" dirty="0"/>
          </a:p>
        </p:txBody>
      </p:sp>
      <p:sp>
        <p:nvSpPr>
          <p:cNvPr id="37" name="Slide Number Placeholder 36"/>
          <p:cNvSpPr>
            <a:spLocks noGrp="1"/>
          </p:cNvSpPr>
          <p:nvPr>
            <p:ph type="sldNum" sz="quarter" idx="12"/>
          </p:nvPr>
        </p:nvSpPr>
        <p:spPr/>
        <p:txBody>
          <a:bodyPr/>
          <a:lstStyle/>
          <a:p>
            <a:fld id="{88FCE147-5BD1-4085-8955-F9248228F1AD}" type="slidenum">
              <a:rPr lang="en-US" smtClean="0"/>
              <a:t>12</a:t>
            </a:fld>
            <a:endParaRPr lang="en-US"/>
          </a:p>
        </p:txBody>
      </p:sp>
    </p:spTree>
    <p:extLst>
      <p:ext uri="{BB962C8B-B14F-4D97-AF65-F5344CB8AC3E}">
        <p14:creationId xmlns:p14="http://schemas.microsoft.com/office/powerpoint/2010/main" val="444330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smtClean="0"/>
              <a:t>Thank you!</a:t>
            </a:r>
            <a:endParaRPr lang="en-US" dirty="0"/>
          </a:p>
        </p:txBody>
      </p:sp>
      <p:sp>
        <p:nvSpPr>
          <p:cNvPr id="9" name="Subtitle 8"/>
          <p:cNvSpPr>
            <a:spLocks noGrp="1"/>
          </p:cNvSpPr>
          <p:nvPr>
            <p:ph type="subTitle" idx="1"/>
          </p:nvPr>
        </p:nvSpPr>
        <p:spPr>
          <a:xfrm>
            <a:off x="457200" y="3352800"/>
            <a:ext cx="8534400" cy="2209800"/>
          </a:xfrm>
        </p:spPr>
        <p:txBody>
          <a:bodyPr>
            <a:normAutofit fontScale="85000" lnSpcReduction="10000"/>
          </a:bodyPr>
          <a:lstStyle/>
          <a:p>
            <a:pPr algn="l"/>
            <a:r>
              <a:rPr lang="en-US" sz="2600" b="1" dirty="0" smtClean="0"/>
              <a:t>You can also follow our regular progress via our:</a:t>
            </a:r>
          </a:p>
          <a:p>
            <a:pPr algn="l"/>
            <a:endParaRPr lang="en-US" sz="2000" dirty="0" smtClean="0"/>
          </a:p>
          <a:p>
            <a:pPr algn="l"/>
            <a:r>
              <a:rPr lang="en-US" sz="1900" dirty="0"/>
              <a:t>M</a:t>
            </a:r>
            <a:r>
              <a:rPr lang="en-US" sz="1900" dirty="0" smtClean="0"/>
              <a:t>eeting minutes and progress reports: </a:t>
            </a:r>
            <a:r>
              <a:rPr lang="en-US" sz="1900" dirty="0" smtClean="0">
                <a:hlinkClick r:id="rId2"/>
              </a:rPr>
              <a:t>https</a:t>
            </a:r>
            <a:r>
              <a:rPr lang="en-US" sz="1900" dirty="0">
                <a:hlinkClick r:id="rId2"/>
              </a:rPr>
              <a:t>://simtk.org/docman/?</a:t>
            </a:r>
            <a:r>
              <a:rPr lang="en-US" sz="1900" dirty="0" smtClean="0">
                <a:hlinkClick r:id="rId2"/>
              </a:rPr>
              <a:t>group_id=848</a:t>
            </a:r>
            <a:r>
              <a:rPr lang="en-US" sz="1900" dirty="0" smtClean="0"/>
              <a:t>  </a:t>
            </a:r>
          </a:p>
          <a:p>
            <a:pPr algn="l"/>
            <a:endParaRPr lang="en-US" sz="1900" dirty="0"/>
          </a:p>
          <a:p>
            <a:pPr algn="l"/>
            <a:r>
              <a:rPr lang="en-US" sz="1900" dirty="0"/>
              <a:t>Forum discussions: </a:t>
            </a:r>
            <a:r>
              <a:rPr lang="en-US" sz="1900" dirty="0">
                <a:hlinkClick r:id="rId3"/>
              </a:rPr>
              <a:t>https://</a:t>
            </a:r>
            <a:r>
              <a:rPr lang="en-US" sz="1900" dirty="0" smtClean="0">
                <a:hlinkClick r:id="rId3"/>
              </a:rPr>
              <a:t>simtk.org/forums/viewforum.php?f=848</a:t>
            </a:r>
            <a:endParaRPr lang="en-US" sz="1900" dirty="0" smtClean="0"/>
          </a:p>
          <a:p>
            <a:pPr algn="l"/>
            <a:endParaRPr lang="en-US" sz="1900" dirty="0"/>
          </a:p>
          <a:p>
            <a:pPr algn="l"/>
            <a:r>
              <a:rPr lang="en-US" sz="1900" dirty="0"/>
              <a:t>Wiki updates: </a:t>
            </a:r>
            <a:r>
              <a:rPr lang="en-US" sz="1900" dirty="0">
                <a:hlinkClick r:id="rId4"/>
              </a:rPr>
              <a:t>http://wiki.simtk.org/cpms</a:t>
            </a:r>
            <a:r>
              <a:rPr lang="en-US" sz="1900" dirty="0" smtClean="0">
                <a:hlinkClick r:id="rId4"/>
              </a:rPr>
              <a:t>/</a:t>
            </a:r>
            <a:r>
              <a:rPr lang="en-US" sz="1900" dirty="0" smtClean="0"/>
              <a:t> </a:t>
            </a:r>
            <a:endParaRPr lang="en-US" sz="1900" dirty="0"/>
          </a:p>
        </p:txBody>
      </p:sp>
      <p:sp>
        <p:nvSpPr>
          <p:cNvPr id="4" name="Slide Number Placeholder 3"/>
          <p:cNvSpPr>
            <a:spLocks noGrp="1"/>
          </p:cNvSpPr>
          <p:nvPr>
            <p:ph type="sldNum" sz="quarter" idx="4294967295"/>
          </p:nvPr>
        </p:nvSpPr>
        <p:spPr>
          <a:xfrm>
            <a:off x="7010400" y="6356350"/>
            <a:ext cx="2133600" cy="365125"/>
          </a:xfrm>
        </p:spPr>
        <p:txBody>
          <a:bodyPr/>
          <a:lstStyle/>
          <a:p>
            <a:fld id="{88FCE147-5BD1-4085-8955-F9248228F1AD}" type="slidenum">
              <a:rPr lang="en-US" smtClean="0"/>
              <a:t>13</a:t>
            </a:fld>
            <a:endParaRPr lang="en-US"/>
          </a:p>
        </p:txBody>
      </p:sp>
    </p:spTree>
    <p:extLst>
      <p:ext uri="{BB962C8B-B14F-4D97-AF65-F5344CB8AC3E}">
        <p14:creationId xmlns:p14="http://schemas.microsoft.com/office/powerpoint/2010/main" val="3847042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Overview of Committee’s Charges</a:t>
            </a:r>
            <a:endParaRPr lang="en-US" b="1" dirty="0"/>
          </a:p>
        </p:txBody>
      </p:sp>
      <p:sp>
        <p:nvSpPr>
          <p:cNvPr id="4" name="Content Placeholder 3"/>
          <p:cNvSpPr>
            <a:spLocks noGrp="1"/>
          </p:cNvSpPr>
          <p:nvPr>
            <p:ph idx="1"/>
          </p:nvPr>
        </p:nvSpPr>
        <p:spPr>
          <a:xfrm>
            <a:off x="228600" y="762000"/>
            <a:ext cx="8686800" cy="5638800"/>
          </a:xfrm>
        </p:spPr>
        <p:txBody>
          <a:bodyPr>
            <a:normAutofit fontScale="55000" lnSpcReduction="20000"/>
          </a:bodyPr>
          <a:lstStyle/>
          <a:p>
            <a:r>
              <a:rPr lang="en-US" sz="4000" b="1" dirty="0" smtClean="0"/>
              <a:t>Guidelines &amp; Procedures</a:t>
            </a:r>
          </a:p>
          <a:p>
            <a:pPr lvl="1"/>
            <a:r>
              <a:rPr lang="en-US" sz="3300" dirty="0" smtClean="0"/>
              <a:t>Credible </a:t>
            </a:r>
            <a:r>
              <a:rPr lang="en-US" sz="3300" dirty="0"/>
              <a:t>practice in computational </a:t>
            </a:r>
            <a:r>
              <a:rPr lang="en-US" sz="3300" dirty="0" smtClean="0"/>
              <a:t>medicine</a:t>
            </a:r>
          </a:p>
          <a:p>
            <a:pPr lvl="1"/>
            <a:r>
              <a:rPr lang="en-US" sz="3300" dirty="0"/>
              <a:t>L</a:t>
            </a:r>
            <a:r>
              <a:rPr lang="en-US" sz="3300" dirty="0" smtClean="0"/>
              <a:t>everaging </a:t>
            </a:r>
            <a:r>
              <a:rPr lang="en-US" sz="3300" dirty="0"/>
              <a:t>readily available </a:t>
            </a:r>
            <a:r>
              <a:rPr lang="en-US" sz="3300" dirty="0" smtClean="0"/>
              <a:t>techniques</a:t>
            </a:r>
          </a:p>
          <a:p>
            <a:pPr lvl="1"/>
            <a:r>
              <a:rPr lang="en-US" sz="3300" dirty="0"/>
              <a:t>D</a:t>
            </a:r>
            <a:r>
              <a:rPr lang="en-US" sz="3300" dirty="0" smtClean="0"/>
              <a:t>efine </a:t>
            </a:r>
            <a:r>
              <a:rPr lang="en-US" sz="3300" dirty="0"/>
              <a:t>novel translational workflows to enhance credibility </a:t>
            </a:r>
            <a:r>
              <a:rPr lang="en-US" sz="3300" dirty="0" smtClean="0"/>
              <a:t>practice</a:t>
            </a:r>
          </a:p>
          <a:p>
            <a:pPr lvl="1"/>
            <a:endParaRPr lang="en-US" sz="2200" dirty="0" smtClean="0"/>
          </a:p>
          <a:p>
            <a:r>
              <a:rPr lang="en-US" sz="4000" b="1" dirty="0" smtClean="0"/>
              <a:t>Demonstrate Workflows</a:t>
            </a:r>
          </a:p>
          <a:p>
            <a:pPr lvl="1"/>
            <a:r>
              <a:rPr lang="en-US" sz="3300" dirty="0" smtClean="0"/>
              <a:t>Conduct studies to develop novel </a:t>
            </a:r>
            <a:r>
              <a:rPr lang="en-US" sz="3300" dirty="0"/>
              <a:t>credibility assessment </a:t>
            </a:r>
            <a:r>
              <a:rPr lang="en-US" sz="3300" dirty="0" smtClean="0"/>
              <a:t>procedures</a:t>
            </a:r>
          </a:p>
          <a:p>
            <a:pPr lvl="1"/>
            <a:r>
              <a:rPr lang="en-US" sz="3300" dirty="0" smtClean="0"/>
              <a:t>Disseminating </a:t>
            </a:r>
            <a:r>
              <a:rPr lang="en-US" sz="3300" dirty="0"/>
              <a:t>examples of credibility </a:t>
            </a:r>
            <a:r>
              <a:rPr lang="en-US" sz="3300" dirty="0" smtClean="0"/>
              <a:t>assessment</a:t>
            </a:r>
          </a:p>
          <a:p>
            <a:pPr lvl="1"/>
            <a:endParaRPr lang="en-US" sz="2200" dirty="0" smtClean="0"/>
          </a:p>
          <a:p>
            <a:r>
              <a:rPr lang="en-US" sz="4000" b="1" dirty="0" smtClean="0"/>
              <a:t>Consistent Terminology</a:t>
            </a:r>
          </a:p>
          <a:p>
            <a:pPr lvl="1"/>
            <a:r>
              <a:rPr lang="en-US" sz="3300" dirty="0" smtClean="0"/>
              <a:t>Unify </a:t>
            </a:r>
            <a:r>
              <a:rPr lang="en-US" sz="3300" dirty="0"/>
              <a:t>the use of M&amp;S vocabulary </a:t>
            </a:r>
            <a:r>
              <a:rPr lang="en-US" sz="3300" dirty="0" smtClean="0"/>
              <a:t>across all stakeholders</a:t>
            </a:r>
          </a:p>
          <a:p>
            <a:pPr lvl="1"/>
            <a:endParaRPr lang="en-US" dirty="0" smtClean="0"/>
          </a:p>
          <a:p>
            <a:r>
              <a:rPr lang="en-US" sz="4000" b="1" dirty="0" smtClean="0"/>
              <a:t>Promote Good Practice</a:t>
            </a:r>
          </a:p>
          <a:p>
            <a:pPr lvl="1"/>
            <a:r>
              <a:rPr lang="en-US" sz="3300" dirty="0" smtClean="0"/>
              <a:t>Bridge synergistic </a:t>
            </a:r>
            <a:r>
              <a:rPr lang="en-US" sz="3300" dirty="0"/>
              <a:t>activities </a:t>
            </a:r>
            <a:r>
              <a:rPr lang="en-US" sz="3300" dirty="0" smtClean="0"/>
              <a:t>within the M&amp;S communities</a:t>
            </a:r>
          </a:p>
          <a:p>
            <a:pPr lvl="1"/>
            <a:r>
              <a:rPr lang="en-US" sz="3300" dirty="0" smtClean="0"/>
              <a:t>conduct </a:t>
            </a:r>
            <a:r>
              <a:rPr lang="en-US" sz="3300" dirty="0"/>
              <a:t>outreach activities</a:t>
            </a:r>
            <a:r>
              <a:rPr lang="en-US" sz="3300" dirty="0" smtClean="0"/>
              <a:t>.</a:t>
            </a:r>
          </a:p>
          <a:p>
            <a:pPr lvl="1"/>
            <a:endParaRPr lang="en-US" sz="2200" dirty="0" smtClean="0"/>
          </a:p>
          <a:p>
            <a:r>
              <a:rPr lang="en-US" sz="4000" b="1" dirty="0" smtClean="0"/>
              <a:t>End Products</a:t>
            </a:r>
          </a:p>
          <a:p>
            <a:pPr marL="742950" indent="-285750">
              <a:buFont typeface="+mj-lt"/>
              <a:buAutoNum type="romanUcPeriod"/>
            </a:pPr>
            <a:r>
              <a:rPr lang="en-US" sz="3300" dirty="0"/>
              <a:t>“Guidelines for Credible Practice of M&amp;S in Healthcare”</a:t>
            </a:r>
          </a:p>
          <a:p>
            <a:pPr marL="742950" indent="-285750">
              <a:buFont typeface="+mj-lt"/>
              <a:buAutoNum type="romanUcPeriod"/>
            </a:pPr>
            <a:r>
              <a:rPr lang="en-US" sz="3300" dirty="0"/>
              <a:t>Proposed model certification process </a:t>
            </a:r>
          </a:p>
          <a:p>
            <a:pPr marL="742950" indent="-285750">
              <a:buFont typeface="+mj-lt"/>
              <a:buAutoNum type="romanUcPeriod"/>
            </a:pPr>
            <a:r>
              <a:rPr lang="en-US" sz="3300" dirty="0"/>
              <a:t>Identify new areas of research to advance I &amp; II</a:t>
            </a:r>
          </a:p>
          <a:p>
            <a:pPr lvl="1"/>
            <a:endParaRPr lang="en-US" dirty="0"/>
          </a:p>
        </p:txBody>
      </p:sp>
      <p:sp>
        <p:nvSpPr>
          <p:cNvPr id="6" name="Slide Number Placeholder 5"/>
          <p:cNvSpPr>
            <a:spLocks noGrp="1"/>
          </p:cNvSpPr>
          <p:nvPr>
            <p:ph type="sldNum" sz="quarter" idx="12"/>
          </p:nvPr>
        </p:nvSpPr>
        <p:spPr/>
        <p:txBody>
          <a:bodyPr/>
          <a:lstStyle/>
          <a:p>
            <a:fld id="{88FCE147-5BD1-4085-8955-F9248228F1AD}" type="slidenum">
              <a:rPr lang="en-US" smtClean="0"/>
              <a:t>2</a:t>
            </a:fld>
            <a:endParaRPr lang="en-US"/>
          </a:p>
        </p:txBody>
      </p:sp>
    </p:spTree>
    <p:extLst>
      <p:ext uri="{BB962C8B-B14F-4D97-AF65-F5344CB8AC3E}">
        <p14:creationId xmlns:p14="http://schemas.microsoft.com/office/powerpoint/2010/main" val="3546907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Committee’s Website and Online Resources (1/2)</a:t>
            </a:r>
            <a:endParaRPr lang="en-US" b="1" dirty="0"/>
          </a:p>
        </p:txBody>
      </p:sp>
      <p:sp>
        <p:nvSpPr>
          <p:cNvPr id="6" name="Slide Number Placeholder 5"/>
          <p:cNvSpPr>
            <a:spLocks noGrp="1"/>
          </p:cNvSpPr>
          <p:nvPr>
            <p:ph type="sldNum" sz="quarter" idx="12"/>
          </p:nvPr>
        </p:nvSpPr>
        <p:spPr/>
        <p:txBody>
          <a:bodyPr/>
          <a:lstStyle/>
          <a:p>
            <a:fld id="{88FCE147-5BD1-4085-8955-F9248228F1AD}" type="slidenum">
              <a:rPr lang="en-US" smtClean="0"/>
              <a:t>3</a:t>
            </a:fld>
            <a:endParaRPr lang="en-US"/>
          </a:p>
        </p:txBody>
      </p:sp>
      <p:sp>
        <p:nvSpPr>
          <p:cNvPr id="10" name="Rectangle 9"/>
          <p:cNvSpPr/>
          <p:nvPr/>
        </p:nvSpPr>
        <p:spPr>
          <a:xfrm>
            <a:off x="115957" y="847665"/>
            <a:ext cx="4513035" cy="5324535"/>
          </a:xfrm>
          <a:prstGeom prst="rect">
            <a:avLst/>
          </a:prstGeom>
        </p:spPr>
        <p:txBody>
          <a:bodyPr wrap="square">
            <a:spAutoFit/>
          </a:bodyPr>
          <a:lstStyle/>
          <a:p>
            <a:r>
              <a:rPr lang="en-US" sz="2000" b="1" u="sng" dirty="0" smtClean="0">
                <a:latin typeface="Century Gothic" panose="020B0502020202020204" pitchFamily="34" charset="0"/>
                <a:cs typeface="Times New Roman" panose="02020603050405020304" pitchFamily="18" charset="0"/>
              </a:rPr>
              <a:t>Open</a:t>
            </a:r>
            <a:r>
              <a:rPr lang="en-US" sz="2000" dirty="0" smtClean="0">
                <a:latin typeface="Century Gothic" panose="020B0502020202020204" pitchFamily="34" charset="0"/>
                <a:cs typeface="Times New Roman" panose="02020603050405020304" pitchFamily="18" charset="0"/>
              </a:rPr>
              <a:t> </a:t>
            </a:r>
            <a:r>
              <a:rPr lang="en-US" sz="2000" dirty="0" smtClean="0">
                <a:latin typeface="Century Gothic" panose="020B0502020202020204" pitchFamily="34" charset="0"/>
                <a:cs typeface="Times New Roman" panose="02020603050405020304" pitchFamily="18" charset="0"/>
              </a:rPr>
              <a:t>platform to allow all stakeholders to participate and monitor on-going activities :</a:t>
            </a:r>
          </a:p>
          <a:p>
            <a:endParaRPr lang="en-US" sz="2000" dirty="0" smtClean="0">
              <a:latin typeface="Century Gothic" panose="020B0502020202020204" pitchFamily="34" charset="0"/>
              <a:cs typeface="Times New Roman" panose="02020603050405020304" pitchFamily="18" charset="0"/>
            </a:endParaRPr>
          </a:p>
          <a:p>
            <a:pPr marL="342900" indent="-342900">
              <a:spcAft>
                <a:spcPts val="600"/>
              </a:spcAft>
              <a:buFont typeface="Arial" panose="020B0604020202020204" pitchFamily="34" charset="0"/>
              <a:buChar char="•"/>
            </a:pPr>
            <a:r>
              <a:rPr lang="en-US" sz="2000" dirty="0" smtClean="0">
                <a:latin typeface="Century Gothic" panose="020B0502020202020204" pitchFamily="34" charset="0"/>
                <a:cs typeface="Times New Roman" panose="02020603050405020304" pitchFamily="18" charset="0"/>
              </a:rPr>
              <a:t>Meeting minutes</a:t>
            </a:r>
            <a:endParaRPr lang="en-US" sz="2000" dirty="0" smtClean="0">
              <a:latin typeface="Century Gothic" panose="020B0502020202020204" pitchFamily="34" charset="0"/>
              <a:cs typeface="Times New Roman" panose="02020603050405020304" pitchFamily="18" charset="0"/>
            </a:endParaRPr>
          </a:p>
          <a:p>
            <a:pPr marL="342900" indent="-342900">
              <a:spcAft>
                <a:spcPts val="600"/>
              </a:spcAft>
              <a:buFont typeface="Arial" panose="020B0604020202020204" pitchFamily="34" charset="0"/>
              <a:buChar char="•"/>
            </a:pPr>
            <a:r>
              <a:rPr lang="en-US" sz="2000" dirty="0">
                <a:latin typeface="Century Gothic" panose="020B0502020202020204" pitchFamily="34" charset="0"/>
                <a:cs typeface="Times New Roman" panose="02020603050405020304" pitchFamily="18" charset="0"/>
              </a:rPr>
              <a:t>Wiki </a:t>
            </a:r>
            <a:r>
              <a:rPr lang="en-US" sz="2000" dirty="0" smtClean="0">
                <a:latin typeface="Century Gothic" panose="020B0502020202020204" pitchFamily="34" charset="0"/>
                <a:cs typeface="Times New Roman" panose="02020603050405020304" pitchFamily="18" charset="0"/>
              </a:rPr>
              <a:t>pages for content generation and planning for key activities</a:t>
            </a:r>
          </a:p>
          <a:p>
            <a:pPr marL="342900" indent="-342900">
              <a:spcAft>
                <a:spcPts val="600"/>
              </a:spcAft>
              <a:buFont typeface="Arial" panose="020B0604020202020204" pitchFamily="34" charset="0"/>
              <a:buChar char="•"/>
            </a:pPr>
            <a:r>
              <a:rPr lang="en-US" sz="2000" dirty="0" smtClean="0">
                <a:latin typeface="Century Gothic" panose="020B0502020202020204" pitchFamily="34" charset="0"/>
                <a:cs typeface="Times New Roman" panose="02020603050405020304" pitchFamily="18" charset="0"/>
              </a:rPr>
              <a:t>Publications</a:t>
            </a:r>
            <a:endParaRPr lang="en-US" sz="2000" dirty="0">
              <a:latin typeface="Century Gothic" panose="020B0502020202020204" pitchFamily="34" charset="0"/>
              <a:cs typeface="Times New Roman" panose="02020603050405020304" pitchFamily="18" charset="0"/>
            </a:endParaRPr>
          </a:p>
          <a:p>
            <a:pPr marL="342900" indent="-342900">
              <a:spcAft>
                <a:spcPts val="600"/>
              </a:spcAft>
              <a:buFont typeface="Arial" panose="020B0604020202020204" pitchFamily="34" charset="0"/>
              <a:buChar char="•"/>
            </a:pPr>
            <a:r>
              <a:rPr lang="en-US" sz="2000" dirty="0" smtClean="0">
                <a:latin typeface="Century Gothic" panose="020B0502020202020204" pitchFamily="34" charset="0"/>
                <a:cs typeface="Times New Roman" panose="02020603050405020304" pitchFamily="18" charset="0"/>
              </a:rPr>
              <a:t>Public forum for active participation and monitoring of in new ideas the Committee is considering</a:t>
            </a:r>
          </a:p>
          <a:p>
            <a:pPr marL="342900" indent="-342900">
              <a:spcAft>
                <a:spcPts val="600"/>
              </a:spcAft>
              <a:buFont typeface="Arial" panose="020B0604020202020204" pitchFamily="34" charset="0"/>
              <a:buChar char="•"/>
            </a:pPr>
            <a:r>
              <a:rPr lang="en-US" sz="2000" dirty="0" smtClean="0">
                <a:latin typeface="Century Gothic" panose="020B0502020202020204" pitchFamily="34" charset="0"/>
                <a:cs typeface="Times New Roman" panose="02020603050405020304" pitchFamily="18" charset="0"/>
              </a:rPr>
              <a:t>Subversion repository for access of latest versions of all downloadable products</a:t>
            </a:r>
            <a:endParaRPr lang="en-US" sz="2000" dirty="0">
              <a:latin typeface="Century Gothic" panose="020B0502020202020204" pitchFamily="34" charset="0"/>
              <a:cs typeface="Times New Roman" panose="02020603050405020304" pitchFamily="18" charset="0"/>
            </a:endParaRPr>
          </a:p>
        </p:txBody>
      </p:sp>
      <p:grpSp>
        <p:nvGrpSpPr>
          <p:cNvPr id="13" name="Group 12"/>
          <p:cNvGrpSpPr/>
          <p:nvPr/>
        </p:nvGrpSpPr>
        <p:grpSpPr>
          <a:xfrm>
            <a:off x="4665435" y="762000"/>
            <a:ext cx="4402365" cy="5914571"/>
            <a:chOff x="4665435" y="762000"/>
            <a:chExt cx="4402365" cy="5914571"/>
          </a:xfrm>
        </p:grpSpPr>
        <p:sp>
          <p:nvSpPr>
            <p:cNvPr id="8" name="Rectangle 7"/>
            <p:cNvSpPr/>
            <p:nvPr/>
          </p:nvSpPr>
          <p:spPr>
            <a:xfrm>
              <a:off x="4665435" y="762000"/>
              <a:ext cx="4402365" cy="369332"/>
            </a:xfrm>
            <a:prstGeom prst="rect">
              <a:avLst/>
            </a:prstGeom>
            <a:solidFill>
              <a:schemeClr val="accent2">
                <a:lumMod val="60000"/>
                <a:lumOff val="40000"/>
              </a:schemeClr>
            </a:solidFill>
            <a:ln w="57150">
              <a:solidFill>
                <a:schemeClr val="accent2">
                  <a:lumMod val="60000"/>
                  <a:lumOff val="40000"/>
                </a:schemeClr>
              </a:solidFill>
            </a:ln>
          </p:spPr>
          <p:txBody>
            <a:bodyPr wrap="square">
              <a:spAutoFit/>
            </a:bodyPr>
            <a:lstStyle/>
            <a:p>
              <a:r>
                <a:rPr lang="en-US" b="1" i="1" dirty="0" smtClean="0">
                  <a:latin typeface="Century Gothic" panose="020B0502020202020204" pitchFamily="34" charset="0"/>
                </a:rPr>
                <a:t>URL: </a:t>
              </a:r>
              <a:r>
                <a:rPr lang="en-US" b="1" i="1" dirty="0" smtClean="0">
                  <a:latin typeface="Century Gothic" panose="020B0502020202020204" pitchFamily="34" charset="0"/>
                  <a:hlinkClick r:id="rId2"/>
                </a:rPr>
                <a:t>https</a:t>
              </a:r>
              <a:r>
                <a:rPr lang="en-US" b="1" i="1" dirty="0">
                  <a:latin typeface="Century Gothic" panose="020B0502020202020204" pitchFamily="34" charset="0"/>
                  <a:hlinkClick r:id="rId2"/>
                </a:rPr>
                <a:t>://</a:t>
              </a:r>
              <a:r>
                <a:rPr lang="en-US" b="1" i="1" dirty="0" smtClean="0">
                  <a:latin typeface="Century Gothic" panose="020B0502020202020204" pitchFamily="34" charset="0"/>
                  <a:hlinkClick r:id="rId2"/>
                </a:rPr>
                <a:t>simtk.org/home/cpms</a:t>
              </a:r>
              <a:r>
                <a:rPr lang="en-US" b="1" i="1" dirty="0" smtClean="0">
                  <a:latin typeface="Century Gothic" panose="020B0502020202020204" pitchFamily="34" charset="0"/>
                </a:rPr>
                <a:t>  </a:t>
              </a:r>
              <a:endParaRPr lang="en-US" b="1" i="1" dirty="0">
                <a:latin typeface="Century Gothic" panose="020B0502020202020204" pitchFamily="34" charset="0"/>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2902" b="5251"/>
            <a:stretch/>
          </p:blipFill>
          <p:spPr bwMode="auto">
            <a:xfrm>
              <a:off x="4665435" y="1160361"/>
              <a:ext cx="4402365" cy="5516210"/>
            </a:xfrm>
            <a:prstGeom prst="rect">
              <a:avLst/>
            </a:prstGeom>
            <a:noFill/>
            <a:ln w="2857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2197343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Committee’s Website and Online Resources (2/2)</a:t>
            </a:r>
            <a:endParaRPr lang="en-US" b="1" dirty="0"/>
          </a:p>
        </p:txBody>
      </p:sp>
      <p:sp>
        <p:nvSpPr>
          <p:cNvPr id="6" name="Slide Number Placeholder 5"/>
          <p:cNvSpPr>
            <a:spLocks noGrp="1"/>
          </p:cNvSpPr>
          <p:nvPr>
            <p:ph type="sldNum" sz="quarter" idx="12"/>
          </p:nvPr>
        </p:nvSpPr>
        <p:spPr/>
        <p:txBody>
          <a:bodyPr/>
          <a:lstStyle/>
          <a:p>
            <a:fld id="{88FCE147-5BD1-4085-8955-F9248228F1AD}" type="slidenum">
              <a:rPr lang="en-US" smtClean="0"/>
              <a:t>4</a:t>
            </a:fld>
            <a:endParaRPr lang="en-US"/>
          </a:p>
        </p:txBody>
      </p:sp>
      <p:sp>
        <p:nvSpPr>
          <p:cNvPr id="10" name="Rectangle 9"/>
          <p:cNvSpPr/>
          <p:nvPr/>
        </p:nvSpPr>
        <p:spPr>
          <a:xfrm>
            <a:off x="115957" y="847665"/>
            <a:ext cx="8723243" cy="1015663"/>
          </a:xfrm>
          <a:prstGeom prst="rect">
            <a:avLst/>
          </a:prstGeom>
        </p:spPr>
        <p:txBody>
          <a:bodyPr wrap="square">
            <a:spAutoFit/>
          </a:bodyPr>
          <a:lstStyle/>
          <a:p>
            <a:r>
              <a:rPr lang="en-US" sz="2000" dirty="0" smtClean="0">
                <a:latin typeface="Century Gothic" panose="020B0502020202020204" pitchFamily="34" charset="0"/>
                <a:cs typeface="Times New Roman" panose="02020603050405020304" pitchFamily="18" charset="0"/>
              </a:rPr>
              <a:t>Recently established a YouTube Channel to share any video recorded media generated by the Committee (e.g. Webinars and </a:t>
            </a:r>
            <a:r>
              <a:rPr lang="en-US" sz="2000" dirty="0">
                <a:latin typeface="Century Gothic" panose="020B0502020202020204" pitchFamily="34" charset="0"/>
                <a:cs typeface="Times New Roman" panose="02020603050405020304" pitchFamily="18" charset="0"/>
              </a:rPr>
              <a:t>Tutorials </a:t>
            </a:r>
            <a:r>
              <a:rPr lang="en-US" sz="2000" dirty="0" smtClean="0">
                <a:latin typeface="Century Gothic" panose="020B0502020202020204" pitchFamily="34" charset="0"/>
                <a:cs typeface="Times New Roman" panose="02020603050405020304" pitchFamily="18" charset="0"/>
              </a:rPr>
              <a:t>)</a:t>
            </a:r>
            <a:endParaRPr lang="en-US" sz="2000" dirty="0">
              <a:latin typeface="Century Gothic" panose="020B0502020202020204" pitchFamily="34" charset="0"/>
              <a:cs typeface="Times New Roman" panose="02020603050405020304" pitchFamily="18" charset="0"/>
            </a:endParaRPr>
          </a:p>
        </p:txBody>
      </p:sp>
      <p:grpSp>
        <p:nvGrpSpPr>
          <p:cNvPr id="4" name="Group 3"/>
          <p:cNvGrpSpPr/>
          <p:nvPr/>
        </p:nvGrpSpPr>
        <p:grpSpPr>
          <a:xfrm>
            <a:off x="914400" y="1905000"/>
            <a:ext cx="7467600" cy="4830293"/>
            <a:chOff x="914400" y="1905000"/>
            <a:chExt cx="7467600" cy="4830293"/>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000" t="576" r="1000" b="19975"/>
            <a:stretch/>
          </p:blipFill>
          <p:spPr bwMode="auto">
            <a:xfrm>
              <a:off x="914400" y="1905000"/>
              <a:ext cx="7467600" cy="4830293"/>
            </a:xfrm>
            <a:prstGeom prst="rect">
              <a:avLst/>
            </a:prstGeom>
            <a:noFill/>
            <a:ln w="2857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6781800" y="4800600"/>
              <a:ext cx="1600200" cy="1934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52149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Full Committee Roster as of October 2013</a:t>
            </a:r>
            <a:endParaRPr lang="en-US" dirty="0"/>
          </a:p>
        </p:txBody>
      </p:sp>
      <p:sp>
        <p:nvSpPr>
          <p:cNvPr id="21" name="Up-Down Arrow 20"/>
          <p:cNvSpPr/>
          <p:nvPr/>
        </p:nvSpPr>
        <p:spPr>
          <a:xfrm>
            <a:off x="4191000" y="2956560"/>
            <a:ext cx="355510" cy="472440"/>
          </a:xfrm>
          <a:prstGeom prst="up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a:p>
        </p:txBody>
      </p:sp>
      <p:grpSp>
        <p:nvGrpSpPr>
          <p:cNvPr id="14" name="Group 13"/>
          <p:cNvGrpSpPr/>
          <p:nvPr/>
        </p:nvGrpSpPr>
        <p:grpSpPr>
          <a:xfrm>
            <a:off x="67614" y="3428999"/>
            <a:ext cx="8923986" cy="2590800"/>
            <a:chOff x="76200" y="4156918"/>
            <a:chExt cx="8991600" cy="2446867"/>
          </a:xfrm>
        </p:grpSpPr>
        <p:sp>
          <p:nvSpPr>
            <p:cNvPr id="5" name="Rectangle 4"/>
            <p:cNvSpPr/>
            <p:nvPr/>
          </p:nvSpPr>
          <p:spPr>
            <a:xfrm>
              <a:off x="76200" y="4156918"/>
              <a:ext cx="8991600" cy="3454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cap="small" dirty="0" smtClean="0">
                  <a:latin typeface="Century Gothic" panose="020B0502020202020204" pitchFamily="34" charset="0"/>
                </a:rPr>
                <a:t>Advisory Council (Review &amp; Advise)</a:t>
              </a:r>
              <a:endParaRPr lang="en-US" b="1" cap="small" dirty="0">
                <a:latin typeface="Century Gothic" panose="020B0502020202020204" pitchFamily="34" charset="0"/>
              </a:endParaRPr>
            </a:p>
          </p:txBody>
        </p:sp>
        <p:sp>
          <p:nvSpPr>
            <p:cNvPr id="19" name="Rectangle 18"/>
            <p:cNvSpPr/>
            <p:nvPr/>
          </p:nvSpPr>
          <p:spPr>
            <a:xfrm>
              <a:off x="80963" y="4495801"/>
              <a:ext cx="8977312" cy="2107984"/>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52" name="TextBox 51"/>
          <p:cNvSpPr txBox="1"/>
          <p:nvPr/>
        </p:nvSpPr>
        <p:spPr>
          <a:xfrm>
            <a:off x="114849" y="6150223"/>
            <a:ext cx="8857861" cy="32677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vert="horz" wrap="square" lIns="90000" tIns="45000" rIns="90000" bIns="45000" anchorCtr="0" compatLnSpc="0">
            <a:spAutoFit/>
          </a:bodyPr>
          <a:lstStyle/>
          <a:p>
            <a:pPr marL="0" marR="0" lvl="0" indent="0" algn="ctr" rtl="0" hangingPunct="0">
              <a:lnSpc>
                <a:spcPct val="100000"/>
              </a:lnSpc>
              <a:spcBef>
                <a:spcPts val="600"/>
              </a:spcBef>
              <a:spcAft>
                <a:spcPts val="600"/>
              </a:spcAft>
              <a:buNone/>
              <a:tabLst/>
            </a:pPr>
            <a:r>
              <a:rPr lang="en-US" sz="1500" b="0" i="0" u="none" strike="noStrike" kern="1200" dirty="0">
                <a:ln>
                  <a:noFill/>
                </a:ln>
                <a:solidFill>
                  <a:srgbClr val="000000"/>
                </a:solidFill>
                <a:latin typeface="Century Gothic" panose="020B0502020202020204" pitchFamily="34" charset="0"/>
                <a:ea typeface="DejaVu Sans" pitchFamily="2"/>
                <a:cs typeface="DejaVu Sans" pitchFamily="2"/>
              </a:rPr>
              <a:t>Interagency Modeling and Analysis Group (</a:t>
            </a:r>
            <a:r>
              <a:rPr lang="en-US" sz="1500" b="1" i="0" u="none" strike="noStrike" kern="1200" dirty="0">
                <a:ln>
                  <a:noFill/>
                </a:ln>
                <a:solidFill>
                  <a:srgbClr val="000000"/>
                </a:solidFill>
                <a:latin typeface="Century Gothic" panose="020B0502020202020204" pitchFamily="34" charset="0"/>
                <a:ea typeface="DejaVu Sans" pitchFamily="2"/>
                <a:cs typeface="DejaVu Sans" pitchFamily="2"/>
              </a:rPr>
              <a:t>IMAG</a:t>
            </a:r>
            <a:r>
              <a:rPr lang="en-US" sz="1500" b="0" i="0" u="none" strike="noStrike" kern="1200" dirty="0" smtClean="0">
                <a:ln>
                  <a:noFill/>
                </a:ln>
                <a:solidFill>
                  <a:srgbClr val="000000"/>
                </a:solidFill>
                <a:latin typeface="Century Gothic" panose="020B0502020202020204" pitchFamily="34" charset="0"/>
                <a:ea typeface="DejaVu Sans" pitchFamily="2"/>
                <a:cs typeface="DejaVu Sans" pitchFamily="2"/>
              </a:rPr>
              <a:t>) &amp; </a:t>
            </a:r>
            <a:r>
              <a:rPr lang="en-US" sz="1500" b="0" i="0" u="none" strike="noStrike" kern="1200" dirty="0" err="1" smtClean="0">
                <a:ln>
                  <a:noFill/>
                </a:ln>
                <a:solidFill>
                  <a:srgbClr val="000000"/>
                </a:solidFill>
                <a:latin typeface="Century Gothic" panose="020B0502020202020204" pitchFamily="34" charset="0"/>
                <a:ea typeface="DejaVu Sans" pitchFamily="2"/>
                <a:cs typeface="DejaVu Sans" pitchFamily="2"/>
              </a:rPr>
              <a:t>Multiscale</a:t>
            </a:r>
            <a:r>
              <a:rPr lang="en-US" sz="1500" b="0" i="0" u="none" strike="noStrike" kern="1200" dirty="0" smtClean="0">
                <a:ln>
                  <a:noFill/>
                </a:ln>
                <a:solidFill>
                  <a:srgbClr val="000000"/>
                </a:solidFill>
                <a:latin typeface="Century Gothic" panose="020B0502020202020204" pitchFamily="34" charset="0"/>
                <a:ea typeface="DejaVu Sans" pitchFamily="2"/>
                <a:cs typeface="DejaVu Sans" pitchFamily="2"/>
              </a:rPr>
              <a:t> </a:t>
            </a:r>
            <a:r>
              <a:rPr lang="en-US" sz="1500" b="0" i="0" u="none" strike="noStrike" kern="1200" dirty="0">
                <a:ln>
                  <a:noFill/>
                </a:ln>
                <a:solidFill>
                  <a:srgbClr val="000000"/>
                </a:solidFill>
                <a:latin typeface="Century Gothic" panose="020B0502020202020204" pitchFamily="34" charset="0"/>
                <a:ea typeface="DejaVu Sans" pitchFamily="2"/>
                <a:cs typeface="DejaVu Sans" pitchFamily="2"/>
              </a:rPr>
              <a:t>Modeling Consortium (</a:t>
            </a:r>
            <a:r>
              <a:rPr lang="en-US" sz="1500" b="1" i="0" u="none" strike="noStrike" kern="1200" dirty="0">
                <a:ln>
                  <a:noFill/>
                </a:ln>
                <a:solidFill>
                  <a:srgbClr val="000000"/>
                </a:solidFill>
                <a:latin typeface="Century Gothic" panose="020B0502020202020204" pitchFamily="34" charset="0"/>
                <a:ea typeface="DejaVu Sans" pitchFamily="2"/>
                <a:cs typeface="DejaVu Sans" pitchFamily="2"/>
              </a:rPr>
              <a:t>MSM</a:t>
            </a:r>
            <a:r>
              <a:rPr lang="en-US" sz="1500" b="0" i="0" u="none" strike="noStrike" kern="1200" dirty="0">
                <a:ln>
                  <a:noFill/>
                </a:ln>
                <a:solidFill>
                  <a:srgbClr val="000000"/>
                </a:solidFill>
                <a:latin typeface="Century Gothic" panose="020B0502020202020204" pitchFamily="34" charset="0"/>
                <a:ea typeface="DejaVu Sans" pitchFamily="2"/>
                <a:cs typeface="DejaVu Sans" pitchFamily="2"/>
              </a:rPr>
              <a:t>)</a:t>
            </a:r>
          </a:p>
        </p:txBody>
      </p:sp>
      <p:sp>
        <p:nvSpPr>
          <p:cNvPr id="30" name="Rectangle 29"/>
          <p:cNvSpPr/>
          <p:nvPr/>
        </p:nvSpPr>
        <p:spPr>
          <a:xfrm>
            <a:off x="1272222" y="6477000"/>
            <a:ext cx="7715574" cy="307777"/>
          </a:xfrm>
          <a:prstGeom prst="rect">
            <a:avLst/>
          </a:prstGeom>
        </p:spPr>
        <p:txBody>
          <a:bodyPr wrap="none">
            <a:spAutoFit/>
          </a:bodyPr>
          <a:lstStyle/>
          <a:p>
            <a:r>
              <a:rPr lang="en-US" sz="1400" i="1" dirty="0" smtClean="0">
                <a:latin typeface="Century Gothic" panose="020B0502020202020204" pitchFamily="34" charset="0"/>
              </a:rPr>
              <a:t>For </a:t>
            </a:r>
            <a:r>
              <a:rPr lang="en-US" sz="1400" i="1" dirty="0">
                <a:latin typeface="Century Gothic" panose="020B0502020202020204" pitchFamily="34" charset="0"/>
              </a:rPr>
              <a:t>full </a:t>
            </a:r>
            <a:r>
              <a:rPr lang="en-US" sz="1400" i="1" dirty="0" smtClean="0">
                <a:latin typeface="Century Gothic" panose="020B0502020202020204" pitchFamily="34" charset="0"/>
              </a:rPr>
              <a:t>credentials of </a:t>
            </a:r>
            <a:r>
              <a:rPr lang="en-US" sz="1400" i="1" dirty="0">
                <a:latin typeface="Century Gothic" panose="020B0502020202020204" pitchFamily="34" charset="0"/>
              </a:rPr>
              <a:t>the </a:t>
            </a:r>
            <a:r>
              <a:rPr lang="en-US" sz="1400" i="1" dirty="0" smtClean="0">
                <a:latin typeface="Century Gothic" panose="020B0502020202020204" pitchFamily="34" charset="0"/>
              </a:rPr>
              <a:t>CPMS members: </a:t>
            </a:r>
            <a:r>
              <a:rPr lang="en-US" sz="1400" i="1" dirty="0" smtClean="0">
                <a:latin typeface="Century Gothic" panose="020B0502020202020204" pitchFamily="34" charset="0"/>
                <a:hlinkClick r:id="rId3"/>
              </a:rPr>
              <a:t>http</a:t>
            </a:r>
            <a:r>
              <a:rPr lang="en-US" sz="1400" i="1" dirty="0">
                <a:latin typeface="Century Gothic" panose="020B0502020202020204" pitchFamily="34" charset="0"/>
                <a:hlinkClick r:id="rId3"/>
              </a:rPr>
              <a:t>://</a:t>
            </a:r>
            <a:r>
              <a:rPr lang="en-US" sz="1400" i="1" dirty="0" smtClean="0">
                <a:latin typeface="Century Gothic" panose="020B0502020202020204" pitchFamily="34" charset="0"/>
                <a:hlinkClick r:id="rId3"/>
              </a:rPr>
              <a:t>wiki.simtk.org/cpms/CPMS_Members</a:t>
            </a:r>
            <a:r>
              <a:rPr lang="en-US" sz="1400" i="1" dirty="0" smtClean="0">
                <a:latin typeface="Century Gothic" panose="020B0502020202020204" pitchFamily="34" charset="0"/>
              </a:rPr>
              <a:t> </a:t>
            </a:r>
            <a:endParaRPr lang="en-US" sz="1400" i="1" dirty="0">
              <a:latin typeface="Century Gothic" panose="020B0502020202020204" pitchFamily="34" charset="0"/>
            </a:endParaRPr>
          </a:p>
        </p:txBody>
      </p:sp>
      <p:sp>
        <p:nvSpPr>
          <p:cNvPr id="37" name="TextBox 36"/>
          <p:cNvSpPr txBox="1"/>
          <p:nvPr/>
        </p:nvSpPr>
        <p:spPr>
          <a:xfrm>
            <a:off x="2119088" y="2971800"/>
            <a:ext cx="4586512" cy="400110"/>
          </a:xfrm>
          <a:prstGeom prst="rect">
            <a:avLst/>
          </a:prstGeom>
          <a:noFill/>
        </p:spPr>
        <p:txBody>
          <a:bodyPr wrap="none" rtlCol="0">
            <a:spAutoFit/>
          </a:bodyPr>
          <a:lstStyle/>
          <a:p>
            <a:r>
              <a:rPr lang="en-US" sz="2000" b="1" cap="small" dirty="0" smtClean="0">
                <a:latin typeface="Century Gothic" panose="020B0502020202020204" pitchFamily="34" charset="0"/>
              </a:rPr>
              <a:t>Communication         Accountability</a:t>
            </a:r>
            <a:endParaRPr lang="en-US" sz="2000" b="1" cap="small" dirty="0">
              <a:latin typeface="Century Gothic" panose="020B0502020202020204" pitchFamily="34" charset="0"/>
            </a:endParaRPr>
          </a:p>
        </p:txBody>
      </p:sp>
      <p:grpSp>
        <p:nvGrpSpPr>
          <p:cNvPr id="15" name="Group 14"/>
          <p:cNvGrpSpPr/>
          <p:nvPr/>
        </p:nvGrpSpPr>
        <p:grpSpPr>
          <a:xfrm>
            <a:off x="0" y="708662"/>
            <a:ext cx="9144000" cy="2209798"/>
            <a:chOff x="76200" y="1062567"/>
            <a:chExt cx="8991600" cy="2332565"/>
          </a:xfrm>
        </p:grpSpPr>
        <p:sp>
          <p:nvSpPr>
            <p:cNvPr id="4" name="Rectangle 3"/>
            <p:cNvSpPr/>
            <p:nvPr/>
          </p:nvSpPr>
          <p:spPr>
            <a:xfrm>
              <a:off x="76200" y="1062567"/>
              <a:ext cx="8991600" cy="38608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cap="small" dirty="0" smtClean="0">
                  <a:latin typeface="Century Gothic" panose="020B0502020202020204" pitchFamily="34" charset="0"/>
                </a:rPr>
                <a:t>Committee Executive Members (Execute &amp; Charge)</a:t>
              </a:r>
              <a:endParaRPr lang="en-US" b="1" cap="small" dirty="0">
                <a:latin typeface="Century Gothic" panose="020B0502020202020204" pitchFamily="34" charset="0"/>
              </a:endParaRPr>
            </a:p>
          </p:txBody>
        </p:sp>
        <p:sp>
          <p:nvSpPr>
            <p:cNvPr id="6" name="Rectangle 5"/>
            <p:cNvSpPr/>
            <p:nvPr/>
          </p:nvSpPr>
          <p:spPr>
            <a:xfrm>
              <a:off x="83819" y="1447800"/>
              <a:ext cx="8974455" cy="194733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8" name="Group 7"/>
          <p:cNvGrpSpPr/>
          <p:nvPr/>
        </p:nvGrpSpPr>
        <p:grpSpPr>
          <a:xfrm>
            <a:off x="76200" y="1172110"/>
            <a:ext cx="930088" cy="1394615"/>
            <a:chOff x="274503" y="839429"/>
            <a:chExt cx="930088" cy="1394615"/>
          </a:xfrm>
        </p:grpSpPr>
        <p:sp>
          <p:nvSpPr>
            <p:cNvPr id="7" name="Rectangle 6"/>
            <p:cNvSpPr/>
            <p:nvPr/>
          </p:nvSpPr>
          <p:spPr>
            <a:xfrm>
              <a:off x="274503" y="1772379"/>
              <a:ext cx="930088" cy="461665"/>
            </a:xfrm>
            <a:prstGeom prst="rect">
              <a:avLst/>
            </a:prstGeom>
            <a:solidFill>
              <a:schemeClr val="accent2">
                <a:lumMod val="20000"/>
                <a:lumOff val="80000"/>
              </a:schemeClr>
            </a:solidFill>
          </p:spPr>
          <p:txBody>
            <a:bodyPr wrap="square" lIns="0" tIns="0" rIns="0" bIns="0">
              <a:spAutoFit/>
            </a:bodyPr>
            <a:lstStyle/>
            <a:p>
              <a:r>
                <a:rPr lang="en-US" sz="1000" b="1" dirty="0" smtClean="0"/>
                <a:t>A. Erdemir</a:t>
              </a:r>
              <a:r>
                <a:rPr lang="en-US" sz="1000" b="1" dirty="0"/>
                <a:t>, Ph.D. </a:t>
              </a:r>
            </a:p>
            <a:p>
              <a:r>
                <a:rPr lang="en-US" sz="1000" b="1" dirty="0" smtClean="0"/>
                <a:t>Co-Chair</a:t>
              </a:r>
            </a:p>
            <a:p>
              <a:r>
                <a:rPr lang="en-US" sz="1000" dirty="0" smtClean="0"/>
                <a:t>Cleveland Clinic</a:t>
              </a:r>
            </a:p>
          </p:txBody>
        </p:sp>
        <p:pic>
          <p:nvPicPr>
            <p:cNvPr id="1028" name="Picture 4" descr="Ahmet Erdemi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703" y="839429"/>
              <a:ext cx="717176" cy="914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2094112" y="1165862"/>
            <a:ext cx="1152008" cy="1400617"/>
            <a:chOff x="2276992" y="1219200"/>
            <a:chExt cx="1152008" cy="1400617"/>
          </a:xfrm>
        </p:grpSpPr>
        <p:sp>
          <p:nvSpPr>
            <p:cNvPr id="28" name="Rectangle 27"/>
            <p:cNvSpPr/>
            <p:nvPr/>
          </p:nvSpPr>
          <p:spPr>
            <a:xfrm>
              <a:off x="2276992" y="2158152"/>
              <a:ext cx="1152008" cy="461665"/>
            </a:xfrm>
            <a:prstGeom prst="rect">
              <a:avLst/>
            </a:prstGeom>
            <a:solidFill>
              <a:schemeClr val="accent2">
                <a:lumMod val="20000"/>
                <a:lumOff val="80000"/>
              </a:schemeClr>
            </a:solidFill>
          </p:spPr>
          <p:txBody>
            <a:bodyPr wrap="square" lIns="0" tIns="0" rIns="0" bIns="0">
              <a:spAutoFit/>
            </a:bodyPr>
            <a:lstStyle/>
            <a:p>
              <a:r>
                <a:rPr lang="en-US" sz="1000" b="1" dirty="0" smtClean="0"/>
                <a:t>W. </a:t>
              </a:r>
              <a:r>
                <a:rPr lang="en-US" sz="1000" b="1" dirty="0"/>
                <a:t>Lytton, M.D</a:t>
              </a:r>
              <a:r>
                <a:rPr lang="en-US" sz="1000" b="1" dirty="0" smtClean="0"/>
                <a:t>.</a:t>
              </a:r>
            </a:p>
            <a:p>
              <a:r>
                <a:rPr lang="en-US" sz="1000" dirty="0" smtClean="0"/>
                <a:t>Kings County Hosp. </a:t>
              </a:r>
            </a:p>
            <a:p>
              <a:r>
                <a:rPr lang="en-US" sz="1000" dirty="0" smtClean="0"/>
                <a:t>Downstate Med. </a:t>
              </a:r>
              <a:r>
                <a:rPr lang="en-US" sz="1000" dirty="0" err="1" smtClean="0"/>
                <a:t>Cntr</a:t>
              </a:r>
              <a:endParaRPr lang="en-US" sz="1000" dirty="0" smtClean="0"/>
            </a:p>
          </p:txBody>
        </p:sp>
        <p:pic>
          <p:nvPicPr>
            <p:cNvPr id="1030" name="Picture 6" descr="William Lytt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8506" y="1219200"/>
              <a:ext cx="721894" cy="914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3298824" y="1580798"/>
            <a:ext cx="847726" cy="1261464"/>
            <a:chOff x="3634176" y="1281408"/>
            <a:chExt cx="847726" cy="1261464"/>
          </a:xfrm>
        </p:grpSpPr>
        <p:sp>
          <p:nvSpPr>
            <p:cNvPr id="11" name="Rectangle 10"/>
            <p:cNvSpPr/>
            <p:nvPr/>
          </p:nvSpPr>
          <p:spPr>
            <a:xfrm>
              <a:off x="3634176" y="2235095"/>
              <a:ext cx="847726" cy="307777"/>
            </a:xfrm>
            <a:prstGeom prst="rect">
              <a:avLst/>
            </a:prstGeom>
            <a:solidFill>
              <a:schemeClr val="accent2">
                <a:lumMod val="20000"/>
                <a:lumOff val="80000"/>
              </a:schemeClr>
            </a:solidFill>
          </p:spPr>
          <p:txBody>
            <a:bodyPr wrap="square" lIns="0" tIns="0" rIns="0" bIns="0">
              <a:spAutoFit/>
            </a:bodyPr>
            <a:lstStyle/>
            <a:p>
              <a:r>
                <a:rPr lang="en-US" sz="1000" b="1" dirty="0" smtClean="0"/>
                <a:t>G. An, MD </a:t>
              </a:r>
            </a:p>
            <a:p>
              <a:r>
                <a:rPr lang="en-US" sz="1000" dirty="0" smtClean="0"/>
                <a:t>U. </a:t>
              </a:r>
              <a:r>
                <a:rPr lang="en-US" sz="1000" dirty="0"/>
                <a:t>of Chicago</a:t>
              </a:r>
            </a:p>
          </p:txBody>
        </p:sp>
        <p:pic>
          <p:nvPicPr>
            <p:cNvPr id="1032" name="Picture 8" descr="Gary 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572" y="1281408"/>
              <a:ext cx="800934" cy="914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5021069" y="1595534"/>
            <a:ext cx="842998" cy="1246728"/>
            <a:chOff x="5287927" y="1219200"/>
            <a:chExt cx="842998" cy="1246728"/>
          </a:xfrm>
        </p:grpSpPr>
        <p:sp>
          <p:nvSpPr>
            <p:cNvPr id="17" name="Rectangle 16"/>
            <p:cNvSpPr/>
            <p:nvPr/>
          </p:nvSpPr>
          <p:spPr>
            <a:xfrm>
              <a:off x="5287927" y="2158151"/>
              <a:ext cx="842998" cy="307777"/>
            </a:xfrm>
            <a:prstGeom prst="rect">
              <a:avLst/>
            </a:prstGeom>
            <a:solidFill>
              <a:schemeClr val="accent2">
                <a:lumMod val="20000"/>
                <a:lumOff val="80000"/>
              </a:schemeClr>
            </a:solidFill>
          </p:spPr>
          <p:txBody>
            <a:bodyPr wrap="square" lIns="0" tIns="0" rIns="0" bIns="0">
              <a:spAutoFit/>
            </a:bodyPr>
            <a:lstStyle/>
            <a:p>
              <a:r>
                <a:rPr lang="en-US" sz="1000" b="1" dirty="0" smtClean="0"/>
                <a:t>J. </a:t>
              </a:r>
              <a:r>
                <a:rPr lang="en-US" sz="1000" b="1" dirty="0"/>
                <a:t>Barhak, Ph.D</a:t>
              </a:r>
              <a:r>
                <a:rPr lang="en-US" sz="1000" b="1" dirty="0" smtClean="0"/>
                <a:t>.</a:t>
              </a:r>
            </a:p>
            <a:p>
              <a:r>
                <a:rPr lang="en-US" sz="1000" dirty="0" smtClean="0"/>
                <a:t>Independent </a:t>
              </a:r>
            </a:p>
          </p:txBody>
        </p:sp>
        <p:pic>
          <p:nvPicPr>
            <p:cNvPr id="1034" name="Picture 10" descr="Jacob Barha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11388" y="1219200"/>
              <a:ext cx="789410" cy="914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7467600" y="1129265"/>
            <a:ext cx="932139" cy="1258774"/>
            <a:chOff x="7315200" y="1182603"/>
            <a:chExt cx="932139" cy="1258774"/>
          </a:xfrm>
        </p:grpSpPr>
        <p:sp>
          <p:nvSpPr>
            <p:cNvPr id="23" name="Rectangle 22"/>
            <p:cNvSpPr/>
            <p:nvPr/>
          </p:nvSpPr>
          <p:spPr>
            <a:xfrm>
              <a:off x="7315200" y="2133600"/>
              <a:ext cx="932139" cy="307777"/>
            </a:xfrm>
            <a:prstGeom prst="rect">
              <a:avLst/>
            </a:prstGeom>
            <a:solidFill>
              <a:schemeClr val="accent2">
                <a:lumMod val="20000"/>
                <a:lumOff val="80000"/>
              </a:schemeClr>
            </a:solidFill>
          </p:spPr>
          <p:txBody>
            <a:bodyPr wrap="square" lIns="0" tIns="0" rIns="0" bIns="0">
              <a:spAutoFit/>
            </a:bodyPr>
            <a:lstStyle/>
            <a:p>
              <a:r>
                <a:rPr lang="en-US" sz="1000" b="1" dirty="0" smtClean="0"/>
                <a:t>M. </a:t>
              </a:r>
              <a:r>
                <a:rPr lang="en-US" sz="1000" b="1" dirty="0"/>
                <a:t>Garbey, Ph.D</a:t>
              </a:r>
              <a:r>
                <a:rPr lang="en-US" sz="1000" b="1" dirty="0" smtClean="0"/>
                <a:t>. </a:t>
              </a:r>
            </a:p>
            <a:p>
              <a:r>
                <a:rPr lang="en-US" sz="1000" dirty="0" smtClean="0"/>
                <a:t>U. of Houston</a:t>
              </a:r>
            </a:p>
          </p:txBody>
        </p:sp>
        <p:pic>
          <p:nvPicPr>
            <p:cNvPr id="1036" name="Picture 12" descr="Marc Garbe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59233" y="1182603"/>
              <a:ext cx="825022" cy="914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8424014" y="1578977"/>
            <a:ext cx="685801" cy="1263285"/>
            <a:chOff x="-1408530" y="628650"/>
            <a:chExt cx="685801" cy="1263285"/>
          </a:xfrm>
        </p:grpSpPr>
        <p:sp>
          <p:nvSpPr>
            <p:cNvPr id="26" name="Rectangle 25"/>
            <p:cNvSpPr/>
            <p:nvPr/>
          </p:nvSpPr>
          <p:spPr>
            <a:xfrm>
              <a:off x="-1408529" y="1584158"/>
              <a:ext cx="685800" cy="307777"/>
            </a:xfrm>
            <a:prstGeom prst="rect">
              <a:avLst/>
            </a:prstGeom>
            <a:solidFill>
              <a:schemeClr val="accent2">
                <a:lumMod val="20000"/>
                <a:lumOff val="80000"/>
              </a:schemeClr>
            </a:solidFill>
          </p:spPr>
          <p:txBody>
            <a:bodyPr wrap="square" lIns="0" tIns="0" rIns="0" bIns="0">
              <a:spAutoFit/>
            </a:bodyPr>
            <a:lstStyle/>
            <a:p>
              <a:r>
                <a:rPr lang="en-US" sz="1000" b="1" dirty="0" smtClean="0"/>
                <a:t>J. </a:t>
              </a:r>
              <a:r>
                <a:rPr lang="en-US" sz="1000" b="1" dirty="0"/>
                <a:t>Ku, Ph.D</a:t>
              </a:r>
              <a:r>
                <a:rPr lang="en-US" sz="1000" b="1" dirty="0" smtClean="0"/>
                <a:t>. </a:t>
              </a:r>
            </a:p>
            <a:p>
              <a:r>
                <a:rPr lang="en-US" sz="1000" dirty="0" smtClean="0"/>
                <a:t>Stanford U.</a:t>
              </a:r>
            </a:p>
          </p:txBody>
        </p:sp>
        <p:pic>
          <p:nvPicPr>
            <p:cNvPr id="1038" name="Picture 14" descr="Joy Ku"/>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858" r="4392"/>
            <a:stretch/>
          </p:blipFill>
          <p:spPr bwMode="auto">
            <a:xfrm>
              <a:off x="-1408530" y="628650"/>
              <a:ext cx="685801" cy="914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6578666" y="1597726"/>
            <a:ext cx="971197" cy="1244536"/>
            <a:chOff x="-1666699" y="1460564"/>
            <a:chExt cx="971197" cy="1244536"/>
          </a:xfrm>
        </p:grpSpPr>
        <p:sp>
          <p:nvSpPr>
            <p:cNvPr id="34" name="Rectangle 33"/>
            <p:cNvSpPr/>
            <p:nvPr/>
          </p:nvSpPr>
          <p:spPr>
            <a:xfrm>
              <a:off x="-1666699" y="2397323"/>
              <a:ext cx="971197" cy="307777"/>
            </a:xfrm>
            <a:prstGeom prst="rect">
              <a:avLst/>
            </a:prstGeom>
            <a:solidFill>
              <a:schemeClr val="accent2">
                <a:lumMod val="20000"/>
                <a:lumOff val="80000"/>
              </a:schemeClr>
            </a:solidFill>
          </p:spPr>
          <p:txBody>
            <a:bodyPr wrap="square" lIns="0" tIns="0" rIns="0" bIns="0">
              <a:spAutoFit/>
            </a:bodyPr>
            <a:lstStyle/>
            <a:p>
              <a:r>
                <a:rPr lang="en-US" sz="1000" b="1" dirty="0" smtClean="0"/>
                <a:t>T. </a:t>
              </a:r>
              <a:r>
                <a:rPr lang="en-US" sz="1000" b="1" dirty="0"/>
                <a:t>Morrison, Ph.D</a:t>
              </a:r>
              <a:r>
                <a:rPr lang="en-US" sz="1000" b="1" dirty="0" smtClean="0"/>
                <a:t>. </a:t>
              </a:r>
            </a:p>
            <a:p>
              <a:r>
                <a:rPr lang="en-US" sz="1000" dirty="0" smtClean="0"/>
                <a:t>FDA</a:t>
              </a:r>
            </a:p>
          </p:txBody>
        </p:sp>
        <p:pic>
          <p:nvPicPr>
            <p:cNvPr id="1040" name="Picture 16" descr="Tina Morris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24000" y="1460564"/>
              <a:ext cx="685800" cy="914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p:cNvGrpSpPr/>
          <p:nvPr/>
        </p:nvGrpSpPr>
        <p:grpSpPr>
          <a:xfrm>
            <a:off x="4184650" y="1165862"/>
            <a:ext cx="785471" cy="1258705"/>
            <a:chOff x="4419600" y="1219200"/>
            <a:chExt cx="785471" cy="1258705"/>
          </a:xfrm>
        </p:grpSpPr>
        <p:sp>
          <p:nvSpPr>
            <p:cNvPr id="35" name="Rectangle 34"/>
            <p:cNvSpPr/>
            <p:nvPr/>
          </p:nvSpPr>
          <p:spPr>
            <a:xfrm>
              <a:off x="4419600" y="2170128"/>
              <a:ext cx="785471" cy="307777"/>
            </a:xfrm>
            <a:prstGeom prst="rect">
              <a:avLst/>
            </a:prstGeom>
            <a:solidFill>
              <a:schemeClr val="accent2">
                <a:lumMod val="20000"/>
                <a:lumOff val="80000"/>
              </a:schemeClr>
            </a:solidFill>
          </p:spPr>
          <p:txBody>
            <a:bodyPr wrap="none" lIns="0" tIns="0" rIns="0" bIns="0">
              <a:spAutoFit/>
            </a:bodyPr>
            <a:lstStyle/>
            <a:p>
              <a:r>
                <a:rPr lang="en-US" sz="1000" b="1" dirty="0" smtClean="0"/>
                <a:t>J. </a:t>
              </a:r>
              <a:r>
                <a:rPr lang="en-US" sz="1000" b="1" dirty="0"/>
                <a:t>Myers, Ph.D</a:t>
              </a:r>
              <a:r>
                <a:rPr lang="en-US" sz="1000" b="1" dirty="0" smtClean="0"/>
                <a:t>.</a:t>
              </a:r>
            </a:p>
            <a:p>
              <a:r>
                <a:rPr lang="en-US" sz="1000" dirty="0" smtClean="0"/>
                <a:t>NASA</a:t>
              </a:r>
            </a:p>
          </p:txBody>
        </p:sp>
        <p:pic>
          <p:nvPicPr>
            <p:cNvPr id="1042" name="Picture 18" descr="Jerry Myer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48175" y="1219200"/>
              <a:ext cx="731520" cy="914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p:cNvGrpSpPr/>
          <p:nvPr/>
        </p:nvGrpSpPr>
        <p:grpSpPr>
          <a:xfrm>
            <a:off x="5905500" y="1170005"/>
            <a:ext cx="762000" cy="1257083"/>
            <a:chOff x="6216650" y="1208103"/>
            <a:chExt cx="762000" cy="1257083"/>
          </a:xfrm>
        </p:grpSpPr>
        <p:sp>
          <p:nvSpPr>
            <p:cNvPr id="36" name="Rectangle 35"/>
            <p:cNvSpPr/>
            <p:nvPr/>
          </p:nvSpPr>
          <p:spPr>
            <a:xfrm>
              <a:off x="6248400" y="2157409"/>
              <a:ext cx="692497" cy="307777"/>
            </a:xfrm>
            <a:prstGeom prst="rect">
              <a:avLst/>
            </a:prstGeom>
            <a:solidFill>
              <a:schemeClr val="accent2">
                <a:lumMod val="20000"/>
                <a:lumOff val="80000"/>
              </a:schemeClr>
            </a:solidFill>
          </p:spPr>
          <p:txBody>
            <a:bodyPr wrap="none" lIns="0" tIns="0" rIns="0" bIns="0">
              <a:spAutoFit/>
            </a:bodyPr>
            <a:lstStyle/>
            <a:p>
              <a:r>
                <a:rPr lang="en-US" sz="1000" b="1" dirty="0" smtClean="0"/>
                <a:t>L. </a:t>
              </a:r>
              <a:r>
                <a:rPr lang="en-US" sz="1000" b="1" dirty="0"/>
                <a:t>Tian, </a:t>
              </a:r>
              <a:r>
                <a:rPr lang="en-US" sz="1000" b="1" dirty="0" smtClean="0"/>
                <a:t>Ph.D.</a:t>
              </a:r>
            </a:p>
            <a:p>
              <a:r>
                <a:rPr lang="en-US" sz="1000" dirty="0" smtClean="0"/>
                <a:t>Stanford U.</a:t>
              </a:r>
            </a:p>
          </p:txBody>
        </p:sp>
        <p:pic>
          <p:nvPicPr>
            <p:cNvPr id="1044" name="Picture 20" descr="Lu Tian"/>
            <p:cNvPicPr>
              <a:picLocks noChangeAspect="1" noChangeArrowheads="1"/>
            </p:cNvPicPr>
            <p:nvPr/>
          </p:nvPicPr>
          <p:blipFill rotWithShape="1">
            <a:blip r:embed="rId12">
              <a:extLst>
                <a:ext uri="{28A0092B-C50C-407E-A947-70E740481C1C}">
                  <a14:useLocalDpi xmlns:a14="http://schemas.microsoft.com/office/drawing/2010/main" val="0"/>
                </a:ext>
              </a:extLst>
            </a:blip>
            <a:srcRect l="13888"/>
            <a:stretch/>
          </p:blipFill>
          <p:spPr bwMode="auto">
            <a:xfrm>
              <a:off x="6216650" y="1208103"/>
              <a:ext cx="762000" cy="914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oup 31"/>
          <p:cNvGrpSpPr/>
          <p:nvPr/>
        </p:nvGrpSpPr>
        <p:grpSpPr>
          <a:xfrm>
            <a:off x="1073240" y="1421492"/>
            <a:ext cx="984160" cy="1420770"/>
            <a:chOff x="1073240" y="1421492"/>
            <a:chExt cx="984160" cy="1420770"/>
          </a:xfrm>
        </p:grpSpPr>
        <p:sp>
          <p:nvSpPr>
            <p:cNvPr id="10" name="Rectangle 9"/>
            <p:cNvSpPr/>
            <p:nvPr/>
          </p:nvSpPr>
          <p:spPr>
            <a:xfrm>
              <a:off x="1073240" y="2380597"/>
              <a:ext cx="984160" cy="461665"/>
            </a:xfrm>
            <a:prstGeom prst="rect">
              <a:avLst/>
            </a:prstGeom>
            <a:solidFill>
              <a:schemeClr val="accent2">
                <a:lumMod val="20000"/>
                <a:lumOff val="80000"/>
              </a:schemeClr>
            </a:solidFill>
          </p:spPr>
          <p:txBody>
            <a:bodyPr wrap="square" lIns="0" tIns="0" rIns="0" bIns="0">
              <a:spAutoFit/>
            </a:bodyPr>
            <a:lstStyle/>
            <a:p>
              <a:r>
                <a:rPr lang="en-US" sz="1000" b="1" dirty="0" smtClean="0"/>
                <a:t>L. Mulugeta, M.Sc.</a:t>
              </a:r>
            </a:p>
            <a:p>
              <a:r>
                <a:rPr lang="en-US" sz="1000" b="1" dirty="0" smtClean="0"/>
                <a:t>Co-Chair</a:t>
              </a:r>
              <a:endParaRPr lang="en-US" sz="1000" b="1" dirty="0"/>
            </a:p>
            <a:p>
              <a:r>
                <a:rPr lang="en-US" sz="1000" dirty="0" smtClean="0"/>
                <a:t>USRA</a:t>
              </a:r>
            </a:p>
          </p:txBody>
        </p:sp>
        <p:pic>
          <p:nvPicPr>
            <p:cNvPr id="1046" name="Picture 22" descr="Lealem Muluget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08120" y="1421492"/>
              <a:ext cx="914400" cy="914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5" name="Group 54"/>
          <p:cNvGrpSpPr/>
          <p:nvPr/>
        </p:nvGrpSpPr>
        <p:grpSpPr>
          <a:xfrm>
            <a:off x="1501140" y="4983480"/>
            <a:ext cx="1410519" cy="1007860"/>
            <a:chOff x="1479710" y="4056003"/>
            <a:chExt cx="1410519" cy="1007860"/>
          </a:xfrm>
        </p:grpSpPr>
        <p:sp>
          <p:nvSpPr>
            <p:cNvPr id="40" name="Rectangle 39"/>
            <p:cNvSpPr/>
            <p:nvPr/>
          </p:nvSpPr>
          <p:spPr>
            <a:xfrm>
              <a:off x="1479710" y="4756086"/>
              <a:ext cx="1410519" cy="307777"/>
            </a:xfrm>
            <a:prstGeom prst="rect">
              <a:avLst/>
            </a:prstGeom>
            <a:solidFill>
              <a:schemeClr val="accent1">
                <a:lumMod val="20000"/>
                <a:lumOff val="80000"/>
              </a:schemeClr>
            </a:solidFill>
          </p:spPr>
          <p:txBody>
            <a:bodyPr wrap="square" lIns="0" tIns="0" rIns="0" bIns="0">
              <a:spAutoFit/>
            </a:bodyPr>
            <a:lstStyle/>
            <a:p>
              <a:r>
                <a:rPr lang="en-US" sz="1000" b="1" dirty="0" smtClean="0"/>
                <a:t>D. </a:t>
              </a:r>
              <a:r>
                <a:rPr lang="en-US" sz="1000" b="1" dirty="0" err="1"/>
                <a:t>Eckmann</a:t>
              </a:r>
              <a:r>
                <a:rPr lang="en-US" sz="1000" b="1" dirty="0"/>
                <a:t>, M.D., Ph.D</a:t>
              </a:r>
              <a:r>
                <a:rPr lang="en-US" sz="1000" b="1" dirty="0" smtClean="0"/>
                <a:t>.</a:t>
              </a:r>
            </a:p>
            <a:p>
              <a:r>
                <a:rPr lang="en-US" sz="1000" dirty="0"/>
                <a:t>University of Pennsylvania</a:t>
              </a:r>
            </a:p>
          </p:txBody>
        </p:sp>
        <p:pic>
          <p:nvPicPr>
            <p:cNvPr id="1050" name="Picture 26" descr="David Eckmann"/>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b="25871"/>
            <a:stretch/>
          </p:blipFill>
          <p:spPr bwMode="auto">
            <a:xfrm>
              <a:off x="1880169" y="4056003"/>
              <a:ext cx="609600" cy="6778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Group 50"/>
          <p:cNvGrpSpPr/>
          <p:nvPr/>
        </p:nvGrpSpPr>
        <p:grpSpPr>
          <a:xfrm>
            <a:off x="1600200" y="3886200"/>
            <a:ext cx="914400" cy="994622"/>
            <a:chOff x="180465" y="3850428"/>
            <a:chExt cx="914400" cy="994622"/>
          </a:xfrm>
        </p:grpSpPr>
        <p:sp>
          <p:nvSpPr>
            <p:cNvPr id="38" name="Rectangle 37"/>
            <p:cNvSpPr/>
            <p:nvPr/>
          </p:nvSpPr>
          <p:spPr>
            <a:xfrm>
              <a:off x="180465" y="4537273"/>
              <a:ext cx="914400" cy="307777"/>
            </a:xfrm>
            <a:prstGeom prst="rect">
              <a:avLst/>
            </a:prstGeom>
            <a:solidFill>
              <a:schemeClr val="accent1">
                <a:lumMod val="20000"/>
                <a:lumOff val="80000"/>
              </a:schemeClr>
            </a:solidFill>
          </p:spPr>
          <p:txBody>
            <a:bodyPr wrap="square" lIns="0" tIns="0" rIns="0" bIns="0">
              <a:spAutoFit/>
            </a:bodyPr>
            <a:lstStyle/>
            <a:p>
              <a:r>
                <a:rPr lang="en-US" sz="1000" b="1" dirty="0" smtClean="0"/>
                <a:t>J. </a:t>
              </a:r>
              <a:r>
                <a:rPr lang="en-US" sz="1000" b="1" dirty="0"/>
                <a:t>Bischoff, </a:t>
              </a:r>
              <a:r>
                <a:rPr lang="en-US" sz="1000" b="1" dirty="0" smtClean="0"/>
                <a:t>Ph.D.</a:t>
              </a:r>
            </a:p>
            <a:p>
              <a:r>
                <a:rPr lang="en-US" sz="1000" dirty="0" smtClean="0"/>
                <a:t>Zimmer</a:t>
              </a:r>
            </a:p>
          </p:txBody>
        </p:sp>
        <p:pic>
          <p:nvPicPr>
            <p:cNvPr id="1052" name="Picture 28" descr="http://www.me.sc.edu/fs/images/bischoff-jeff.jpg"/>
            <p:cNvPicPr>
              <a:picLocks noChangeAspect="1" noChangeArrowheads="1"/>
            </p:cNvPicPr>
            <p:nvPr/>
          </p:nvPicPr>
          <p:blipFill rotWithShape="1">
            <a:blip r:embed="rId15">
              <a:extLst>
                <a:ext uri="{28A0092B-C50C-407E-A947-70E740481C1C}">
                  <a14:useLocalDpi xmlns:a14="http://schemas.microsoft.com/office/drawing/2010/main" val="0"/>
                </a:ext>
              </a:extLst>
            </a:blip>
            <a:srcRect t="4999" b="14867"/>
            <a:stretch/>
          </p:blipFill>
          <p:spPr bwMode="auto">
            <a:xfrm>
              <a:off x="353897" y="3850428"/>
              <a:ext cx="588568" cy="6400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 name="Group 53"/>
          <p:cNvGrpSpPr/>
          <p:nvPr/>
        </p:nvGrpSpPr>
        <p:grpSpPr>
          <a:xfrm>
            <a:off x="3091831" y="4973022"/>
            <a:ext cx="1327769" cy="1020929"/>
            <a:chOff x="4572000" y="4137663"/>
            <a:chExt cx="1327769" cy="1020929"/>
          </a:xfrm>
        </p:grpSpPr>
        <p:sp>
          <p:nvSpPr>
            <p:cNvPr id="41" name="Rectangle 40"/>
            <p:cNvSpPr/>
            <p:nvPr/>
          </p:nvSpPr>
          <p:spPr>
            <a:xfrm>
              <a:off x="4572000" y="4850815"/>
              <a:ext cx="1327769" cy="307777"/>
            </a:xfrm>
            <a:prstGeom prst="rect">
              <a:avLst/>
            </a:prstGeom>
            <a:solidFill>
              <a:schemeClr val="accent1">
                <a:lumMod val="20000"/>
                <a:lumOff val="80000"/>
              </a:schemeClr>
            </a:solidFill>
          </p:spPr>
          <p:txBody>
            <a:bodyPr wrap="square" lIns="0" tIns="0" rIns="0" bIns="0">
              <a:spAutoFit/>
            </a:bodyPr>
            <a:lstStyle/>
            <a:p>
              <a:r>
                <a:rPr lang="en-US" sz="1000" b="1" dirty="0" smtClean="0"/>
                <a:t>R. </a:t>
              </a:r>
              <a:r>
                <a:rPr lang="en-US" sz="1000" b="1" dirty="0" err="1"/>
                <a:t>Germain</a:t>
              </a:r>
              <a:r>
                <a:rPr lang="en-US" sz="1000" b="1" dirty="0"/>
                <a:t>, M.D., Ph.D</a:t>
              </a:r>
              <a:r>
                <a:rPr lang="en-US" sz="1000" b="1" dirty="0" smtClean="0"/>
                <a:t>.</a:t>
              </a:r>
            </a:p>
            <a:p>
              <a:r>
                <a:rPr lang="en-US" sz="1000" dirty="0" smtClean="0"/>
                <a:t>NIH</a:t>
              </a:r>
            </a:p>
          </p:txBody>
        </p:sp>
        <p:pic>
          <p:nvPicPr>
            <p:cNvPr id="1054" name="Picture 30" descr="Ronald Germain"/>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t="5258" b="19742"/>
            <a:stretch/>
          </p:blipFill>
          <p:spPr bwMode="auto">
            <a:xfrm>
              <a:off x="4910842" y="4137663"/>
              <a:ext cx="653143" cy="6858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6" name="Group 55"/>
          <p:cNvGrpSpPr/>
          <p:nvPr/>
        </p:nvGrpSpPr>
        <p:grpSpPr>
          <a:xfrm>
            <a:off x="228600" y="4953000"/>
            <a:ext cx="1046089" cy="1015097"/>
            <a:chOff x="1380552" y="4037840"/>
            <a:chExt cx="1046089" cy="1015097"/>
          </a:xfrm>
        </p:grpSpPr>
        <p:sp>
          <p:nvSpPr>
            <p:cNvPr id="42" name="Rectangle 41"/>
            <p:cNvSpPr/>
            <p:nvPr/>
          </p:nvSpPr>
          <p:spPr>
            <a:xfrm>
              <a:off x="1380552" y="4745160"/>
              <a:ext cx="1046089" cy="307777"/>
            </a:xfrm>
            <a:prstGeom prst="rect">
              <a:avLst/>
            </a:prstGeom>
            <a:solidFill>
              <a:schemeClr val="accent1">
                <a:lumMod val="20000"/>
                <a:lumOff val="80000"/>
              </a:schemeClr>
            </a:solidFill>
          </p:spPr>
          <p:txBody>
            <a:bodyPr wrap="square" lIns="0" tIns="0" rIns="0" bIns="0">
              <a:spAutoFit/>
            </a:bodyPr>
            <a:lstStyle/>
            <a:p>
              <a:r>
                <a:rPr lang="en-US" sz="1000" b="1" dirty="0" smtClean="0"/>
                <a:t>A. </a:t>
              </a:r>
              <a:r>
                <a:rPr lang="en-US" sz="1000" b="1" dirty="0"/>
                <a:t>Hunt, Ph.D</a:t>
              </a:r>
              <a:r>
                <a:rPr lang="en-US" sz="1000" b="1" dirty="0" smtClean="0"/>
                <a:t>.</a:t>
              </a:r>
            </a:p>
            <a:p>
              <a:r>
                <a:rPr lang="en-US" sz="1000" dirty="0" smtClean="0"/>
                <a:t>U. </a:t>
              </a:r>
              <a:r>
                <a:rPr lang="en-US" sz="1000" dirty="0"/>
                <a:t>of California, </a:t>
              </a:r>
              <a:r>
                <a:rPr lang="en-US" sz="1000" dirty="0" smtClean="0"/>
                <a:t>SF</a:t>
              </a:r>
            </a:p>
          </p:txBody>
        </p:sp>
        <p:pic>
          <p:nvPicPr>
            <p:cNvPr id="1056" name="Picture 32" descr="Anthony Hunt"/>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t="6931" b="20332"/>
            <a:stretch/>
          </p:blipFill>
          <p:spPr bwMode="auto">
            <a:xfrm>
              <a:off x="1594446" y="4037840"/>
              <a:ext cx="681540" cy="6651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7" name="Group 56"/>
          <p:cNvGrpSpPr/>
          <p:nvPr/>
        </p:nvGrpSpPr>
        <p:grpSpPr>
          <a:xfrm>
            <a:off x="152400" y="3847343"/>
            <a:ext cx="979087" cy="1029314"/>
            <a:chOff x="1629544" y="4182270"/>
            <a:chExt cx="979087" cy="1029314"/>
          </a:xfrm>
        </p:grpSpPr>
        <p:sp>
          <p:nvSpPr>
            <p:cNvPr id="43" name="Rectangle 42"/>
            <p:cNvSpPr/>
            <p:nvPr/>
          </p:nvSpPr>
          <p:spPr>
            <a:xfrm>
              <a:off x="1629544" y="4903807"/>
              <a:ext cx="979087" cy="307777"/>
            </a:xfrm>
            <a:prstGeom prst="rect">
              <a:avLst/>
            </a:prstGeom>
            <a:solidFill>
              <a:schemeClr val="accent1">
                <a:lumMod val="20000"/>
                <a:lumOff val="80000"/>
              </a:schemeClr>
            </a:solidFill>
          </p:spPr>
          <p:txBody>
            <a:bodyPr wrap="square" lIns="0" tIns="0" rIns="0" bIns="0">
              <a:spAutoFit/>
            </a:bodyPr>
            <a:lstStyle/>
            <a:p>
              <a:r>
                <a:rPr lang="en-US" sz="1000" b="1" dirty="0" smtClean="0"/>
                <a:t>W. </a:t>
              </a:r>
              <a:r>
                <a:rPr lang="en-US" sz="1000" b="1" dirty="0" err="1"/>
                <a:t>Kam</a:t>
              </a:r>
              <a:r>
                <a:rPr lang="en-US" sz="1000" b="1" dirty="0"/>
                <a:t> Liu, Ph.D. </a:t>
              </a:r>
              <a:endParaRPr lang="en-US" sz="1000" b="1" dirty="0" smtClean="0"/>
            </a:p>
            <a:p>
              <a:r>
                <a:rPr lang="en-US" sz="1000" dirty="0"/>
                <a:t>Northwestern </a:t>
              </a:r>
              <a:r>
                <a:rPr lang="en-US" sz="1000" dirty="0" smtClean="0"/>
                <a:t>U.</a:t>
              </a:r>
            </a:p>
          </p:txBody>
        </p:sp>
        <p:pic>
          <p:nvPicPr>
            <p:cNvPr id="1058" name="Picture 34" descr="Wing Kam Liu"/>
            <p:cNvPicPr>
              <a:picLocks noChangeAspect="1" noChangeArrowheads="1"/>
            </p:cNvPicPr>
            <p:nvPr/>
          </p:nvPicPr>
          <p:blipFill rotWithShape="1">
            <a:blip r:embed="rId18">
              <a:extLst>
                <a:ext uri="{28A0092B-C50C-407E-A947-70E740481C1C}">
                  <a14:useLocalDpi xmlns:a14="http://schemas.microsoft.com/office/drawing/2010/main" val="0"/>
                </a:ext>
              </a:extLst>
            </a:blip>
            <a:srcRect b="22547"/>
            <a:stretch/>
          </p:blipFill>
          <p:spPr bwMode="auto">
            <a:xfrm>
              <a:off x="1774030" y="4182270"/>
              <a:ext cx="690113" cy="70823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8" name="Group 57"/>
          <p:cNvGrpSpPr/>
          <p:nvPr/>
        </p:nvGrpSpPr>
        <p:grpSpPr>
          <a:xfrm>
            <a:off x="7238891" y="3886200"/>
            <a:ext cx="1295509" cy="990600"/>
            <a:chOff x="6019745" y="3699675"/>
            <a:chExt cx="1295509" cy="990600"/>
          </a:xfrm>
        </p:grpSpPr>
        <p:sp>
          <p:nvSpPr>
            <p:cNvPr id="45" name="Rectangle 44"/>
            <p:cNvSpPr/>
            <p:nvPr/>
          </p:nvSpPr>
          <p:spPr>
            <a:xfrm>
              <a:off x="6019745" y="4382498"/>
              <a:ext cx="1295509" cy="307777"/>
            </a:xfrm>
            <a:prstGeom prst="rect">
              <a:avLst/>
            </a:prstGeom>
            <a:solidFill>
              <a:schemeClr val="accent1">
                <a:lumMod val="20000"/>
                <a:lumOff val="80000"/>
              </a:schemeClr>
            </a:solidFill>
          </p:spPr>
          <p:txBody>
            <a:bodyPr wrap="square" lIns="0" tIns="0" rIns="0" bIns="0">
              <a:spAutoFit/>
            </a:bodyPr>
            <a:lstStyle/>
            <a:p>
              <a:r>
                <a:rPr lang="en-US" sz="1000" b="1" dirty="0" smtClean="0"/>
                <a:t>V. </a:t>
              </a:r>
              <a:r>
                <a:rPr lang="en-US" sz="1000" b="1" dirty="0" err="1"/>
                <a:t>Marmarelis</a:t>
              </a:r>
              <a:r>
                <a:rPr lang="en-US" sz="1000" b="1" dirty="0"/>
                <a:t>, Ph.D. </a:t>
              </a:r>
              <a:endParaRPr lang="en-US" sz="1000" b="1" dirty="0" smtClean="0"/>
            </a:p>
            <a:p>
              <a:r>
                <a:rPr lang="en-US" sz="1000" dirty="0" smtClean="0"/>
                <a:t>U. of Southern California</a:t>
              </a:r>
            </a:p>
          </p:txBody>
        </p:sp>
        <p:pic>
          <p:nvPicPr>
            <p:cNvPr id="1060" name="Picture 36" descr="Vasilis Marmarelis"/>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b="16947"/>
            <a:stretch/>
          </p:blipFill>
          <p:spPr bwMode="auto">
            <a:xfrm>
              <a:off x="6221451" y="3699675"/>
              <a:ext cx="751893" cy="6400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9" name="Group 58"/>
          <p:cNvGrpSpPr/>
          <p:nvPr/>
        </p:nvGrpSpPr>
        <p:grpSpPr>
          <a:xfrm>
            <a:off x="4722970" y="4916910"/>
            <a:ext cx="1296830" cy="1062305"/>
            <a:chOff x="6863218" y="4863573"/>
            <a:chExt cx="1296830" cy="1062305"/>
          </a:xfrm>
        </p:grpSpPr>
        <p:sp>
          <p:nvSpPr>
            <p:cNvPr id="46" name="Rectangle 45"/>
            <p:cNvSpPr/>
            <p:nvPr/>
          </p:nvSpPr>
          <p:spPr>
            <a:xfrm>
              <a:off x="6863218" y="5618101"/>
              <a:ext cx="1296830" cy="307777"/>
            </a:xfrm>
            <a:prstGeom prst="rect">
              <a:avLst/>
            </a:prstGeom>
            <a:solidFill>
              <a:schemeClr val="accent1">
                <a:lumMod val="20000"/>
                <a:lumOff val="80000"/>
              </a:schemeClr>
            </a:solidFill>
          </p:spPr>
          <p:txBody>
            <a:bodyPr wrap="none" lIns="0" tIns="0" rIns="0" bIns="0">
              <a:spAutoFit/>
            </a:bodyPr>
            <a:lstStyle/>
            <a:p>
              <a:r>
                <a:rPr lang="en-US" sz="1000" b="1" dirty="0" smtClean="0"/>
                <a:t>P. </a:t>
              </a:r>
              <a:r>
                <a:rPr lang="en-US" sz="1000" b="1" dirty="0" err="1"/>
                <a:t>Pathmanathan</a:t>
              </a:r>
              <a:r>
                <a:rPr lang="en-US" sz="1000" b="1" dirty="0"/>
                <a:t>, Ph.D. </a:t>
              </a:r>
              <a:endParaRPr lang="en-US" sz="1000" b="1" dirty="0" smtClean="0"/>
            </a:p>
            <a:p>
              <a:r>
                <a:rPr lang="en-US" sz="1000" dirty="0" smtClean="0"/>
                <a:t>FDA</a:t>
              </a:r>
            </a:p>
          </p:txBody>
        </p:sp>
        <p:pic>
          <p:nvPicPr>
            <p:cNvPr id="1062" name="Picture 38" descr="Pras Pathmanathan"/>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t="4387" b="16191"/>
            <a:stretch/>
          </p:blipFill>
          <p:spPr bwMode="auto">
            <a:xfrm>
              <a:off x="7190822" y="4863573"/>
              <a:ext cx="641684" cy="7262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 name="Group 60"/>
          <p:cNvGrpSpPr/>
          <p:nvPr/>
        </p:nvGrpSpPr>
        <p:grpSpPr>
          <a:xfrm>
            <a:off x="3054985" y="3886200"/>
            <a:ext cx="755015" cy="993577"/>
            <a:chOff x="6830911" y="4876800"/>
            <a:chExt cx="755015" cy="993577"/>
          </a:xfrm>
        </p:grpSpPr>
        <p:sp>
          <p:nvSpPr>
            <p:cNvPr id="47" name="Rectangle 46"/>
            <p:cNvSpPr/>
            <p:nvPr/>
          </p:nvSpPr>
          <p:spPr>
            <a:xfrm>
              <a:off x="6830911" y="5562600"/>
              <a:ext cx="755015" cy="307777"/>
            </a:xfrm>
            <a:prstGeom prst="rect">
              <a:avLst/>
            </a:prstGeom>
            <a:solidFill>
              <a:schemeClr val="accent1">
                <a:lumMod val="20000"/>
                <a:lumOff val="80000"/>
              </a:schemeClr>
            </a:solidFill>
          </p:spPr>
          <p:txBody>
            <a:bodyPr wrap="none" lIns="0" tIns="0" rIns="0" bIns="0">
              <a:spAutoFit/>
            </a:bodyPr>
            <a:lstStyle/>
            <a:p>
              <a:r>
                <a:rPr lang="en-US" sz="1000" b="1" dirty="0" smtClean="0"/>
                <a:t>G. </a:t>
              </a:r>
              <a:r>
                <a:rPr lang="en-US" sz="1000" b="1" dirty="0"/>
                <a:t>Peng, Ph.D</a:t>
              </a:r>
              <a:r>
                <a:rPr lang="en-US" sz="1000" b="1" dirty="0" smtClean="0"/>
                <a:t>.</a:t>
              </a:r>
            </a:p>
            <a:p>
              <a:r>
                <a:rPr lang="en-US" sz="1000" dirty="0" smtClean="0"/>
                <a:t>NIH</a:t>
              </a:r>
            </a:p>
          </p:txBody>
        </p:sp>
        <p:pic>
          <p:nvPicPr>
            <p:cNvPr id="1064" name="Picture 40" descr="Grace Peng"/>
            <p:cNvPicPr>
              <a:picLocks noChangeAspect="1" noChangeArrowheads="1"/>
            </p:cNvPicPr>
            <p:nvPr/>
          </p:nvPicPr>
          <p:blipFill rotWithShape="1">
            <a:blip r:embed="rId21">
              <a:extLst>
                <a:ext uri="{28A0092B-C50C-407E-A947-70E740481C1C}">
                  <a14:useLocalDpi xmlns:a14="http://schemas.microsoft.com/office/drawing/2010/main" val="0"/>
                </a:ext>
              </a:extLst>
            </a:blip>
            <a:srcRect b="18705"/>
            <a:stretch/>
          </p:blipFill>
          <p:spPr bwMode="auto">
            <a:xfrm>
              <a:off x="6879844" y="4876800"/>
              <a:ext cx="629882" cy="6400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2" name="Group 61"/>
          <p:cNvGrpSpPr/>
          <p:nvPr/>
        </p:nvGrpSpPr>
        <p:grpSpPr>
          <a:xfrm>
            <a:off x="6477000" y="4957022"/>
            <a:ext cx="891439" cy="1046913"/>
            <a:chOff x="6316980" y="3348010"/>
            <a:chExt cx="891439" cy="1046913"/>
          </a:xfrm>
        </p:grpSpPr>
        <p:sp>
          <p:nvSpPr>
            <p:cNvPr id="39" name="Rectangle 38"/>
            <p:cNvSpPr/>
            <p:nvPr/>
          </p:nvSpPr>
          <p:spPr>
            <a:xfrm>
              <a:off x="6316980" y="4087146"/>
              <a:ext cx="891439" cy="307777"/>
            </a:xfrm>
            <a:prstGeom prst="rect">
              <a:avLst/>
            </a:prstGeom>
            <a:solidFill>
              <a:schemeClr val="accent1">
                <a:lumMod val="20000"/>
                <a:lumOff val="80000"/>
              </a:schemeClr>
            </a:solidFill>
          </p:spPr>
          <p:txBody>
            <a:bodyPr wrap="square" lIns="0" tIns="0" rIns="0" bIns="0">
              <a:spAutoFit/>
            </a:bodyPr>
            <a:lstStyle/>
            <a:p>
              <a:r>
                <a:rPr lang="en-US" sz="1000" b="1" dirty="0" smtClean="0"/>
                <a:t>M. </a:t>
              </a:r>
              <a:r>
                <a:rPr lang="en-US" sz="1000" b="1" dirty="0"/>
                <a:t>Steele, Ph.D. </a:t>
              </a:r>
              <a:endParaRPr lang="en-US" sz="1000" b="1" dirty="0" smtClean="0"/>
            </a:p>
            <a:p>
              <a:r>
                <a:rPr lang="en-US" sz="1000" dirty="0" smtClean="0"/>
                <a:t>NASA</a:t>
              </a:r>
            </a:p>
          </p:txBody>
        </p:sp>
        <p:pic>
          <p:nvPicPr>
            <p:cNvPr id="1066" name="Picture 42" descr="Martin Steele"/>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t="7028" b="15405"/>
            <a:stretch/>
          </p:blipFill>
          <p:spPr bwMode="auto">
            <a:xfrm>
              <a:off x="6436127" y="3348010"/>
              <a:ext cx="653143" cy="7092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3" name="Group 62"/>
          <p:cNvGrpSpPr/>
          <p:nvPr/>
        </p:nvGrpSpPr>
        <p:grpSpPr>
          <a:xfrm>
            <a:off x="4267200" y="3886200"/>
            <a:ext cx="846386" cy="990600"/>
            <a:chOff x="3391719" y="3860215"/>
            <a:chExt cx="846386" cy="990600"/>
          </a:xfrm>
        </p:grpSpPr>
        <p:sp>
          <p:nvSpPr>
            <p:cNvPr id="48" name="Rectangle 47"/>
            <p:cNvSpPr/>
            <p:nvPr/>
          </p:nvSpPr>
          <p:spPr>
            <a:xfrm>
              <a:off x="3391719" y="4543038"/>
              <a:ext cx="846386" cy="307777"/>
            </a:xfrm>
            <a:prstGeom prst="rect">
              <a:avLst/>
            </a:prstGeom>
            <a:solidFill>
              <a:schemeClr val="accent1">
                <a:lumMod val="20000"/>
                <a:lumOff val="80000"/>
              </a:schemeClr>
            </a:solidFill>
          </p:spPr>
          <p:txBody>
            <a:bodyPr wrap="none" lIns="0" tIns="0" rIns="0" bIns="0">
              <a:spAutoFit/>
            </a:bodyPr>
            <a:lstStyle/>
            <a:p>
              <a:r>
                <a:rPr lang="en-US" sz="1000" b="1" dirty="0" smtClean="0"/>
                <a:t>J. </a:t>
              </a:r>
              <a:r>
                <a:rPr lang="en-US" sz="1000" b="1" dirty="0"/>
                <a:t>Thomas, M.D</a:t>
              </a:r>
              <a:r>
                <a:rPr lang="en-US" sz="1000" b="1" dirty="0" smtClean="0"/>
                <a:t>.</a:t>
              </a:r>
            </a:p>
            <a:p>
              <a:r>
                <a:rPr lang="en-US" sz="1000" dirty="0" smtClean="0"/>
                <a:t>Cleveland Clinic</a:t>
              </a:r>
            </a:p>
          </p:txBody>
        </p:sp>
        <p:pic>
          <p:nvPicPr>
            <p:cNvPr id="1068" name="Picture 44" descr="James Thomas"/>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b="20166"/>
            <a:stretch/>
          </p:blipFill>
          <p:spPr bwMode="auto">
            <a:xfrm>
              <a:off x="3548210" y="3860215"/>
              <a:ext cx="537495" cy="6400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24" name="Group 1023"/>
          <p:cNvGrpSpPr/>
          <p:nvPr/>
        </p:nvGrpSpPr>
        <p:grpSpPr>
          <a:xfrm>
            <a:off x="7956529" y="4916910"/>
            <a:ext cx="945772" cy="1026690"/>
            <a:chOff x="4437720" y="4507914"/>
            <a:chExt cx="945772" cy="1026690"/>
          </a:xfrm>
        </p:grpSpPr>
        <p:sp>
          <p:nvSpPr>
            <p:cNvPr id="49" name="Rectangle 48"/>
            <p:cNvSpPr/>
            <p:nvPr/>
          </p:nvSpPr>
          <p:spPr>
            <a:xfrm>
              <a:off x="4437720" y="5226827"/>
              <a:ext cx="945772" cy="307777"/>
            </a:xfrm>
            <a:prstGeom prst="rect">
              <a:avLst/>
            </a:prstGeom>
            <a:solidFill>
              <a:schemeClr val="accent1">
                <a:lumMod val="20000"/>
                <a:lumOff val="80000"/>
              </a:schemeClr>
            </a:solidFill>
          </p:spPr>
          <p:txBody>
            <a:bodyPr wrap="none" lIns="0" tIns="0" rIns="0" bIns="0">
              <a:spAutoFit/>
            </a:bodyPr>
            <a:lstStyle/>
            <a:p>
              <a:r>
                <a:rPr lang="en-US" sz="1000" b="1" dirty="0" smtClean="0"/>
                <a:t>M. </a:t>
              </a:r>
              <a:r>
                <a:rPr lang="en-US" sz="1000" b="1" dirty="0"/>
                <a:t>Walton, Ph.D. </a:t>
              </a:r>
              <a:endParaRPr lang="en-US" sz="1000" b="1" dirty="0" smtClean="0"/>
            </a:p>
            <a:p>
              <a:r>
                <a:rPr lang="en-US" sz="1000" dirty="0" smtClean="0"/>
                <a:t>Wyle</a:t>
              </a:r>
            </a:p>
          </p:txBody>
        </p:sp>
        <p:pic>
          <p:nvPicPr>
            <p:cNvPr id="1070" name="Picture 46" descr="Marlei Walton"/>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b="24999"/>
            <a:stretch/>
          </p:blipFill>
          <p:spPr bwMode="auto">
            <a:xfrm>
              <a:off x="4529607" y="4507914"/>
              <a:ext cx="761999" cy="6858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25" name="Group 1024"/>
          <p:cNvGrpSpPr/>
          <p:nvPr/>
        </p:nvGrpSpPr>
        <p:grpSpPr>
          <a:xfrm>
            <a:off x="5887413" y="3855720"/>
            <a:ext cx="665787" cy="990600"/>
            <a:chOff x="6829166" y="3686751"/>
            <a:chExt cx="665787" cy="990600"/>
          </a:xfrm>
        </p:grpSpPr>
        <p:sp>
          <p:nvSpPr>
            <p:cNvPr id="44" name="Rectangle 43"/>
            <p:cNvSpPr/>
            <p:nvPr/>
          </p:nvSpPr>
          <p:spPr>
            <a:xfrm>
              <a:off x="6829166" y="4369574"/>
              <a:ext cx="665787" cy="307777"/>
            </a:xfrm>
            <a:prstGeom prst="rect">
              <a:avLst/>
            </a:prstGeom>
            <a:solidFill>
              <a:schemeClr val="accent1">
                <a:lumMod val="20000"/>
                <a:lumOff val="80000"/>
              </a:schemeClr>
            </a:solidFill>
          </p:spPr>
          <p:txBody>
            <a:bodyPr wrap="square" lIns="0" tIns="0" rIns="0" bIns="0">
              <a:spAutoFit/>
            </a:bodyPr>
            <a:lstStyle/>
            <a:p>
              <a:r>
                <a:rPr lang="en-US" sz="1000" b="1" dirty="0" smtClean="0"/>
                <a:t>D. </a:t>
              </a:r>
              <a:r>
                <a:rPr lang="en-US" sz="1000" b="1" dirty="0" err="1"/>
                <a:t>Lochner</a:t>
              </a:r>
              <a:r>
                <a:rPr lang="en-US" sz="1000" b="1" dirty="0"/>
                <a:t> </a:t>
              </a:r>
              <a:endParaRPr lang="en-US" sz="1000" b="1" dirty="0" smtClean="0"/>
            </a:p>
            <a:p>
              <a:r>
                <a:rPr lang="en-US" sz="1000" dirty="0" smtClean="0"/>
                <a:t>FDA</a:t>
              </a:r>
            </a:p>
          </p:txBody>
        </p:sp>
        <p:pic>
          <p:nvPicPr>
            <p:cNvPr id="1071" name="Picture 47" descr="C:\Users\mulugeta\Documents\Temp Work\CPMS\Repository\doc\bios\photos\DLochner.jpg"/>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t="3725" b="14924"/>
            <a:stretch/>
          </p:blipFill>
          <p:spPr bwMode="auto">
            <a:xfrm>
              <a:off x="6842760" y="3686751"/>
              <a:ext cx="640080" cy="6517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90229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Team Based Implementation </a:t>
            </a:r>
            <a:r>
              <a:rPr lang="en-US" b="1" dirty="0"/>
              <a:t>Strategy</a:t>
            </a:r>
          </a:p>
        </p:txBody>
      </p:sp>
      <p:sp>
        <p:nvSpPr>
          <p:cNvPr id="5" name="TextBox 4"/>
          <p:cNvSpPr txBox="1"/>
          <p:nvPr/>
        </p:nvSpPr>
        <p:spPr>
          <a:xfrm>
            <a:off x="228600" y="914400"/>
            <a:ext cx="8610600" cy="2031325"/>
          </a:xfrm>
          <a:prstGeom prst="rect">
            <a:avLst/>
          </a:prstGeom>
          <a:noFill/>
        </p:spPr>
        <p:txBody>
          <a:bodyPr wrap="square" rtlCol="0">
            <a:spAutoFit/>
          </a:bodyPr>
          <a:lstStyle/>
          <a:p>
            <a:r>
              <a:rPr lang="en-US" dirty="0" smtClean="0">
                <a:latin typeface="Century Gothic" panose="020B0502020202020204" pitchFamily="34" charset="0"/>
                <a:cs typeface="Times New Roman" panose="02020603050405020304" pitchFamily="18" charset="0"/>
              </a:rPr>
              <a:t>Use team-based structure to:</a:t>
            </a:r>
          </a:p>
          <a:p>
            <a:endParaRPr lang="en-US" dirty="0" smtClean="0">
              <a:latin typeface="Century Gothic" panose="020B0502020202020204" pitchFamily="34" charset="0"/>
              <a:cs typeface="Times New Roman" panose="02020603050405020304" pitchFamily="18" charset="0"/>
            </a:endParaRPr>
          </a:p>
          <a:p>
            <a:pPr marL="285750" indent="-285750">
              <a:buFont typeface="Arial" panose="020B0604020202020204" pitchFamily="34" charset="0"/>
              <a:buChar char="•"/>
            </a:pPr>
            <a:r>
              <a:rPr lang="en-US" dirty="0" smtClean="0">
                <a:latin typeface="Century Gothic" panose="020B0502020202020204" pitchFamily="34" charset="0"/>
                <a:cs typeface="Times New Roman" panose="02020603050405020304" pitchFamily="18" charset="0"/>
              </a:rPr>
              <a:t>Establish a balanced </a:t>
            </a:r>
            <a:r>
              <a:rPr lang="en-US" dirty="0">
                <a:latin typeface="Century Gothic" panose="020B0502020202020204" pitchFamily="34" charset="0"/>
                <a:cs typeface="Times New Roman" panose="02020603050405020304" pitchFamily="18" charset="0"/>
              </a:rPr>
              <a:t>representation of the </a:t>
            </a:r>
            <a:r>
              <a:rPr lang="en-US" dirty="0" smtClean="0">
                <a:latin typeface="Century Gothic" panose="020B0502020202020204" pitchFamily="34" charset="0"/>
                <a:cs typeface="Times New Roman" panose="02020603050405020304" pitchFamily="18" charset="0"/>
              </a:rPr>
              <a:t>interests and perspectives of the different stakeholders</a:t>
            </a:r>
          </a:p>
          <a:p>
            <a:pPr marL="285750" indent="-285750">
              <a:buFont typeface="Arial" panose="020B0604020202020204" pitchFamily="34" charset="0"/>
              <a:buChar char="•"/>
            </a:pPr>
            <a:endParaRPr lang="en-US" dirty="0" smtClean="0">
              <a:latin typeface="Century Gothic" panose="020B0502020202020204" pitchFamily="34" charset="0"/>
              <a:cs typeface="Times New Roman" panose="02020603050405020304" pitchFamily="18" charset="0"/>
            </a:endParaRPr>
          </a:p>
          <a:p>
            <a:pPr marL="285750" indent="-285750">
              <a:buFont typeface="Arial" panose="020B0604020202020204" pitchFamily="34" charset="0"/>
              <a:buChar char="•"/>
            </a:pPr>
            <a:r>
              <a:rPr lang="en-US" dirty="0" smtClean="0">
                <a:latin typeface="Century Gothic" panose="020B0502020202020204" pitchFamily="34" charset="0"/>
                <a:cs typeface="Times New Roman" panose="02020603050405020304" pitchFamily="18" charset="0"/>
              </a:rPr>
              <a:t>Bridge </a:t>
            </a:r>
            <a:r>
              <a:rPr lang="en-US" dirty="0">
                <a:latin typeface="Century Gothic" panose="020B0502020202020204" pitchFamily="34" charset="0"/>
                <a:cs typeface="Times New Roman" panose="02020603050405020304" pitchFamily="18" charset="0"/>
              </a:rPr>
              <a:t>synergistic activities in simulation-based medicine throughout the M&amp;S communities</a:t>
            </a:r>
            <a:endParaRPr lang="en-US" dirty="0">
              <a:latin typeface="Century Gothic" panose="020B0502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599" y="3048000"/>
            <a:ext cx="8603175" cy="3352800"/>
          </a:xfrm>
          <a:prstGeom prst="rect">
            <a:avLst/>
          </a:prstGeom>
        </p:spPr>
      </p:pic>
      <p:sp>
        <p:nvSpPr>
          <p:cNvPr id="7" name="TextBox 6"/>
          <p:cNvSpPr txBox="1"/>
          <p:nvPr/>
        </p:nvSpPr>
        <p:spPr>
          <a:xfrm>
            <a:off x="1295400" y="6420678"/>
            <a:ext cx="6989414" cy="307777"/>
          </a:xfrm>
          <a:prstGeom prst="rect">
            <a:avLst/>
          </a:prstGeom>
          <a:noFill/>
        </p:spPr>
        <p:txBody>
          <a:bodyPr wrap="none" rtlCol="0">
            <a:spAutoFit/>
          </a:bodyPr>
          <a:lstStyle/>
          <a:p>
            <a:r>
              <a:rPr lang="en-US" sz="1400" dirty="0" smtClean="0">
                <a:latin typeface="Century Gothic" panose="020B0502020202020204" pitchFamily="34" charset="0"/>
              </a:rPr>
              <a:t>More information </a:t>
            </a:r>
            <a:r>
              <a:rPr lang="en-US" sz="1400" dirty="0">
                <a:latin typeface="Century Gothic" panose="020B0502020202020204" pitchFamily="34" charset="0"/>
              </a:rPr>
              <a:t>is available at: </a:t>
            </a:r>
            <a:r>
              <a:rPr lang="en-US" sz="1400" dirty="0">
                <a:latin typeface="Century Gothic" panose="020B0502020202020204" pitchFamily="34" charset="0"/>
                <a:hlinkClick r:id="rId3"/>
              </a:rPr>
              <a:t>http://</a:t>
            </a:r>
            <a:r>
              <a:rPr lang="en-US" sz="1400" dirty="0" smtClean="0">
                <a:latin typeface="Century Gothic" panose="020B0502020202020204" pitchFamily="34" charset="0"/>
                <a:hlinkClick r:id="rId3"/>
              </a:rPr>
              <a:t>wiki.simtk.org/cpms/CPMS_Task_Teams</a:t>
            </a:r>
            <a:r>
              <a:rPr lang="en-US" sz="1400" dirty="0" smtClean="0">
                <a:latin typeface="Century Gothic" panose="020B0502020202020204" pitchFamily="34" charset="0"/>
              </a:rPr>
              <a:t> </a:t>
            </a:r>
            <a:endParaRPr lang="en-US" sz="1400" dirty="0">
              <a:latin typeface="Century Gothic" panose="020B0502020202020204" pitchFamily="34" charset="0"/>
            </a:endParaRPr>
          </a:p>
        </p:txBody>
      </p:sp>
      <p:sp>
        <p:nvSpPr>
          <p:cNvPr id="8" name="Slide Number Placeholder 7"/>
          <p:cNvSpPr>
            <a:spLocks noGrp="1"/>
          </p:cNvSpPr>
          <p:nvPr>
            <p:ph type="sldNum" sz="quarter" idx="12"/>
          </p:nvPr>
        </p:nvSpPr>
        <p:spPr/>
        <p:txBody>
          <a:bodyPr/>
          <a:lstStyle/>
          <a:p>
            <a:fld id="{88FCE147-5BD1-4085-8955-F9248228F1AD}" type="slidenum">
              <a:rPr lang="en-US" smtClean="0"/>
              <a:t>6</a:t>
            </a:fld>
            <a:endParaRPr lang="en-US"/>
          </a:p>
        </p:txBody>
      </p:sp>
    </p:spTree>
    <p:extLst>
      <p:ext uri="{BB962C8B-B14F-4D97-AF65-F5344CB8AC3E}">
        <p14:creationId xmlns:p14="http://schemas.microsoft.com/office/powerpoint/2010/main" val="2159342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533400"/>
          </a:xfrm>
        </p:spPr>
        <p:txBody>
          <a:bodyPr>
            <a:noAutofit/>
          </a:bodyPr>
          <a:lstStyle/>
          <a:p>
            <a:r>
              <a:rPr lang="en-US" sz="3200" b="1" dirty="0" smtClean="0"/>
              <a:t>Ten Simple Rules of Credible Practice</a:t>
            </a:r>
            <a:endParaRPr lang="en-US" sz="3200" dirty="0"/>
          </a:p>
        </p:txBody>
      </p:sp>
      <p:sp>
        <p:nvSpPr>
          <p:cNvPr id="4" name="Rectangle 3"/>
          <p:cNvSpPr/>
          <p:nvPr/>
        </p:nvSpPr>
        <p:spPr>
          <a:xfrm>
            <a:off x="228600" y="1066800"/>
            <a:ext cx="8604983" cy="3477875"/>
          </a:xfrm>
          <a:prstGeom prst="rect">
            <a:avLst/>
          </a:prstGeom>
        </p:spPr>
        <p:txBody>
          <a:bodyPr wrap="square">
            <a:spAutoFit/>
          </a:bodyPr>
          <a:lstStyle/>
          <a:p>
            <a:r>
              <a:rPr lang="en-US" sz="2000" b="1" dirty="0">
                <a:latin typeface="Century Gothic" panose="020B0502020202020204" pitchFamily="34" charset="0"/>
              </a:rPr>
              <a:t>Primary deliverable: </a:t>
            </a:r>
            <a:r>
              <a:rPr lang="en-US" sz="2000" i="1" dirty="0">
                <a:latin typeface="Century Gothic" panose="020B0502020202020204" pitchFamily="34" charset="0"/>
              </a:rPr>
              <a:t>“Guidelines for Credible Practice of Modeling and Simulation in Healthcare” – by </a:t>
            </a:r>
            <a:r>
              <a:rPr lang="en-US" sz="2000" dirty="0">
                <a:latin typeface="Century Gothic" panose="020B0502020202020204" pitchFamily="34" charset="0"/>
              </a:rPr>
              <a:t>03/2015</a:t>
            </a:r>
          </a:p>
          <a:p>
            <a:endParaRPr lang="en-US" sz="2000" b="1" dirty="0" smtClean="0">
              <a:latin typeface="Century Gothic" panose="020B0502020202020204" pitchFamily="34" charset="0"/>
              <a:cs typeface="Times New Roman" panose="02020603050405020304" pitchFamily="18" charset="0"/>
            </a:endParaRPr>
          </a:p>
          <a:p>
            <a:r>
              <a:rPr lang="en-US" sz="2000" b="1" dirty="0" smtClean="0">
                <a:latin typeface="Century Gothic" panose="020B0502020202020204" pitchFamily="34" charset="0"/>
                <a:cs typeface="Times New Roman" panose="02020603050405020304" pitchFamily="18" charset="0"/>
              </a:rPr>
              <a:t>Goal Oriented Activity: </a:t>
            </a:r>
            <a:r>
              <a:rPr lang="en-US" sz="2000" dirty="0" smtClean="0">
                <a:latin typeface="Century Gothic" panose="020B0502020202020204" pitchFamily="34" charset="0"/>
                <a:cs typeface="Times New Roman" panose="02020603050405020304" pitchFamily="18" charset="0"/>
              </a:rPr>
              <a:t>The CPMS Task Teams were charged to identify ten </a:t>
            </a:r>
            <a:r>
              <a:rPr lang="en-US" sz="2000" dirty="0">
                <a:latin typeface="Century Gothic" panose="020B0502020202020204" pitchFamily="34" charset="0"/>
                <a:cs typeface="Times New Roman" panose="02020603050405020304" pitchFamily="18" charset="0"/>
              </a:rPr>
              <a:t>key elements </a:t>
            </a:r>
            <a:r>
              <a:rPr lang="en-US" sz="2000" dirty="0" smtClean="0">
                <a:latin typeface="Century Gothic" panose="020B0502020202020204" pitchFamily="34" charset="0"/>
                <a:cs typeface="Times New Roman" panose="02020603050405020304" pitchFamily="18" charset="0"/>
              </a:rPr>
              <a:t>or simple </a:t>
            </a:r>
            <a:r>
              <a:rPr lang="en-US" sz="2000" dirty="0">
                <a:latin typeface="Century Gothic" panose="020B0502020202020204" pitchFamily="34" charset="0"/>
                <a:cs typeface="Times New Roman" panose="02020603050405020304" pitchFamily="18" charset="0"/>
              </a:rPr>
              <a:t>rules of credible </a:t>
            </a:r>
            <a:r>
              <a:rPr lang="en-US" sz="2000" dirty="0" smtClean="0">
                <a:latin typeface="Century Gothic" panose="020B0502020202020204" pitchFamily="34" charset="0"/>
                <a:cs typeface="Times New Roman" panose="02020603050405020304" pitchFamily="18" charset="0"/>
              </a:rPr>
              <a:t>practice in order to </a:t>
            </a:r>
            <a:r>
              <a:rPr lang="en-US" sz="2000" u="sng" dirty="0" smtClean="0">
                <a:latin typeface="Century Gothic" panose="020B0502020202020204" pitchFamily="34" charset="0"/>
                <a:cs typeface="Times New Roman" panose="02020603050405020304" pitchFamily="18" charset="0"/>
              </a:rPr>
              <a:t>establish a foundation </a:t>
            </a:r>
            <a:r>
              <a:rPr lang="en-US" sz="2000" dirty="0" smtClean="0">
                <a:latin typeface="Century Gothic" panose="020B0502020202020204" pitchFamily="34" charset="0"/>
                <a:cs typeface="Times New Roman" panose="02020603050405020304" pitchFamily="18" charset="0"/>
              </a:rPr>
              <a:t>from which the </a:t>
            </a:r>
            <a:r>
              <a:rPr lang="en-US" sz="2000" i="1" dirty="0">
                <a:latin typeface="Century Gothic" panose="020B0502020202020204" pitchFamily="34" charset="0"/>
              </a:rPr>
              <a:t>“Guidelines for Credible Practice of Modeling and Simulation in Healthcare</a:t>
            </a:r>
            <a:r>
              <a:rPr lang="en-US" sz="2000" i="1" dirty="0" smtClean="0">
                <a:latin typeface="Century Gothic" panose="020B0502020202020204" pitchFamily="34" charset="0"/>
              </a:rPr>
              <a:t>”</a:t>
            </a:r>
            <a:r>
              <a:rPr lang="en-US" sz="2000" dirty="0">
                <a:latin typeface="Century Gothic" panose="020B0502020202020204" pitchFamily="34" charset="0"/>
              </a:rPr>
              <a:t> </a:t>
            </a:r>
            <a:r>
              <a:rPr lang="en-US" sz="2000" dirty="0" smtClean="0">
                <a:latin typeface="Century Gothic" panose="020B0502020202020204" pitchFamily="34" charset="0"/>
              </a:rPr>
              <a:t>can be developed.</a:t>
            </a:r>
          </a:p>
          <a:p>
            <a:endParaRPr lang="en-US" sz="2000" dirty="0">
              <a:latin typeface="Century Gothic" panose="020B0502020202020204" pitchFamily="34" charset="0"/>
              <a:cs typeface="Times New Roman" panose="02020603050405020304" pitchFamily="18" charset="0"/>
            </a:endParaRPr>
          </a:p>
          <a:p>
            <a:r>
              <a:rPr lang="en-US" sz="2000" dirty="0" smtClean="0">
                <a:latin typeface="Century Gothic" panose="020B0502020202020204" pitchFamily="34" charset="0"/>
                <a:cs typeface="Times New Roman" panose="02020603050405020304" pitchFamily="18" charset="0"/>
              </a:rPr>
              <a:t>Full details of this activity is available </a:t>
            </a:r>
            <a:r>
              <a:rPr lang="en-US" sz="2000" dirty="0">
                <a:latin typeface="Century Gothic" panose="020B0502020202020204" pitchFamily="34" charset="0"/>
                <a:cs typeface="Times New Roman" panose="02020603050405020304" pitchFamily="18" charset="0"/>
              </a:rPr>
              <a:t>at: </a:t>
            </a:r>
            <a:r>
              <a:rPr lang="en-US" sz="2000" dirty="0">
                <a:latin typeface="Century Gothic" panose="020B0502020202020204" pitchFamily="34" charset="0"/>
                <a:cs typeface="Times New Roman" panose="02020603050405020304" pitchFamily="18" charset="0"/>
                <a:hlinkClick r:id="rId3"/>
              </a:rPr>
              <a:t>http://</a:t>
            </a:r>
            <a:r>
              <a:rPr lang="en-US" sz="2000" dirty="0" smtClean="0">
                <a:latin typeface="Century Gothic" panose="020B0502020202020204" pitchFamily="34" charset="0"/>
                <a:cs typeface="Times New Roman" panose="02020603050405020304" pitchFamily="18" charset="0"/>
                <a:hlinkClick r:id="rId3"/>
              </a:rPr>
              <a:t>wiki.simtk.org/cpms/Ten_Simple_Rules_of_Credible_Practice</a:t>
            </a:r>
            <a:r>
              <a:rPr lang="en-US" sz="2000" dirty="0" smtClean="0">
                <a:latin typeface="Century Gothic" panose="020B0502020202020204" pitchFamily="34" charset="0"/>
                <a:cs typeface="Times New Roman" panose="02020603050405020304" pitchFamily="18" charset="0"/>
              </a:rPr>
              <a:t> </a:t>
            </a:r>
          </a:p>
        </p:txBody>
      </p:sp>
      <p:sp>
        <p:nvSpPr>
          <p:cNvPr id="6" name="Slide Number Placeholder 5"/>
          <p:cNvSpPr>
            <a:spLocks noGrp="1"/>
          </p:cNvSpPr>
          <p:nvPr>
            <p:ph type="sldNum" sz="quarter" idx="12"/>
          </p:nvPr>
        </p:nvSpPr>
        <p:spPr/>
        <p:txBody>
          <a:bodyPr/>
          <a:lstStyle/>
          <a:p>
            <a:fld id="{88FCE147-5BD1-4085-8955-F9248228F1AD}" type="slidenum">
              <a:rPr lang="en-US" smtClean="0"/>
              <a:t>7</a:t>
            </a:fld>
            <a:endParaRPr lang="en-US"/>
          </a:p>
        </p:txBody>
      </p:sp>
    </p:spTree>
    <p:extLst>
      <p:ext uri="{BB962C8B-B14F-4D97-AF65-F5344CB8AC3E}">
        <p14:creationId xmlns:p14="http://schemas.microsoft.com/office/powerpoint/2010/main" val="2393480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Current Status on the</a:t>
            </a:r>
            <a:r>
              <a:rPr lang="en-US" dirty="0" smtClean="0"/>
              <a:t> </a:t>
            </a:r>
            <a:r>
              <a:rPr lang="en-US" b="1" dirty="0" smtClean="0"/>
              <a:t>Ten Simple Rules Activity</a:t>
            </a:r>
            <a:endParaRPr lang="en-US" b="1" dirty="0"/>
          </a:p>
        </p:txBody>
      </p:sp>
      <p:sp>
        <p:nvSpPr>
          <p:cNvPr id="5" name="Content Placeholder 4"/>
          <p:cNvSpPr txBox="1">
            <a:spLocks/>
          </p:cNvSpPr>
          <p:nvPr/>
        </p:nvSpPr>
        <p:spPr>
          <a:xfrm>
            <a:off x="304800" y="1543488"/>
            <a:ext cx="4114799" cy="422592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u="sng" dirty="0" smtClean="0"/>
              <a:t>Six Diverse Examples</a:t>
            </a:r>
          </a:p>
          <a:p>
            <a:r>
              <a:rPr lang="en-US" sz="1600" dirty="0" smtClean="0"/>
              <a:t>Explicitly </a:t>
            </a:r>
            <a:r>
              <a:rPr lang="en-US" sz="1600" dirty="0"/>
              <a:t>list your </a:t>
            </a:r>
            <a:r>
              <a:rPr lang="en-US" sz="1600" dirty="0" smtClean="0"/>
              <a:t>limitations</a:t>
            </a:r>
            <a:endParaRPr lang="en-US" sz="1600" dirty="0"/>
          </a:p>
          <a:p>
            <a:r>
              <a:rPr lang="en-US" sz="1600" dirty="0" smtClean="0"/>
              <a:t>Attempt </a:t>
            </a:r>
            <a:r>
              <a:rPr lang="en-US" sz="1600" dirty="0"/>
              <a:t>validation within </a:t>
            </a:r>
            <a:r>
              <a:rPr lang="en-US" sz="1600" dirty="0" smtClean="0"/>
              <a:t>context</a:t>
            </a:r>
            <a:endParaRPr lang="en-US" sz="1600" dirty="0"/>
          </a:p>
          <a:p>
            <a:r>
              <a:rPr lang="en-US" sz="1600" dirty="0"/>
              <a:t>Attempt verification within </a:t>
            </a:r>
            <a:r>
              <a:rPr lang="en-US" sz="1600" dirty="0" smtClean="0"/>
              <a:t>context</a:t>
            </a:r>
            <a:endParaRPr lang="en-US" sz="1600" dirty="0"/>
          </a:p>
          <a:p>
            <a:r>
              <a:rPr lang="en-US" sz="1600" dirty="0" smtClean="0"/>
              <a:t>Document </a:t>
            </a:r>
            <a:r>
              <a:rPr lang="en-US" sz="1600" dirty="0"/>
              <a:t>your </a:t>
            </a:r>
            <a:r>
              <a:rPr lang="en-US" sz="1600" dirty="0" smtClean="0"/>
              <a:t>code</a:t>
            </a:r>
            <a:endParaRPr lang="en-US" sz="1600" dirty="0"/>
          </a:p>
          <a:p>
            <a:r>
              <a:rPr lang="en-US" sz="1600" dirty="0"/>
              <a:t>Develop with the end user in </a:t>
            </a:r>
            <a:r>
              <a:rPr lang="en-US" sz="1600" dirty="0" smtClean="0"/>
              <a:t>mind</a:t>
            </a:r>
            <a:endParaRPr lang="en-US" sz="1600" dirty="0"/>
          </a:p>
          <a:p>
            <a:r>
              <a:rPr lang="en-US" sz="1600" dirty="0" smtClean="0"/>
              <a:t>Practice what you preach</a:t>
            </a:r>
          </a:p>
          <a:p>
            <a:r>
              <a:rPr lang="en-US" sz="1600" dirty="0" smtClean="0"/>
              <a:t>Make </a:t>
            </a:r>
            <a:r>
              <a:rPr lang="en-US" sz="1600" dirty="0"/>
              <a:t>sure your results are </a:t>
            </a:r>
            <a:r>
              <a:rPr lang="en-US" sz="1600" dirty="0" smtClean="0"/>
              <a:t>reproducible</a:t>
            </a:r>
            <a:endParaRPr lang="en-US" sz="1600" dirty="0"/>
          </a:p>
        </p:txBody>
      </p:sp>
      <p:sp>
        <p:nvSpPr>
          <p:cNvPr id="7" name="TextBox 6"/>
          <p:cNvSpPr txBox="1"/>
          <p:nvPr/>
        </p:nvSpPr>
        <p:spPr>
          <a:xfrm>
            <a:off x="304801" y="762000"/>
            <a:ext cx="8686799" cy="584775"/>
          </a:xfrm>
          <a:prstGeom prst="rect">
            <a:avLst/>
          </a:prstGeom>
          <a:solidFill>
            <a:schemeClr val="accent2">
              <a:lumMod val="20000"/>
              <a:lumOff val="80000"/>
            </a:schemeClr>
          </a:solidFill>
        </p:spPr>
        <p:txBody>
          <a:bodyPr wrap="square" rtlCol="0">
            <a:spAutoFit/>
          </a:bodyPr>
          <a:lstStyle/>
          <a:p>
            <a:r>
              <a:rPr lang="en-US" sz="1600" dirty="0">
                <a:latin typeface="Century Gothic" panose="020B0502020202020204" pitchFamily="34" charset="0"/>
              </a:rPr>
              <a:t>To initiate the Ten Simple Rules task, 26 simple rule candidates were generated and surveyed internally. </a:t>
            </a:r>
          </a:p>
        </p:txBody>
      </p:sp>
      <p:graphicFrame>
        <p:nvGraphicFramePr>
          <p:cNvPr id="6" name="Table 5"/>
          <p:cNvGraphicFramePr>
            <a:graphicFrameLocks noGrp="1"/>
          </p:cNvGraphicFramePr>
          <p:nvPr>
            <p:extLst>
              <p:ext uri="{D42A27DB-BD31-4B8C-83A1-F6EECF244321}">
                <p14:modId xmlns:p14="http://schemas.microsoft.com/office/powerpoint/2010/main" val="3943655923"/>
              </p:ext>
            </p:extLst>
          </p:nvPr>
        </p:nvGraphicFramePr>
        <p:xfrm>
          <a:off x="4419599" y="1524000"/>
          <a:ext cx="4495801" cy="4731906"/>
        </p:xfrm>
        <a:graphic>
          <a:graphicData uri="http://schemas.openxmlformats.org/drawingml/2006/table">
            <a:tbl>
              <a:tblPr/>
              <a:tblGrid>
                <a:gridCol w="228601"/>
                <a:gridCol w="4267200"/>
              </a:tblGrid>
              <a:tr h="288470">
                <a:tc gridSpan="2">
                  <a:txBody>
                    <a:bodyPr/>
                    <a:lstStyle/>
                    <a:p>
                      <a:pPr algn="ctr">
                        <a:spcBef>
                          <a:spcPts val="600"/>
                        </a:spcBef>
                        <a:spcAft>
                          <a:spcPts val="600"/>
                        </a:spcAft>
                      </a:pPr>
                      <a:r>
                        <a:rPr lang="en-US" sz="1600" b="1" dirty="0" smtClean="0">
                          <a:effectLst/>
                          <a:latin typeface="Century Gothic" panose="020B0502020202020204" pitchFamily="34" charset="0"/>
                        </a:rPr>
                        <a:t>Internal Survey Results </a:t>
                      </a:r>
                      <a:endParaRPr lang="en-US" sz="1600" b="1" dirty="0">
                        <a:effectLst/>
                        <a:latin typeface="Century Gothic" panose="020B0502020202020204" pitchFamily="34" charset="0"/>
                      </a:endParaRPr>
                    </a:p>
                  </a:txBody>
                  <a:tcPr marL="17408" marR="17408" marT="8704" marB="8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pPr>
                        <a:spcBef>
                          <a:spcPts val="600"/>
                        </a:spcBef>
                        <a:spcAft>
                          <a:spcPts val="600"/>
                        </a:spcAft>
                      </a:pPr>
                      <a:endParaRPr lang="en-US" sz="1400" dirty="0">
                        <a:effectLst/>
                        <a:latin typeface="Century Gothic" panose="020B0502020202020204" pitchFamily="34" charset="0"/>
                      </a:endParaRPr>
                    </a:p>
                  </a:txBody>
                  <a:tcPr marL="17408" marR="17408" marT="8704" marB="8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ADBA2"/>
                    </a:solidFill>
                  </a:tcPr>
                </a:tc>
              </a:tr>
              <a:tr h="288470">
                <a:tc>
                  <a:txBody>
                    <a:bodyPr/>
                    <a:lstStyle/>
                    <a:p>
                      <a:pPr>
                        <a:spcBef>
                          <a:spcPts val="600"/>
                        </a:spcBef>
                        <a:spcAft>
                          <a:spcPts val="600"/>
                        </a:spcAft>
                      </a:pPr>
                      <a:r>
                        <a:rPr lang="en-US" sz="1400" b="1" dirty="0">
                          <a:effectLst/>
                          <a:latin typeface="Century Gothic" panose="020B0502020202020204" pitchFamily="34" charset="0"/>
                        </a:rPr>
                        <a:t>#</a:t>
                      </a:r>
                      <a:r>
                        <a:rPr lang="en-US" sz="1400" dirty="0">
                          <a:effectLst/>
                          <a:latin typeface="Century Gothic" panose="020B0502020202020204" pitchFamily="34" charset="0"/>
                        </a:rPr>
                        <a:t> </a:t>
                      </a:r>
                    </a:p>
                  </a:txBody>
                  <a:tcPr marL="17408" marR="17408" marT="8704" marB="8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ADBA2"/>
                    </a:solidFill>
                  </a:tcPr>
                </a:tc>
                <a:tc>
                  <a:txBody>
                    <a:bodyPr/>
                    <a:lstStyle/>
                    <a:p>
                      <a:pPr>
                        <a:spcBef>
                          <a:spcPts val="600"/>
                        </a:spcBef>
                        <a:spcAft>
                          <a:spcPts val="600"/>
                        </a:spcAft>
                      </a:pPr>
                      <a:r>
                        <a:rPr lang="en-US" sz="1400" b="1" dirty="0">
                          <a:effectLst/>
                          <a:latin typeface="Century Gothic" panose="020B0502020202020204" pitchFamily="34" charset="0"/>
                        </a:rPr>
                        <a:t>Consolidated &amp; Rephrased </a:t>
                      </a:r>
                      <a:r>
                        <a:rPr lang="en-US" sz="1400" b="1" dirty="0" smtClean="0">
                          <a:effectLst/>
                          <a:latin typeface="Century Gothic" panose="020B0502020202020204" pitchFamily="34" charset="0"/>
                        </a:rPr>
                        <a:t>Rules</a:t>
                      </a:r>
                      <a:endParaRPr lang="en-US" sz="1400" dirty="0">
                        <a:effectLst/>
                        <a:latin typeface="Century Gothic" panose="020B0502020202020204" pitchFamily="34" charset="0"/>
                      </a:endParaRPr>
                    </a:p>
                  </a:txBody>
                  <a:tcPr marL="17408" marR="17408" marT="8704" marB="8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ADBA2"/>
                    </a:solidFill>
                  </a:tcPr>
                </a:tc>
              </a:tr>
              <a:tr h="0">
                <a:tc>
                  <a:txBody>
                    <a:bodyPr/>
                    <a:lstStyle/>
                    <a:p>
                      <a:pPr>
                        <a:spcBef>
                          <a:spcPts val="1200"/>
                        </a:spcBef>
                        <a:spcAft>
                          <a:spcPts val="1200"/>
                        </a:spcAft>
                      </a:pPr>
                      <a:r>
                        <a:rPr lang="en-US" sz="1200" b="1" dirty="0">
                          <a:effectLst/>
                          <a:latin typeface="Century Gothic" panose="020B0502020202020204" pitchFamily="34" charset="0"/>
                        </a:rPr>
                        <a:t>1 </a:t>
                      </a:r>
                    </a:p>
                  </a:txBody>
                  <a:tcPr marL="17408" marR="17408" marT="8704" marB="8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5DE"/>
                    </a:solidFill>
                  </a:tcPr>
                </a:tc>
                <a:tc>
                  <a:txBody>
                    <a:bodyPr/>
                    <a:lstStyle/>
                    <a:p>
                      <a:pPr>
                        <a:spcBef>
                          <a:spcPts val="1200"/>
                        </a:spcBef>
                        <a:spcAft>
                          <a:spcPts val="1200"/>
                        </a:spcAft>
                      </a:pPr>
                      <a:r>
                        <a:rPr lang="en-US" sz="1200" dirty="0">
                          <a:effectLst/>
                          <a:latin typeface="Century Gothic" panose="020B0502020202020204" pitchFamily="34" charset="0"/>
                        </a:rPr>
                        <a:t>Plan and develop the M&amp;S with clear definition of the </a:t>
                      </a:r>
                      <a:r>
                        <a:rPr lang="en-US" sz="1200" dirty="0" smtClean="0">
                          <a:effectLst/>
                          <a:latin typeface="Century Gothic" panose="020B0502020202020204" pitchFamily="34" charset="0"/>
                        </a:rPr>
                        <a:t>intended purpose </a:t>
                      </a:r>
                      <a:r>
                        <a:rPr lang="en-US" sz="1200" dirty="0">
                          <a:effectLst/>
                          <a:latin typeface="Century Gothic" panose="020B0502020202020204" pitchFamily="34" charset="0"/>
                        </a:rPr>
                        <a:t>or context, and with end-user input </a:t>
                      </a:r>
                    </a:p>
                  </a:txBody>
                  <a:tcPr marL="17408" marR="17408" marT="8704" marB="8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5DE"/>
                    </a:solidFill>
                  </a:tcPr>
                </a:tc>
              </a:tr>
              <a:tr h="0">
                <a:tc>
                  <a:txBody>
                    <a:bodyPr/>
                    <a:lstStyle/>
                    <a:p>
                      <a:pPr>
                        <a:spcBef>
                          <a:spcPts val="1200"/>
                        </a:spcBef>
                        <a:spcAft>
                          <a:spcPts val="1200"/>
                        </a:spcAft>
                      </a:pPr>
                      <a:r>
                        <a:rPr lang="en-US" sz="1200" b="1" dirty="0">
                          <a:effectLst/>
                          <a:latin typeface="Century Gothic" panose="020B0502020202020204" pitchFamily="34" charset="0"/>
                        </a:rPr>
                        <a:t>2 </a:t>
                      </a:r>
                    </a:p>
                  </a:txBody>
                  <a:tcPr marL="17408" marR="17408" marT="8704" marB="8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5DE"/>
                    </a:solidFill>
                  </a:tcPr>
                </a:tc>
                <a:tc>
                  <a:txBody>
                    <a:bodyPr/>
                    <a:lstStyle/>
                    <a:p>
                      <a:pPr>
                        <a:spcBef>
                          <a:spcPts val="1200"/>
                        </a:spcBef>
                        <a:spcAft>
                          <a:spcPts val="1200"/>
                        </a:spcAft>
                      </a:pPr>
                      <a:r>
                        <a:rPr lang="en-US" sz="1200" dirty="0">
                          <a:effectLst/>
                          <a:latin typeface="Century Gothic" panose="020B0502020202020204" pitchFamily="34" charset="0"/>
                        </a:rPr>
                        <a:t>Document the your code and the M&amp;S (domain of validity/invalidity, intended use, user guide, </a:t>
                      </a:r>
                      <a:r>
                        <a:rPr lang="en-US" sz="1200" dirty="0" err="1">
                          <a:effectLst/>
                          <a:latin typeface="Century Gothic" panose="020B0502020202020204" pitchFamily="34" charset="0"/>
                        </a:rPr>
                        <a:t>etc</a:t>
                      </a:r>
                      <a:r>
                        <a:rPr lang="en-US" sz="1200" dirty="0">
                          <a:effectLst/>
                          <a:latin typeface="Century Gothic" panose="020B0502020202020204" pitchFamily="34" charset="0"/>
                        </a:rPr>
                        <a:t>), and make your code readable </a:t>
                      </a:r>
                    </a:p>
                  </a:txBody>
                  <a:tcPr marL="17408" marR="17408" marT="8704" marB="8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5DE"/>
                    </a:solidFill>
                  </a:tcPr>
                </a:tc>
              </a:tr>
              <a:tr h="0">
                <a:tc>
                  <a:txBody>
                    <a:bodyPr/>
                    <a:lstStyle/>
                    <a:p>
                      <a:pPr>
                        <a:spcBef>
                          <a:spcPts val="1200"/>
                        </a:spcBef>
                        <a:spcAft>
                          <a:spcPts val="1200"/>
                        </a:spcAft>
                      </a:pPr>
                      <a:r>
                        <a:rPr lang="en-US" sz="1200" b="1" dirty="0">
                          <a:effectLst/>
                          <a:latin typeface="Century Gothic" panose="020B0502020202020204" pitchFamily="34" charset="0"/>
                        </a:rPr>
                        <a:t>3 </a:t>
                      </a:r>
                    </a:p>
                  </a:txBody>
                  <a:tcPr marL="17408" marR="17408" marT="8704" marB="8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5DE"/>
                    </a:solidFill>
                  </a:tcPr>
                </a:tc>
                <a:tc>
                  <a:txBody>
                    <a:bodyPr/>
                    <a:lstStyle/>
                    <a:p>
                      <a:pPr>
                        <a:spcBef>
                          <a:spcPts val="1200"/>
                        </a:spcBef>
                        <a:spcAft>
                          <a:spcPts val="1200"/>
                        </a:spcAft>
                      </a:pPr>
                      <a:r>
                        <a:rPr lang="en-US" sz="1200" dirty="0">
                          <a:effectLst/>
                          <a:latin typeface="Century Gothic" panose="020B0502020202020204" pitchFamily="34" charset="0"/>
                        </a:rPr>
                        <a:t>Use version control </a:t>
                      </a:r>
                    </a:p>
                  </a:txBody>
                  <a:tcPr marL="17408" marR="17408" marT="8704" marB="8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5DE"/>
                    </a:solidFill>
                  </a:tcPr>
                </a:tc>
              </a:tr>
              <a:tr h="288470">
                <a:tc>
                  <a:txBody>
                    <a:bodyPr/>
                    <a:lstStyle/>
                    <a:p>
                      <a:pPr>
                        <a:spcBef>
                          <a:spcPts val="1200"/>
                        </a:spcBef>
                        <a:spcAft>
                          <a:spcPts val="1200"/>
                        </a:spcAft>
                      </a:pPr>
                      <a:r>
                        <a:rPr lang="en-US" sz="1200" b="1" dirty="0">
                          <a:effectLst/>
                          <a:latin typeface="Century Gothic" panose="020B0502020202020204" pitchFamily="34" charset="0"/>
                        </a:rPr>
                        <a:t>4 </a:t>
                      </a:r>
                    </a:p>
                  </a:txBody>
                  <a:tcPr marL="17408" marR="17408" marT="8704" marB="8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5DE"/>
                    </a:solidFill>
                  </a:tcPr>
                </a:tc>
                <a:tc>
                  <a:txBody>
                    <a:bodyPr/>
                    <a:lstStyle/>
                    <a:p>
                      <a:pPr>
                        <a:spcBef>
                          <a:spcPts val="1200"/>
                        </a:spcBef>
                        <a:spcAft>
                          <a:spcPts val="1200"/>
                        </a:spcAft>
                      </a:pPr>
                      <a:r>
                        <a:rPr lang="en-US" sz="1200" dirty="0">
                          <a:effectLst/>
                          <a:latin typeface="Century Gothic" panose="020B0502020202020204" pitchFamily="34" charset="0"/>
                        </a:rPr>
                        <a:t>Test the M&amp;S Appropriately within Context (V&amp;V, UQ, sensitivity analysis (SA), test cases) </a:t>
                      </a:r>
                    </a:p>
                  </a:txBody>
                  <a:tcPr marL="17408" marR="17408" marT="8704" marB="8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5DE"/>
                    </a:solidFill>
                  </a:tcPr>
                </a:tc>
              </a:tr>
              <a:tr h="0">
                <a:tc>
                  <a:txBody>
                    <a:bodyPr/>
                    <a:lstStyle/>
                    <a:p>
                      <a:pPr>
                        <a:spcBef>
                          <a:spcPts val="1200"/>
                        </a:spcBef>
                        <a:spcAft>
                          <a:spcPts val="1200"/>
                        </a:spcAft>
                      </a:pPr>
                      <a:r>
                        <a:rPr lang="en-US" sz="1200" b="1" dirty="0">
                          <a:effectLst/>
                          <a:latin typeface="Century Gothic" panose="020B0502020202020204" pitchFamily="34" charset="0"/>
                        </a:rPr>
                        <a:t>5 </a:t>
                      </a:r>
                    </a:p>
                  </a:txBody>
                  <a:tcPr marL="17408" marR="17408" marT="8704" marB="8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5DE"/>
                    </a:solidFill>
                  </a:tcPr>
                </a:tc>
                <a:tc>
                  <a:txBody>
                    <a:bodyPr/>
                    <a:lstStyle/>
                    <a:p>
                      <a:pPr>
                        <a:spcBef>
                          <a:spcPts val="1200"/>
                        </a:spcBef>
                        <a:spcAft>
                          <a:spcPts val="1200"/>
                        </a:spcAft>
                      </a:pPr>
                      <a:r>
                        <a:rPr lang="en-US" sz="1200" dirty="0">
                          <a:effectLst/>
                          <a:latin typeface="Century Gothic" panose="020B0502020202020204" pitchFamily="34" charset="0"/>
                        </a:rPr>
                        <a:t>Use appropriate data </a:t>
                      </a:r>
                    </a:p>
                  </a:txBody>
                  <a:tcPr marL="17408" marR="17408" marT="8704" marB="8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5DE"/>
                    </a:solidFill>
                  </a:tcPr>
                </a:tc>
              </a:tr>
              <a:tr h="66450">
                <a:tc>
                  <a:txBody>
                    <a:bodyPr/>
                    <a:lstStyle/>
                    <a:p>
                      <a:pPr>
                        <a:spcBef>
                          <a:spcPts val="1200"/>
                        </a:spcBef>
                        <a:spcAft>
                          <a:spcPts val="1200"/>
                        </a:spcAft>
                      </a:pPr>
                      <a:r>
                        <a:rPr lang="en-US" sz="1200" b="1" dirty="0">
                          <a:effectLst/>
                          <a:latin typeface="Century Gothic" panose="020B0502020202020204" pitchFamily="34" charset="0"/>
                        </a:rPr>
                        <a:t>6 </a:t>
                      </a:r>
                    </a:p>
                  </a:txBody>
                  <a:tcPr marL="17408" marR="17408" marT="8704" marB="8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5DE"/>
                    </a:solidFill>
                  </a:tcPr>
                </a:tc>
                <a:tc>
                  <a:txBody>
                    <a:bodyPr/>
                    <a:lstStyle/>
                    <a:p>
                      <a:pPr>
                        <a:spcBef>
                          <a:spcPts val="1200"/>
                        </a:spcBef>
                        <a:spcAft>
                          <a:spcPts val="1200"/>
                        </a:spcAft>
                      </a:pPr>
                      <a:r>
                        <a:rPr lang="en-US" sz="1200" dirty="0">
                          <a:effectLst/>
                          <a:latin typeface="Century Gothic" panose="020B0502020202020204" pitchFamily="34" charset="0"/>
                        </a:rPr>
                        <a:t>Disseminate whenever and whatever possible </a:t>
                      </a:r>
                    </a:p>
                  </a:txBody>
                  <a:tcPr marL="17408" marR="17408" marT="8704" marB="8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5DE"/>
                    </a:solidFill>
                  </a:tcPr>
                </a:tc>
              </a:tr>
              <a:tr h="288470">
                <a:tc>
                  <a:txBody>
                    <a:bodyPr/>
                    <a:lstStyle/>
                    <a:p>
                      <a:pPr>
                        <a:spcBef>
                          <a:spcPts val="1200"/>
                        </a:spcBef>
                        <a:spcAft>
                          <a:spcPts val="1200"/>
                        </a:spcAft>
                      </a:pPr>
                      <a:r>
                        <a:rPr lang="en-US" sz="1200" b="1" dirty="0">
                          <a:effectLst/>
                          <a:latin typeface="Century Gothic" panose="020B0502020202020204" pitchFamily="34" charset="0"/>
                        </a:rPr>
                        <a:t>7 </a:t>
                      </a:r>
                    </a:p>
                  </a:txBody>
                  <a:tcPr marL="17408" marR="17408" marT="8704" marB="8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5DE"/>
                    </a:solidFill>
                  </a:tcPr>
                </a:tc>
                <a:tc>
                  <a:txBody>
                    <a:bodyPr/>
                    <a:lstStyle/>
                    <a:p>
                      <a:pPr>
                        <a:spcBef>
                          <a:spcPts val="1200"/>
                        </a:spcBef>
                        <a:spcAft>
                          <a:spcPts val="1200"/>
                        </a:spcAft>
                      </a:pPr>
                      <a:r>
                        <a:rPr lang="en-US" sz="1200" dirty="0">
                          <a:effectLst/>
                          <a:latin typeface="Century Gothic" panose="020B0502020202020204" pitchFamily="34" charset="0"/>
                        </a:rPr>
                        <a:t>Explicitly list the limitations of the M&amp;S </a:t>
                      </a:r>
                    </a:p>
                  </a:txBody>
                  <a:tcPr marL="17408" marR="17408" marT="8704" marB="8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5DE"/>
                    </a:solidFill>
                  </a:tcPr>
                </a:tc>
              </a:tr>
              <a:tr h="96942">
                <a:tc>
                  <a:txBody>
                    <a:bodyPr/>
                    <a:lstStyle/>
                    <a:p>
                      <a:pPr>
                        <a:spcBef>
                          <a:spcPts val="1200"/>
                        </a:spcBef>
                        <a:spcAft>
                          <a:spcPts val="1200"/>
                        </a:spcAft>
                      </a:pPr>
                      <a:r>
                        <a:rPr lang="en-US" sz="1200" b="1" dirty="0">
                          <a:effectLst/>
                          <a:latin typeface="Century Gothic" panose="020B0502020202020204" pitchFamily="34" charset="0"/>
                        </a:rPr>
                        <a:t>8 </a:t>
                      </a:r>
                    </a:p>
                  </a:txBody>
                  <a:tcPr marL="17408" marR="17408" marT="8704" marB="8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5DE"/>
                    </a:solidFill>
                  </a:tcPr>
                </a:tc>
                <a:tc>
                  <a:txBody>
                    <a:bodyPr/>
                    <a:lstStyle/>
                    <a:p>
                      <a:pPr>
                        <a:spcBef>
                          <a:spcPts val="1200"/>
                        </a:spcBef>
                        <a:spcAft>
                          <a:spcPts val="1200"/>
                        </a:spcAft>
                      </a:pPr>
                      <a:r>
                        <a:rPr lang="en-US" sz="1200" dirty="0">
                          <a:effectLst/>
                          <a:latin typeface="Century Gothic" panose="020B0502020202020204" pitchFamily="34" charset="0"/>
                        </a:rPr>
                        <a:t>Adopt and promote standard operating procedures </a:t>
                      </a:r>
                    </a:p>
                  </a:txBody>
                  <a:tcPr marL="17408" marR="17408" marT="8704" marB="8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5DE"/>
                    </a:solidFill>
                  </a:tcPr>
                </a:tc>
              </a:tr>
              <a:tr h="288470">
                <a:tc>
                  <a:txBody>
                    <a:bodyPr/>
                    <a:lstStyle/>
                    <a:p>
                      <a:pPr>
                        <a:spcBef>
                          <a:spcPts val="1200"/>
                        </a:spcBef>
                        <a:spcAft>
                          <a:spcPts val="1200"/>
                        </a:spcAft>
                      </a:pPr>
                      <a:r>
                        <a:rPr lang="en-US" sz="1200" b="1" dirty="0">
                          <a:effectLst/>
                          <a:latin typeface="Century Gothic" panose="020B0502020202020204" pitchFamily="34" charset="0"/>
                        </a:rPr>
                        <a:t>9 </a:t>
                      </a:r>
                    </a:p>
                  </a:txBody>
                  <a:tcPr marL="17408" marR="17408" marT="8704" marB="8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5DE"/>
                    </a:solidFill>
                  </a:tcPr>
                </a:tc>
                <a:tc>
                  <a:txBody>
                    <a:bodyPr/>
                    <a:lstStyle/>
                    <a:p>
                      <a:pPr>
                        <a:spcBef>
                          <a:spcPts val="1200"/>
                        </a:spcBef>
                        <a:spcAft>
                          <a:spcPts val="1200"/>
                        </a:spcAft>
                      </a:pPr>
                      <a:r>
                        <a:rPr lang="en-US" sz="1200" dirty="0">
                          <a:effectLst/>
                          <a:latin typeface="Century Gothic" panose="020B0502020202020204" pitchFamily="34" charset="0"/>
                        </a:rPr>
                        <a:t>Use competition of multiple implementations to check and balance each other </a:t>
                      </a:r>
                    </a:p>
                  </a:txBody>
                  <a:tcPr marL="17408" marR="17408" marT="8704" marB="8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5DE"/>
                    </a:solidFill>
                  </a:tcPr>
                </a:tc>
              </a:tr>
              <a:tr h="49054">
                <a:tc>
                  <a:txBody>
                    <a:bodyPr/>
                    <a:lstStyle/>
                    <a:p>
                      <a:pPr>
                        <a:spcBef>
                          <a:spcPts val="1200"/>
                        </a:spcBef>
                        <a:spcAft>
                          <a:spcPts val="1200"/>
                        </a:spcAft>
                      </a:pPr>
                      <a:r>
                        <a:rPr lang="en-US" sz="1200" b="1" dirty="0">
                          <a:effectLst/>
                          <a:latin typeface="Century Gothic" panose="020B0502020202020204" pitchFamily="34" charset="0"/>
                        </a:rPr>
                        <a:t>10 </a:t>
                      </a:r>
                    </a:p>
                  </a:txBody>
                  <a:tcPr marL="17408" marR="17408" marT="8704" marB="8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5DE"/>
                    </a:solidFill>
                  </a:tcPr>
                </a:tc>
                <a:tc>
                  <a:txBody>
                    <a:bodyPr/>
                    <a:lstStyle/>
                    <a:p>
                      <a:pPr>
                        <a:spcBef>
                          <a:spcPts val="1200"/>
                        </a:spcBef>
                        <a:spcAft>
                          <a:spcPts val="1200"/>
                        </a:spcAft>
                      </a:pPr>
                      <a:r>
                        <a:rPr lang="en-US" sz="1200" dirty="0">
                          <a:effectLst/>
                          <a:latin typeface="Century Gothic" panose="020B0502020202020204" pitchFamily="34" charset="0"/>
                        </a:rPr>
                        <a:t>Make it easy for anyone to reproduce and/or falsify your results </a:t>
                      </a:r>
                    </a:p>
                  </a:txBody>
                  <a:tcPr marL="17408" marR="17408" marT="8704" marB="8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5DE"/>
                    </a:solidFill>
                  </a:tcPr>
                </a:tc>
              </a:tr>
              <a:tr h="79446">
                <a:tc>
                  <a:txBody>
                    <a:bodyPr/>
                    <a:lstStyle/>
                    <a:p>
                      <a:pPr>
                        <a:spcBef>
                          <a:spcPts val="1200"/>
                        </a:spcBef>
                        <a:spcAft>
                          <a:spcPts val="1200"/>
                        </a:spcAft>
                      </a:pPr>
                      <a:r>
                        <a:rPr lang="en-US" sz="1200" b="1" dirty="0">
                          <a:effectLst/>
                          <a:latin typeface="Century Gothic" panose="020B0502020202020204" pitchFamily="34" charset="0"/>
                        </a:rPr>
                        <a:t>11 </a:t>
                      </a:r>
                    </a:p>
                  </a:txBody>
                  <a:tcPr marL="17408" marR="17408" marT="8704" marB="8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5DE"/>
                    </a:solidFill>
                  </a:tcPr>
                </a:tc>
                <a:tc>
                  <a:txBody>
                    <a:bodyPr/>
                    <a:lstStyle/>
                    <a:p>
                      <a:pPr>
                        <a:spcBef>
                          <a:spcPts val="1200"/>
                        </a:spcBef>
                        <a:spcAft>
                          <a:spcPts val="1200"/>
                        </a:spcAft>
                      </a:pPr>
                      <a:r>
                        <a:rPr lang="en-US" sz="1200" dirty="0">
                          <a:effectLst/>
                          <a:latin typeface="Century Gothic" panose="020B0502020202020204" pitchFamily="34" charset="0"/>
                        </a:rPr>
                        <a:t>Use traceable data that can be traced back to the origin </a:t>
                      </a:r>
                    </a:p>
                  </a:txBody>
                  <a:tcPr marL="17408" marR="17408" marT="8704" marB="8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5DE"/>
                    </a:solidFill>
                  </a:tcPr>
                </a:tc>
              </a:tr>
              <a:tr h="93696">
                <a:tc>
                  <a:txBody>
                    <a:bodyPr/>
                    <a:lstStyle/>
                    <a:p>
                      <a:pPr>
                        <a:spcBef>
                          <a:spcPts val="1200"/>
                        </a:spcBef>
                        <a:spcAft>
                          <a:spcPts val="1200"/>
                        </a:spcAft>
                      </a:pPr>
                      <a:r>
                        <a:rPr lang="en-US" sz="1200" b="1" dirty="0">
                          <a:effectLst/>
                          <a:latin typeface="Century Gothic" panose="020B0502020202020204" pitchFamily="34" charset="0"/>
                        </a:rPr>
                        <a:t>12 </a:t>
                      </a:r>
                    </a:p>
                  </a:txBody>
                  <a:tcPr marL="17408" marR="17408" marT="8704" marB="8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5DE"/>
                    </a:solidFill>
                  </a:tcPr>
                </a:tc>
                <a:tc>
                  <a:txBody>
                    <a:bodyPr/>
                    <a:lstStyle/>
                    <a:p>
                      <a:pPr>
                        <a:spcBef>
                          <a:spcPts val="1200"/>
                        </a:spcBef>
                        <a:spcAft>
                          <a:spcPts val="1200"/>
                        </a:spcAft>
                      </a:pPr>
                      <a:r>
                        <a:rPr lang="en-US" sz="1200" dirty="0">
                          <a:effectLst/>
                          <a:latin typeface="Century Gothic" panose="020B0502020202020204" pitchFamily="34" charset="0"/>
                        </a:rPr>
                        <a:t>Define your evaluation metrics in advance </a:t>
                      </a:r>
                    </a:p>
                  </a:txBody>
                  <a:tcPr marL="17408" marR="17408" marT="8704" marB="8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5DE"/>
                    </a:solidFill>
                  </a:tcPr>
                </a:tc>
              </a:tr>
              <a:tr h="45808">
                <a:tc>
                  <a:txBody>
                    <a:bodyPr/>
                    <a:lstStyle/>
                    <a:p>
                      <a:pPr>
                        <a:spcBef>
                          <a:spcPts val="1200"/>
                        </a:spcBef>
                        <a:spcAft>
                          <a:spcPts val="1200"/>
                        </a:spcAft>
                      </a:pPr>
                      <a:r>
                        <a:rPr lang="en-US" sz="1200" b="1" dirty="0">
                          <a:effectLst/>
                          <a:latin typeface="Century Gothic" panose="020B0502020202020204" pitchFamily="34" charset="0"/>
                        </a:rPr>
                        <a:t>13 </a:t>
                      </a:r>
                    </a:p>
                  </a:txBody>
                  <a:tcPr marL="17408" marR="17408" marT="8704" marB="8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5DE"/>
                    </a:solidFill>
                  </a:tcPr>
                </a:tc>
                <a:tc>
                  <a:txBody>
                    <a:bodyPr/>
                    <a:lstStyle/>
                    <a:p>
                      <a:pPr>
                        <a:spcBef>
                          <a:spcPts val="1200"/>
                        </a:spcBef>
                        <a:spcAft>
                          <a:spcPts val="1200"/>
                        </a:spcAft>
                      </a:pPr>
                      <a:r>
                        <a:rPr lang="en-US" sz="1200" dirty="0">
                          <a:effectLst/>
                          <a:latin typeface="Century Gothic" panose="020B0502020202020204" pitchFamily="34" charset="0"/>
                        </a:rPr>
                        <a:t>Have the M&amp;S reviewed by independent users/developers/members </a:t>
                      </a:r>
                    </a:p>
                  </a:txBody>
                  <a:tcPr marL="17408" marR="17408" marT="8704" marB="8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F5DE"/>
                    </a:solidFill>
                  </a:tcPr>
                </a:tc>
              </a:tr>
            </a:tbl>
          </a:graphicData>
        </a:graphic>
      </p:graphicFrame>
      <p:sp>
        <p:nvSpPr>
          <p:cNvPr id="8" name="Rectangle 7"/>
          <p:cNvSpPr/>
          <p:nvPr/>
        </p:nvSpPr>
        <p:spPr>
          <a:xfrm>
            <a:off x="1143000" y="6258580"/>
            <a:ext cx="7924800" cy="523220"/>
          </a:xfrm>
          <a:prstGeom prst="rect">
            <a:avLst/>
          </a:prstGeom>
        </p:spPr>
        <p:txBody>
          <a:bodyPr wrap="square">
            <a:spAutoFit/>
          </a:bodyPr>
          <a:lstStyle/>
          <a:p>
            <a:r>
              <a:rPr lang="en-US" sz="1400" dirty="0">
                <a:latin typeface="Century Gothic" panose="020B0502020202020204" pitchFamily="34" charset="0"/>
                <a:cs typeface="Times New Roman" panose="02020603050405020304" pitchFamily="18" charset="0"/>
              </a:rPr>
              <a:t>Full details </a:t>
            </a:r>
            <a:r>
              <a:rPr lang="en-US" sz="1400" dirty="0" smtClean="0">
                <a:latin typeface="Century Gothic" panose="020B0502020202020204" pitchFamily="34" charset="0"/>
                <a:cs typeface="Times New Roman" panose="02020603050405020304" pitchFamily="18" charset="0"/>
              </a:rPr>
              <a:t>are available </a:t>
            </a:r>
            <a:r>
              <a:rPr lang="en-US" sz="1400" dirty="0">
                <a:latin typeface="Century Gothic" panose="020B0502020202020204" pitchFamily="34" charset="0"/>
                <a:cs typeface="Times New Roman" panose="02020603050405020304" pitchFamily="18" charset="0"/>
              </a:rPr>
              <a:t>at: </a:t>
            </a:r>
            <a:r>
              <a:rPr lang="en-US" sz="1400" dirty="0">
                <a:latin typeface="Century Gothic" panose="020B0502020202020204" pitchFamily="34" charset="0"/>
                <a:cs typeface="Times New Roman" panose="02020603050405020304" pitchFamily="18" charset="0"/>
                <a:hlinkClick r:id="rId3"/>
              </a:rPr>
              <a:t>http://</a:t>
            </a:r>
            <a:r>
              <a:rPr lang="en-US" sz="1400" dirty="0" smtClean="0">
                <a:latin typeface="Century Gothic" panose="020B0502020202020204" pitchFamily="34" charset="0"/>
                <a:cs typeface="Times New Roman" panose="02020603050405020304" pitchFamily="18" charset="0"/>
                <a:hlinkClick r:id="rId3"/>
              </a:rPr>
              <a:t>wiki.simtk.org/cpms/Ten_Simple_Rules_of_Credible_Practice/Summary_of_Results</a:t>
            </a:r>
            <a:r>
              <a:rPr lang="en-US" sz="1400" dirty="0" smtClean="0">
                <a:latin typeface="Century Gothic" panose="020B0502020202020204" pitchFamily="34" charset="0"/>
                <a:cs typeface="Times New Roman" panose="02020603050405020304" pitchFamily="18" charset="0"/>
              </a:rPr>
              <a:t> </a:t>
            </a:r>
            <a:endParaRPr lang="en-US" sz="1400" dirty="0">
              <a:latin typeface="Century Gothic" panose="020B0502020202020204" pitchFamily="34" charset="0"/>
              <a:cs typeface="Times New Roman" panose="02020603050405020304" pitchFamily="18" charset="0"/>
            </a:endParaRPr>
          </a:p>
        </p:txBody>
      </p:sp>
      <p:sp>
        <p:nvSpPr>
          <p:cNvPr id="9" name="TextBox 8"/>
          <p:cNvSpPr txBox="1"/>
          <p:nvPr/>
        </p:nvSpPr>
        <p:spPr>
          <a:xfrm>
            <a:off x="304800" y="4572000"/>
            <a:ext cx="4000498" cy="1569660"/>
          </a:xfrm>
          <a:prstGeom prst="rect">
            <a:avLst/>
          </a:prstGeom>
          <a:noFill/>
        </p:spPr>
        <p:txBody>
          <a:bodyPr wrap="square" rtlCol="0">
            <a:spAutoFit/>
          </a:bodyPr>
          <a:lstStyle/>
          <a:p>
            <a:r>
              <a:rPr lang="en-US" sz="1600" dirty="0" smtClean="0">
                <a:latin typeface="Century Gothic" panose="020B0502020202020204" pitchFamily="34" charset="0"/>
              </a:rPr>
              <a:t>The results of the internal survey will be analyzed and reported in more detail in the coming months. This may result in a Journal article, which is still under discussion among the Executive and Advisory Council Members.</a:t>
            </a:r>
            <a:endParaRPr lang="en-US" sz="1600" dirty="0">
              <a:latin typeface="Century Gothic" panose="020B0502020202020204" pitchFamily="34" charset="0"/>
            </a:endParaRPr>
          </a:p>
        </p:txBody>
      </p:sp>
      <p:sp>
        <p:nvSpPr>
          <p:cNvPr id="10" name="Slide Number Placeholder 9"/>
          <p:cNvSpPr>
            <a:spLocks noGrp="1"/>
          </p:cNvSpPr>
          <p:nvPr>
            <p:ph type="sldNum" sz="quarter" idx="12"/>
          </p:nvPr>
        </p:nvSpPr>
        <p:spPr/>
        <p:txBody>
          <a:bodyPr/>
          <a:lstStyle/>
          <a:p>
            <a:fld id="{88FCE147-5BD1-4085-8955-F9248228F1AD}" type="slidenum">
              <a:rPr lang="en-US" smtClean="0"/>
              <a:t>8</a:t>
            </a:fld>
            <a:endParaRPr lang="en-US"/>
          </a:p>
        </p:txBody>
      </p:sp>
    </p:spTree>
    <p:extLst>
      <p:ext uri="{BB962C8B-B14F-4D97-AF65-F5344CB8AC3E}">
        <p14:creationId xmlns:p14="http://schemas.microsoft.com/office/powerpoint/2010/main" val="4077455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Next Step:</a:t>
            </a:r>
            <a:r>
              <a:rPr lang="en-US" dirty="0" smtClean="0"/>
              <a:t> Ten Simple Rules, Guidelines &amp; Cert.</a:t>
            </a:r>
            <a:endParaRPr lang="en-US" b="1" dirty="0"/>
          </a:p>
        </p:txBody>
      </p:sp>
      <p:sp>
        <p:nvSpPr>
          <p:cNvPr id="37" name="Slide Number Placeholder 36"/>
          <p:cNvSpPr>
            <a:spLocks noGrp="1"/>
          </p:cNvSpPr>
          <p:nvPr>
            <p:ph type="sldNum" sz="quarter" idx="4294967295"/>
          </p:nvPr>
        </p:nvSpPr>
        <p:spPr>
          <a:xfrm>
            <a:off x="7010400" y="6356350"/>
            <a:ext cx="2133600" cy="365125"/>
          </a:xfrm>
        </p:spPr>
        <p:txBody>
          <a:bodyPr/>
          <a:lstStyle/>
          <a:p>
            <a:fld id="{88FCE147-5BD1-4085-8955-F9248228F1AD}" type="slidenum">
              <a:rPr lang="en-US" smtClean="0"/>
              <a:t>9</a:t>
            </a:fld>
            <a:endParaRPr lang="en-US"/>
          </a:p>
        </p:txBody>
      </p:sp>
      <p:grpSp>
        <p:nvGrpSpPr>
          <p:cNvPr id="5" name="Group 4"/>
          <p:cNvGrpSpPr/>
          <p:nvPr/>
        </p:nvGrpSpPr>
        <p:grpSpPr>
          <a:xfrm>
            <a:off x="5715000" y="838200"/>
            <a:ext cx="3248844" cy="4724399"/>
            <a:chOff x="1847580" y="-902888"/>
            <a:chExt cx="5845929" cy="8348095"/>
          </a:xfrm>
        </p:grpSpPr>
        <p:grpSp>
          <p:nvGrpSpPr>
            <p:cNvPr id="6" name="Group 5"/>
            <p:cNvGrpSpPr/>
            <p:nvPr/>
          </p:nvGrpSpPr>
          <p:grpSpPr>
            <a:xfrm>
              <a:off x="3219180" y="5029200"/>
              <a:ext cx="3181620" cy="999990"/>
              <a:chOff x="7989981" y="2429418"/>
              <a:chExt cx="1443088" cy="999990"/>
            </a:xfrm>
          </p:grpSpPr>
          <p:cxnSp>
            <p:nvCxnSpPr>
              <p:cNvPr id="33" name="Straight Connector 32"/>
              <p:cNvCxnSpPr/>
              <p:nvPr/>
            </p:nvCxnSpPr>
            <p:spPr>
              <a:xfrm>
                <a:off x="8696863" y="2429418"/>
                <a:ext cx="0" cy="54238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989981" y="2971800"/>
                <a:ext cx="144308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07384" y="2968466"/>
                <a:ext cx="0" cy="44509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9415304" y="2984316"/>
                <a:ext cx="0" cy="44509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1981201" y="5991222"/>
              <a:ext cx="2774317" cy="145398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b="1" cap="small" dirty="0">
                  <a:latin typeface="Century Gothic" panose="020B0502020202020204" pitchFamily="34" charset="0"/>
                  <a:cs typeface="Times New Roman" panose="02020603050405020304" pitchFamily="18" charset="0"/>
                </a:rPr>
                <a:t>“Guidelines for Credible Practice of M&amp;S in Healthcare”</a:t>
              </a:r>
            </a:p>
          </p:txBody>
        </p:sp>
        <p:sp>
          <p:nvSpPr>
            <p:cNvPr id="8" name="Rectangle 7"/>
            <p:cNvSpPr/>
            <p:nvPr/>
          </p:nvSpPr>
          <p:spPr>
            <a:xfrm>
              <a:off x="1981201" y="-902888"/>
              <a:ext cx="5638802" cy="1211821"/>
            </a:xfrm>
            <a:prstGeom prst="rect">
              <a:avLst/>
            </a:prstGeom>
            <a:no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000" b="1" cap="small" dirty="0" smtClean="0">
                  <a:latin typeface="Times New Roman" panose="02020603050405020304" pitchFamily="18" charset="0"/>
                  <a:cs typeface="Times New Roman" panose="02020603050405020304" pitchFamily="18" charset="0"/>
                </a:rPr>
                <a:t>Community Generated </a:t>
              </a:r>
            </a:p>
            <a:p>
              <a:pPr algn="ctr"/>
              <a:r>
                <a:rPr lang="en-US" sz="2000" b="1" cap="small" dirty="0" smtClean="0">
                  <a:latin typeface="Times New Roman" panose="02020603050405020304" pitchFamily="18" charset="0"/>
                  <a:cs typeface="Times New Roman" panose="02020603050405020304" pitchFamily="18" charset="0"/>
                </a:rPr>
                <a:t>Ten Simple Rules</a:t>
              </a:r>
              <a:endParaRPr lang="en-US" sz="2000" b="1" cap="small" dirty="0">
                <a:latin typeface="Times New Roman" panose="02020603050405020304" pitchFamily="18" charset="0"/>
                <a:cs typeface="Times New Roman" panose="02020603050405020304" pitchFamily="18" charset="0"/>
              </a:endParaRPr>
            </a:p>
          </p:txBody>
        </p:sp>
        <p:sp>
          <p:nvSpPr>
            <p:cNvPr id="9" name="Rectangle 8"/>
            <p:cNvSpPr/>
            <p:nvPr/>
          </p:nvSpPr>
          <p:spPr>
            <a:xfrm>
              <a:off x="4887757" y="5991224"/>
              <a:ext cx="2805752" cy="145398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cap="small" dirty="0">
                  <a:solidFill>
                    <a:schemeClr val="tx1"/>
                  </a:solidFill>
                  <a:latin typeface="Century Gothic" panose="020B0502020202020204" pitchFamily="34" charset="0"/>
                  <a:cs typeface="Times New Roman" panose="02020603050405020304" pitchFamily="18" charset="0"/>
                </a:rPr>
                <a:t>Proposed model certification process </a:t>
              </a:r>
            </a:p>
          </p:txBody>
        </p:sp>
        <p:grpSp>
          <p:nvGrpSpPr>
            <p:cNvPr id="10" name="Group 9"/>
            <p:cNvGrpSpPr/>
            <p:nvPr/>
          </p:nvGrpSpPr>
          <p:grpSpPr>
            <a:xfrm>
              <a:off x="1847580" y="423989"/>
              <a:ext cx="5845929" cy="4722834"/>
              <a:chOff x="1862608" y="674077"/>
              <a:chExt cx="5845929" cy="4722834"/>
            </a:xfrm>
          </p:grpSpPr>
          <p:grpSp>
            <p:nvGrpSpPr>
              <p:cNvPr id="11" name="Group 10"/>
              <p:cNvGrpSpPr/>
              <p:nvPr/>
            </p:nvGrpSpPr>
            <p:grpSpPr>
              <a:xfrm>
                <a:off x="1862608" y="674077"/>
                <a:ext cx="2907937" cy="4711111"/>
                <a:chOff x="914400" y="685800"/>
                <a:chExt cx="2907937" cy="4711111"/>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85800"/>
                  <a:ext cx="2907937" cy="4711111"/>
                </a:xfrm>
                <a:prstGeom prst="rect">
                  <a:avLst/>
                </a:prstGeom>
              </p:spPr>
            </p:pic>
            <p:sp>
              <p:nvSpPr>
                <p:cNvPr id="24" name="TextBox 23"/>
                <p:cNvSpPr txBox="1"/>
                <p:nvPr/>
              </p:nvSpPr>
              <p:spPr>
                <a:xfrm>
                  <a:off x="2186268" y="1411071"/>
                  <a:ext cx="511119" cy="707001"/>
                </a:xfrm>
                <a:prstGeom prst="rect">
                  <a:avLst/>
                </a:prstGeom>
                <a:noFill/>
              </p:spPr>
              <p:txBody>
                <a:bodyPr wrap="none" rtlCol="0">
                  <a:spAutoFit/>
                </a:bodyPr>
                <a:lstStyle/>
                <a:p>
                  <a:r>
                    <a:rPr lang="en-US" sz="2000" b="1" dirty="0" smtClean="0">
                      <a:latin typeface="Times New Roman" panose="02020603050405020304" pitchFamily="18" charset="0"/>
                      <a:cs typeface="Times New Roman" panose="02020603050405020304" pitchFamily="18" charset="0"/>
                    </a:rPr>
                    <a:t>I</a:t>
                  </a:r>
                  <a:endParaRPr lang="en-US" sz="2000" b="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2096496" y="2060139"/>
                  <a:ext cx="689953" cy="707001"/>
                </a:xfrm>
                <a:prstGeom prst="rect">
                  <a:avLst/>
                </a:prstGeom>
                <a:noFill/>
              </p:spPr>
              <p:txBody>
                <a:bodyPr wrap="none" rtlCol="0">
                  <a:spAutoFit/>
                </a:bodyPr>
                <a:lstStyle/>
                <a:p>
                  <a:r>
                    <a:rPr lang="en-US" sz="2000" b="1" dirty="0" smtClean="0">
                      <a:latin typeface="Times New Roman" panose="02020603050405020304" pitchFamily="18" charset="0"/>
                      <a:cs typeface="Times New Roman" panose="02020603050405020304" pitchFamily="18" charset="0"/>
                    </a:rPr>
                    <a:t>II</a:t>
                  </a:r>
                  <a:endParaRPr lang="en-US" sz="2000" b="1"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2019925" y="2706469"/>
                  <a:ext cx="868787" cy="707001"/>
                </a:xfrm>
                <a:prstGeom prst="rect">
                  <a:avLst/>
                </a:prstGeom>
                <a:noFill/>
              </p:spPr>
              <p:txBody>
                <a:bodyPr wrap="none" rtlCol="0">
                  <a:spAutoFit/>
                </a:bodyPr>
                <a:lstStyle/>
                <a:p>
                  <a:r>
                    <a:rPr lang="en-US" sz="2000" b="1" dirty="0" smtClean="0">
                      <a:latin typeface="Times New Roman" panose="02020603050405020304" pitchFamily="18" charset="0"/>
                      <a:cs typeface="Times New Roman" panose="02020603050405020304" pitchFamily="18" charset="0"/>
                    </a:rPr>
                    <a:t>III</a:t>
                  </a:r>
                  <a:endParaRPr lang="en-US" sz="2000" b="1"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2057399" y="3355537"/>
                  <a:ext cx="845712" cy="707001"/>
                </a:xfrm>
                <a:prstGeom prst="rect">
                  <a:avLst/>
                </a:prstGeom>
                <a:noFill/>
              </p:spPr>
              <p:txBody>
                <a:bodyPr wrap="none" rtlCol="0">
                  <a:spAutoFit/>
                </a:bodyPr>
                <a:lstStyle/>
                <a:p>
                  <a:r>
                    <a:rPr lang="en-US" sz="2000" b="1" dirty="0" smtClean="0">
                      <a:latin typeface="Times New Roman" panose="02020603050405020304" pitchFamily="18" charset="0"/>
                      <a:cs typeface="Times New Roman" panose="02020603050405020304" pitchFamily="18" charset="0"/>
                    </a:rPr>
                    <a:t>IV</a:t>
                  </a:r>
                  <a:endParaRPr lang="en-US" sz="20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2148909" y="4001868"/>
                  <a:ext cx="666878" cy="707001"/>
                </a:xfrm>
                <a:prstGeom prst="rect">
                  <a:avLst/>
                </a:prstGeom>
                <a:noFill/>
              </p:spPr>
              <p:txBody>
                <a:bodyPr wrap="none" rtlCol="0">
                  <a:spAutoFit/>
                </a:bodyPr>
                <a:lstStyle/>
                <a:p>
                  <a:r>
                    <a:rPr lang="en-US" sz="2000" b="1" dirty="0" smtClean="0">
                      <a:latin typeface="Times New Roman" panose="02020603050405020304" pitchFamily="18" charset="0"/>
                      <a:cs typeface="Times New Roman" panose="02020603050405020304" pitchFamily="18" charset="0"/>
                    </a:rPr>
                    <a:t>V</a:t>
                  </a:r>
                  <a:endParaRPr lang="en-US" sz="2000" b="1" dirty="0">
                    <a:latin typeface="Times New Roman" panose="02020603050405020304" pitchFamily="18" charset="0"/>
                    <a:cs typeface="Times New Roman" panose="02020603050405020304" pitchFamily="18" charset="0"/>
                  </a:endParaRPr>
                </a:p>
              </p:txBody>
            </p:sp>
            <p:cxnSp>
              <p:nvCxnSpPr>
                <p:cNvPr id="29" name="Straight Connector 28"/>
                <p:cNvCxnSpPr/>
                <p:nvPr/>
              </p:nvCxnSpPr>
              <p:spPr>
                <a:xfrm>
                  <a:off x="1834968" y="2057400"/>
                  <a:ext cx="1066800" cy="0"/>
                </a:xfrm>
                <a:prstGeom prst="line">
                  <a:avLst/>
                </a:prstGeom>
                <a:ln w="76200" cmpd="tri">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839263" y="2706469"/>
                  <a:ext cx="1066800" cy="0"/>
                </a:xfrm>
                <a:prstGeom prst="line">
                  <a:avLst/>
                </a:prstGeom>
                <a:ln w="76200" cmpd="tri">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862608" y="3352800"/>
                  <a:ext cx="1066800" cy="0"/>
                </a:xfrm>
                <a:prstGeom prst="line">
                  <a:avLst/>
                </a:prstGeom>
                <a:ln w="76200" cmpd="tri">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872813" y="4001869"/>
                  <a:ext cx="1066800" cy="0"/>
                </a:xfrm>
                <a:prstGeom prst="line">
                  <a:avLst/>
                </a:prstGeom>
                <a:ln w="76200" cmpd="tri">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4800600" y="685800"/>
                <a:ext cx="2907937" cy="4711111"/>
                <a:chOff x="4800600" y="685800"/>
                <a:chExt cx="2907937" cy="4711111"/>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685800"/>
                  <a:ext cx="2907937" cy="4711111"/>
                </a:xfrm>
                <a:prstGeom prst="rect">
                  <a:avLst/>
                </a:prstGeom>
              </p:spPr>
            </p:pic>
            <p:sp>
              <p:nvSpPr>
                <p:cNvPr id="14" name="TextBox 13"/>
                <p:cNvSpPr txBox="1"/>
                <p:nvPr/>
              </p:nvSpPr>
              <p:spPr>
                <a:xfrm>
                  <a:off x="5867401" y="1411069"/>
                  <a:ext cx="845712" cy="707001"/>
                </a:xfrm>
                <a:prstGeom prst="rect">
                  <a:avLst/>
                </a:prstGeom>
                <a:noFill/>
              </p:spPr>
              <p:txBody>
                <a:bodyPr wrap="none" rtlCol="0">
                  <a:spAutoFit/>
                </a:bodyPr>
                <a:lstStyle/>
                <a:p>
                  <a:r>
                    <a:rPr lang="en-US" sz="2000" b="1" dirty="0" smtClean="0">
                      <a:latin typeface="Times New Roman" panose="02020603050405020304" pitchFamily="18" charset="0"/>
                      <a:cs typeface="Times New Roman" panose="02020603050405020304" pitchFamily="18" charset="0"/>
                    </a:rPr>
                    <a:t>VI</a:t>
                  </a:r>
                  <a:endParaRPr lang="en-US" sz="20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5791200" y="2060137"/>
                  <a:ext cx="1024548" cy="707001"/>
                </a:xfrm>
                <a:prstGeom prst="rect">
                  <a:avLst/>
                </a:prstGeom>
                <a:noFill/>
              </p:spPr>
              <p:txBody>
                <a:bodyPr wrap="none" rtlCol="0">
                  <a:spAutoFit/>
                </a:bodyPr>
                <a:lstStyle/>
                <a:p>
                  <a:r>
                    <a:rPr lang="en-US" sz="2000" b="1" dirty="0" smtClean="0">
                      <a:latin typeface="Times New Roman" panose="02020603050405020304" pitchFamily="18" charset="0"/>
                      <a:cs typeface="Times New Roman" panose="02020603050405020304" pitchFamily="18" charset="0"/>
                    </a:rPr>
                    <a:t>VII</a:t>
                  </a:r>
                  <a:endParaRPr lang="en-US" sz="2000"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5715000" y="2706468"/>
                  <a:ext cx="1203381" cy="707001"/>
                </a:xfrm>
                <a:prstGeom prst="rect">
                  <a:avLst/>
                </a:prstGeom>
                <a:noFill/>
              </p:spPr>
              <p:txBody>
                <a:bodyPr wrap="none" rtlCol="0">
                  <a:spAutoFit/>
                </a:bodyPr>
                <a:lstStyle/>
                <a:p>
                  <a:r>
                    <a:rPr lang="en-US" sz="2000" b="1" dirty="0" smtClean="0">
                      <a:latin typeface="Times New Roman" panose="02020603050405020304" pitchFamily="18" charset="0"/>
                      <a:cs typeface="Times New Roman" panose="02020603050405020304" pitchFamily="18" charset="0"/>
                    </a:rPr>
                    <a:t>VIII</a:t>
                  </a:r>
                  <a:endParaRPr lang="en-US" sz="20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5917580" y="3355536"/>
                  <a:ext cx="845712" cy="707001"/>
                </a:xfrm>
                <a:prstGeom prst="rect">
                  <a:avLst/>
                </a:prstGeom>
                <a:noFill/>
              </p:spPr>
              <p:txBody>
                <a:bodyPr wrap="none" rtlCol="0">
                  <a:spAutoFit/>
                </a:bodyPr>
                <a:lstStyle/>
                <a:p>
                  <a:r>
                    <a:rPr lang="en-US" sz="2000" b="1" dirty="0" smtClean="0">
                      <a:latin typeface="Times New Roman" panose="02020603050405020304" pitchFamily="18" charset="0"/>
                      <a:cs typeface="Times New Roman" panose="02020603050405020304" pitchFamily="18" charset="0"/>
                    </a:rPr>
                    <a:t>IX</a:t>
                  </a:r>
                  <a:endParaRPr lang="en-US" sz="20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6019800" y="4001868"/>
                  <a:ext cx="666878" cy="707001"/>
                </a:xfrm>
                <a:prstGeom prst="rect">
                  <a:avLst/>
                </a:prstGeom>
                <a:noFill/>
              </p:spPr>
              <p:txBody>
                <a:bodyPr wrap="none" rtlCol="0">
                  <a:spAutoFit/>
                </a:bodyPr>
                <a:lstStyle/>
                <a:p>
                  <a:r>
                    <a:rPr lang="en-US" sz="2000" b="1" dirty="0" smtClean="0">
                      <a:latin typeface="Times New Roman" panose="02020603050405020304" pitchFamily="18" charset="0"/>
                      <a:cs typeface="Times New Roman" panose="02020603050405020304" pitchFamily="18" charset="0"/>
                    </a:rPr>
                    <a:t>X</a:t>
                  </a:r>
                  <a:endParaRPr lang="en-US" sz="2000" b="1" dirty="0">
                    <a:latin typeface="Times New Roman" panose="02020603050405020304" pitchFamily="18" charset="0"/>
                    <a:cs typeface="Times New Roman" panose="02020603050405020304" pitchFamily="18" charset="0"/>
                  </a:endParaRPr>
                </a:p>
              </p:txBody>
            </p:sp>
            <p:cxnSp>
              <p:nvCxnSpPr>
                <p:cNvPr id="19" name="Straight Connector 18"/>
                <p:cNvCxnSpPr/>
                <p:nvPr/>
              </p:nvCxnSpPr>
              <p:spPr>
                <a:xfrm>
                  <a:off x="5695149" y="2057399"/>
                  <a:ext cx="1066800" cy="0"/>
                </a:xfrm>
                <a:prstGeom prst="line">
                  <a:avLst/>
                </a:prstGeom>
                <a:ln w="76200" cmpd="tri">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699444" y="2706468"/>
                  <a:ext cx="1066800" cy="0"/>
                </a:xfrm>
                <a:prstGeom prst="line">
                  <a:avLst/>
                </a:prstGeom>
                <a:ln w="76200" cmpd="tri">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722789" y="3352799"/>
                  <a:ext cx="1066800" cy="0"/>
                </a:xfrm>
                <a:prstGeom prst="line">
                  <a:avLst/>
                </a:prstGeom>
                <a:ln w="76200" cmpd="tri">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732994" y="4001868"/>
                  <a:ext cx="1066800" cy="0"/>
                </a:xfrm>
                <a:prstGeom prst="line">
                  <a:avLst/>
                </a:prstGeom>
                <a:ln w="76200" cmpd="tri">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38" name="Rectangle 37"/>
          <p:cNvSpPr/>
          <p:nvPr/>
        </p:nvSpPr>
        <p:spPr>
          <a:xfrm>
            <a:off x="228599" y="914400"/>
            <a:ext cx="5410201" cy="4524315"/>
          </a:xfrm>
          <a:prstGeom prst="rect">
            <a:avLst/>
          </a:prstGeom>
        </p:spPr>
        <p:txBody>
          <a:bodyPr wrap="square">
            <a:spAutoFit/>
          </a:bodyPr>
          <a:lstStyle/>
          <a:p>
            <a:r>
              <a:rPr lang="en-US" b="1" dirty="0" smtClean="0">
                <a:latin typeface="Century Gothic" panose="020B0502020202020204" pitchFamily="34" charset="0"/>
              </a:rPr>
              <a:t>Public Survey </a:t>
            </a:r>
            <a:r>
              <a:rPr lang="en-US" dirty="0" smtClean="0">
                <a:latin typeface="Century Gothic" panose="020B0502020202020204" pitchFamily="34" charset="0"/>
              </a:rPr>
              <a:t>of the </a:t>
            </a:r>
            <a:r>
              <a:rPr lang="en-US" dirty="0">
                <a:latin typeface="Century Gothic" panose="020B0502020202020204" pitchFamily="34" charset="0"/>
              </a:rPr>
              <a:t>new 33 simple rule candidates</a:t>
            </a:r>
            <a:r>
              <a:rPr lang="en-US" b="1" dirty="0" smtClean="0">
                <a:latin typeface="Century Gothic" panose="020B0502020202020204" pitchFamily="34" charset="0"/>
              </a:rPr>
              <a:t> </a:t>
            </a:r>
            <a:r>
              <a:rPr lang="en-US" dirty="0">
                <a:latin typeface="Century Gothic" panose="020B0502020202020204" pitchFamily="34" charset="0"/>
              </a:rPr>
              <a:t>t</a:t>
            </a:r>
            <a:r>
              <a:rPr lang="en-US" dirty="0" smtClean="0">
                <a:latin typeface="Century Gothic" panose="020B0502020202020204" pitchFamily="34" charset="0"/>
              </a:rPr>
              <a:t>o ensure that we capture the perspectives and interests of the global stakeholder community (April-June 2014)</a:t>
            </a:r>
          </a:p>
          <a:p>
            <a:endParaRPr lang="en-US" dirty="0">
              <a:latin typeface="Century Gothic" panose="020B0502020202020204" pitchFamily="34" charset="0"/>
            </a:endParaRPr>
          </a:p>
          <a:p>
            <a:r>
              <a:rPr lang="en-US" b="1" dirty="0" smtClean="0">
                <a:latin typeface="Century Gothic" panose="020B0502020202020204" pitchFamily="34" charset="0"/>
              </a:rPr>
              <a:t>Seeking IRB Exemption</a:t>
            </a:r>
            <a:r>
              <a:rPr lang="en-US" dirty="0" smtClean="0">
                <a:latin typeface="Century Gothic" panose="020B0502020202020204" pitchFamily="34" charset="0"/>
              </a:rPr>
              <a:t> for public survey through Cleveland Clinic and Stanford University (P.I.’s Ahmet Erdemir, PhD and Joy Ku, PhD)</a:t>
            </a:r>
          </a:p>
          <a:p>
            <a:endParaRPr lang="en-US" dirty="0">
              <a:latin typeface="Century Gothic" panose="020B0502020202020204" pitchFamily="34" charset="0"/>
            </a:endParaRPr>
          </a:p>
          <a:p>
            <a:r>
              <a:rPr lang="en-US" dirty="0">
                <a:latin typeface="Century Gothic" panose="020B0502020202020204" pitchFamily="34" charset="0"/>
              </a:rPr>
              <a:t>Analyze data, and publish results: July 2014 – March </a:t>
            </a:r>
            <a:r>
              <a:rPr lang="en-US" dirty="0" smtClean="0">
                <a:latin typeface="Century Gothic" panose="020B0502020202020204" pitchFamily="34" charset="0"/>
              </a:rPr>
              <a:t>2015</a:t>
            </a:r>
          </a:p>
          <a:p>
            <a:endParaRPr lang="en-US" dirty="0">
              <a:latin typeface="Century Gothic" panose="020B0502020202020204" pitchFamily="34" charset="0"/>
            </a:endParaRPr>
          </a:p>
          <a:p>
            <a:r>
              <a:rPr lang="en-US" b="1" dirty="0" smtClean="0">
                <a:latin typeface="Century Gothic" panose="020B0502020202020204" pitchFamily="34" charset="0"/>
              </a:rPr>
              <a:t>Full survey implementation plan: </a:t>
            </a:r>
            <a:r>
              <a:rPr lang="en-US" sz="1600" dirty="0">
                <a:latin typeface="Century Gothic" panose="020B0502020202020204" pitchFamily="34" charset="0"/>
                <a:hlinkClick r:id="rId3"/>
              </a:rPr>
              <a:t>http://</a:t>
            </a:r>
            <a:r>
              <a:rPr lang="en-US" sz="1600" dirty="0" smtClean="0">
                <a:latin typeface="Century Gothic" panose="020B0502020202020204" pitchFamily="34" charset="0"/>
                <a:hlinkClick r:id="rId3"/>
              </a:rPr>
              <a:t>wiki.simtk.org/cpms/Ten_Simple_Rules_of_Credible_Practice/Survey_Design</a:t>
            </a:r>
            <a:r>
              <a:rPr lang="en-US" sz="1600" dirty="0" smtClean="0">
                <a:latin typeface="Century Gothic" panose="020B0502020202020204" pitchFamily="34" charset="0"/>
              </a:rPr>
              <a:t> </a:t>
            </a:r>
          </a:p>
        </p:txBody>
      </p:sp>
      <p:sp>
        <p:nvSpPr>
          <p:cNvPr id="39" name="Rectangle 38"/>
          <p:cNvSpPr/>
          <p:nvPr/>
        </p:nvSpPr>
        <p:spPr>
          <a:xfrm>
            <a:off x="180156" y="5782270"/>
            <a:ext cx="8659044" cy="923330"/>
          </a:xfrm>
          <a:prstGeom prst="rect">
            <a:avLst/>
          </a:prstGeom>
        </p:spPr>
        <p:txBody>
          <a:bodyPr wrap="square">
            <a:spAutoFit/>
          </a:bodyPr>
          <a:lstStyle/>
          <a:p>
            <a:r>
              <a:rPr lang="en-US" b="1" dirty="0" smtClean="0">
                <a:latin typeface="Century Gothic" panose="020B0502020202020204" pitchFamily="34" charset="0"/>
              </a:rPr>
              <a:t>Survey of Models </a:t>
            </a:r>
            <a:r>
              <a:rPr lang="en-US" dirty="0" smtClean="0">
                <a:latin typeface="Century Gothic" panose="020B0502020202020204" pitchFamily="34" charset="0"/>
              </a:rPr>
              <a:t>to </a:t>
            </a:r>
            <a:r>
              <a:rPr lang="en-US" dirty="0">
                <a:latin typeface="Century Gothic" panose="020B0502020202020204" pitchFamily="34" charset="0"/>
              </a:rPr>
              <a:t>develop a better understanding of the needs and successes of different types and applications of M&amp;S in </a:t>
            </a:r>
            <a:r>
              <a:rPr lang="en-US" dirty="0" smtClean="0">
                <a:latin typeface="Century Gothic" panose="020B0502020202020204" pitchFamily="34" charset="0"/>
              </a:rPr>
              <a:t>healthcare  (augment public survey results)</a:t>
            </a:r>
          </a:p>
        </p:txBody>
      </p:sp>
    </p:spTree>
    <p:extLst>
      <p:ext uri="{BB962C8B-B14F-4D97-AF65-F5344CB8AC3E}">
        <p14:creationId xmlns:p14="http://schemas.microsoft.com/office/powerpoint/2010/main" val="28206732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1727</TotalTime>
  <Words>1491</Words>
  <Application>Microsoft Office PowerPoint</Application>
  <PresentationFormat>On-screen Show (4:3)</PresentationFormat>
  <Paragraphs>224</Paragraphs>
  <Slides>13</Slides>
  <Notes>6</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Status Update to the IMAG on the  Activities and Accomplishments of the CPMS</vt:lpstr>
      <vt:lpstr>Overview of Committee’s Charges</vt:lpstr>
      <vt:lpstr>Committee’s Website and Online Resources (1/2)</vt:lpstr>
      <vt:lpstr>Committee’s Website and Online Resources (2/2)</vt:lpstr>
      <vt:lpstr>Full Committee Roster as of October 2013</vt:lpstr>
      <vt:lpstr>Team Based Implementation Strategy</vt:lpstr>
      <vt:lpstr>Ten Simple Rules of Credible Practice</vt:lpstr>
      <vt:lpstr>Current Status on the Ten Simple Rules Activity</vt:lpstr>
      <vt:lpstr>Next Step: Ten Simple Rules, Guidelines &amp; Cert.</vt:lpstr>
      <vt:lpstr>Abstracts, Presentations &amp; Collaboration Opportunities (1/2)</vt:lpstr>
      <vt:lpstr>Abstracts, Presentations &amp; Collaboration Opportunities (2/2)</vt:lpstr>
      <vt:lpstr>Notable Developments in the Committee’s Framework</vt:lpstr>
      <vt:lpstr>Thank you!</vt:lpstr>
    </vt:vector>
  </TitlesOfParts>
  <Company>USRA Houston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Establishing Credible Practice Guidelines for Simulation-Based Medicine</dc:title>
  <dc:creator>Mulugeta, Lealem</dc:creator>
  <cp:lastModifiedBy>Mulugeta, Lealem</cp:lastModifiedBy>
  <cp:revision>307</cp:revision>
  <dcterms:created xsi:type="dcterms:W3CDTF">2014-01-19T21:14:00Z</dcterms:created>
  <dcterms:modified xsi:type="dcterms:W3CDTF">2014-03-04T18:48:17Z</dcterms:modified>
</cp:coreProperties>
</file>