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5" r:id="rId2"/>
    <p:sldId id="264" r:id="rId3"/>
    <p:sldId id="257" r:id="rId4"/>
    <p:sldId id="259" r:id="rId5"/>
    <p:sldId id="266" r:id="rId6"/>
    <p:sldId id="261" r:id="rId7"/>
    <p:sldId id="262" r:id="rId8"/>
    <p:sldId id="267" r:id="rId9"/>
    <p:sldId id="268" r:id="rId10"/>
    <p:sldId id="270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9E8"/>
    <a:srgbClr val="D7D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0741"/>
  </p:normalViewPr>
  <p:slideViewPr>
    <p:cSldViewPr snapToGrid="0" snapToObjects="1">
      <p:cViewPr>
        <p:scale>
          <a:sx n="43" d="100"/>
          <a:sy n="43" d="100"/>
        </p:scale>
        <p:origin x="244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646D3-5F88-524A-AA76-E6F78A2A792C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717CC-BE13-9D41-8EF4-4F4C4D3B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Diversity is excellence expressing itself through the intersections of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perspectives and lived experiences.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diversity very holistically.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department and university are strong advocates of diversity and inclusion.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17CC-BE13-9D41-8EF4-4F4C4D3B9D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17CC-BE13-9D41-8EF4-4F4C4D3B9D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0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e0eb425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e0eb425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that diversity and inclusion at UVa is a shared initiative between faculty and students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157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17CC-BE13-9D41-8EF4-4F4C4D3B9D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0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0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764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0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C9B4-02CB-1A47-BB95-8D6B49C8B71E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B51D-1209-014F-8D5C-B88B92FD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wiki.nibib.nih.gov/mentor-li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agwiki.nibib.nih.gov/current-imag-meeting/attendee-information-and-presentation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129E8-93F3-47A8-B149-0AFAB8BCEF2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 b="7012"/>
          <a:stretch/>
        </p:blipFill>
        <p:spPr>
          <a:xfrm rot="16200000">
            <a:off x="973093" y="-1050263"/>
            <a:ext cx="7197816" cy="9143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94F28-7769-4E34-8DDA-3F1A42D9A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89" y="1409081"/>
            <a:ext cx="4152363" cy="3190663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090D877-3480-4292-AE4F-8C1D5AFCE740}"/>
              </a:ext>
            </a:extLst>
          </p:cNvPr>
          <p:cNvSpPr/>
          <p:nvPr/>
        </p:nvSpPr>
        <p:spPr>
          <a:xfrm>
            <a:off x="2286000" y="5996226"/>
            <a:ext cx="457200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1A8791-8EC3-47B4-8064-5A0F59740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83" t="4993" r="3103" b="9490"/>
          <a:stretch/>
        </p:blipFill>
        <p:spPr>
          <a:xfrm>
            <a:off x="2314370" y="6444480"/>
            <a:ext cx="445558" cy="38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72D0CB-56BE-4361-8531-45808CA73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023" y="6444480"/>
            <a:ext cx="388158" cy="38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4974F1-EFA4-4BF8-A6D2-126454DA00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957"/>
          <a:stretch/>
        </p:blipFill>
        <p:spPr>
          <a:xfrm>
            <a:off x="3664373" y="6021281"/>
            <a:ext cx="514506" cy="381000"/>
          </a:xfrm>
          <a:prstGeom prst="rect">
            <a:avLst/>
          </a:prstGeom>
        </p:spPr>
      </p:pic>
      <p:pic>
        <p:nvPicPr>
          <p:cNvPr id="19" name="Picture 18" descr="C:\Users\ebiasahjs\AppData\Local\Microsoft\Windows\INetCache\Content.MSO\A9A7F980.tmp">
            <a:extLst>
              <a:ext uri="{FF2B5EF4-FFF2-40B4-BE49-F238E27FC236}">
                <a16:creationId xmlns:a16="http://schemas.microsoft.com/office/drawing/2014/main" id="{DAA9C660-9B4C-4C6D-A1C4-04501CC365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76" y="644448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mage result for dod logo">
            <a:extLst>
              <a:ext uri="{FF2B5EF4-FFF2-40B4-BE49-F238E27FC236}">
                <a16:creationId xmlns:a16="http://schemas.microsoft.com/office/drawing/2014/main" id="{F5200A05-DA4B-4692-B325-3214E19CB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71" y="644448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mage result for usdva logo">
            <a:extLst>
              <a:ext uri="{FF2B5EF4-FFF2-40B4-BE49-F238E27FC236}">
                <a16:creationId xmlns:a16="http://schemas.microsoft.com/office/drawing/2014/main" id="{8DAE845A-6725-42F9-B9D1-6146B2C9C2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r="15977"/>
          <a:stretch/>
        </p:blipFill>
        <p:spPr bwMode="auto">
          <a:xfrm>
            <a:off x="5474729" y="6444480"/>
            <a:ext cx="395578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 result for arl logo">
            <a:extLst>
              <a:ext uri="{FF2B5EF4-FFF2-40B4-BE49-F238E27FC236}">
                <a16:creationId xmlns:a16="http://schemas.microsoft.com/office/drawing/2014/main" id="{52F7108F-9C97-4433-AF57-02F5BABD04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91" y="6045094"/>
            <a:ext cx="904178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B97E39-50CB-4EBF-B3A3-F0FDBCAA34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02" y="6468292"/>
            <a:ext cx="730861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ebiasahjs\AppData\Local\Microsoft\Windows\INetCache\Content.MSO\4BD7EA6F.tmp">
            <a:extLst>
              <a:ext uri="{FF2B5EF4-FFF2-40B4-BE49-F238E27FC236}">
                <a16:creationId xmlns:a16="http://schemas.microsoft.com/office/drawing/2014/main" id="{42A2F778-342D-44F7-9B5F-FDC44B6F70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30" y="6021281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mage result for ahrq">
            <a:extLst>
              <a:ext uri="{FF2B5EF4-FFF2-40B4-BE49-F238E27FC236}">
                <a16:creationId xmlns:a16="http://schemas.microsoft.com/office/drawing/2014/main" id="{315B1CCB-152A-4265-B454-08411106BBC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7"/>
          <a:stretch/>
        </p:blipFill>
        <p:spPr bwMode="auto">
          <a:xfrm>
            <a:off x="2285958" y="6045094"/>
            <a:ext cx="836947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Image result for afosr logo">
            <a:extLst>
              <a:ext uri="{FF2B5EF4-FFF2-40B4-BE49-F238E27FC236}">
                <a16:creationId xmlns:a16="http://schemas.microsoft.com/office/drawing/2014/main" id="{550147C1-5B96-4105-8E44-374A28DED87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395" r="6180" b="6472"/>
          <a:stretch/>
        </p:blipFill>
        <p:spPr bwMode="auto">
          <a:xfrm>
            <a:off x="4858467" y="6444480"/>
            <a:ext cx="37916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4735B3-9A50-49DE-A3AC-60918941276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31149" r="5023" b="30415"/>
          <a:stretch/>
        </p:blipFill>
        <p:spPr>
          <a:xfrm>
            <a:off x="4222448" y="6059242"/>
            <a:ext cx="726114" cy="3050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78CB7D-A262-4B64-81C4-FDF2768231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74" y="6045094"/>
            <a:ext cx="454330" cy="3333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7E4A19-1BB8-4801-9BA1-899AA5A480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9" y="6045094"/>
            <a:ext cx="485724" cy="33337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EDC025-0DDB-4FC5-ADB6-7DCBE24B18B4}"/>
              </a:ext>
            </a:extLst>
          </p:cNvPr>
          <p:cNvSpPr/>
          <p:nvPr/>
        </p:nvSpPr>
        <p:spPr>
          <a:xfrm>
            <a:off x="637953" y="4398254"/>
            <a:ext cx="7570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  <a:cs typeface="Adobe Hebrew" panose="02040503050201020203" pitchFamily="18" charset="-79"/>
              </a:rPr>
              <a:t>IMAG-AND </a:t>
            </a:r>
            <a:r>
              <a:rPr lang="en-US" sz="25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  <a:cs typeface="Adobe Hebrew" panose="02040503050201020203" pitchFamily="18" charset="-79"/>
              </a:rPr>
              <a:t>Futures</a:t>
            </a:r>
            <a:r>
              <a:rPr lang="en-US" sz="2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  <a:cs typeface="Adobe Hebrew" panose="02040503050201020203" pitchFamily="18" charset="-79"/>
              </a:rPr>
              <a:t> Meeting </a:t>
            </a:r>
          </a:p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  <a:cs typeface="Adobe Hebrew" panose="02040503050201020203" pitchFamily="18" charset="-79"/>
              </a:rPr>
              <a:t>March 17</a:t>
            </a:r>
            <a:r>
              <a:rPr lang="en-US" sz="2500" b="1" baseline="30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  <a:cs typeface="Adobe Hebrew" panose="02040503050201020203" pitchFamily="18" charset="-79"/>
              </a:rPr>
              <a:t>th</a:t>
            </a:r>
            <a:r>
              <a:rPr lang="en-US" sz="2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  <a:cs typeface="Adobe Hebrew" panose="02040503050201020203" pitchFamily="18" charset="-79"/>
              </a:rPr>
              <a:t>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AB53F-932B-4236-B479-DD64C1F758CC}"/>
              </a:ext>
            </a:extLst>
          </p:cNvPr>
          <p:cNvSpPr/>
          <p:nvPr/>
        </p:nvSpPr>
        <p:spPr>
          <a:xfrm>
            <a:off x="4245275" y="3390528"/>
            <a:ext cx="806631" cy="150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5" dirty="0"/>
              <a:t>meet.google.com/</a:t>
            </a:r>
            <a:r>
              <a:rPr lang="en-US" sz="375" dirty="0" err="1"/>
              <a:t>vth-ophz-ych</a:t>
            </a:r>
            <a:endParaRPr lang="en-US" sz="375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C70309-6858-4126-B292-0E96327C77E0}"/>
              </a:ext>
            </a:extLst>
          </p:cNvPr>
          <p:cNvSpPr/>
          <p:nvPr/>
        </p:nvSpPr>
        <p:spPr>
          <a:xfrm>
            <a:off x="-40" y="-77171"/>
            <a:ext cx="9258339" cy="9823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2000"/>
                </a:schemeClr>
              </a:gs>
              <a:gs pos="57000">
                <a:schemeClr val="bg1">
                  <a:alpha val="78000"/>
                </a:schemeClr>
              </a:gs>
              <a:gs pos="100000">
                <a:schemeClr val="bg1">
                  <a:alpha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B7FE86-B66A-40E1-863E-BD3D6D5C8412}"/>
              </a:ext>
            </a:extLst>
          </p:cNvPr>
          <p:cNvSpPr/>
          <p:nvPr/>
        </p:nvSpPr>
        <p:spPr>
          <a:xfrm>
            <a:off x="369422" y="782107"/>
            <a:ext cx="8503897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spc="10" dirty="0">
                <a:ln w="0"/>
                <a:solidFill>
                  <a:schemeClr val="bg1"/>
                </a:solidFill>
                <a:latin typeface="Bell MT" panose="02020503060305020303" pitchFamily="18" charset="0"/>
                <a:cs typeface="Adobe Hebrew" panose="02040503050201020203" pitchFamily="18" charset="-79"/>
              </a:rPr>
              <a:t>Interagency Modeling and Analysis Group</a:t>
            </a:r>
            <a:endParaRPr lang="en-US" sz="3200" b="1" spc="10" dirty="0">
              <a:ln w="0"/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36" name="Picture 35" descr="Home">
            <a:extLst>
              <a:ext uri="{FF2B5EF4-FFF2-40B4-BE49-F238E27FC236}">
                <a16:creationId xmlns:a16="http://schemas.microsoft.com/office/drawing/2014/main" id="{39526493-05E5-4418-9B60-A12C4FF9E2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99" y="113818"/>
            <a:ext cx="1800457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21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1F95-BF7A-CF42-8C10-B7E450FB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end of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6E103-21F3-6840-9325-842D23CE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C831-826B-9D43-9515-BFD4C365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the winner is!...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87E7-B072-CC47-8C10-964E0ECC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B8F5-3AFF-C949-825B-A8F03323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5" y="-105409"/>
            <a:ext cx="78867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D5F7B-FAB8-BB48-ADD0-D7C3865BB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35" y="904344"/>
            <a:ext cx="6089650" cy="57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7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5125-1EAA-124E-AE1C-52D8DAE8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3" y="561069"/>
            <a:ext cx="8458201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Increasing the diversity multi-scale modelers will increase the impact of multi-scale modeling work on society.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5F1BB-C654-2A47-A155-CEBC3335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32" y="1875913"/>
            <a:ext cx="5287736" cy="49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6">
            <a:extLst>
              <a:ext uri="{FF2B5EF4-FFF2-40B4-BE49-F238E27FC236}">
                <a16:creationId xmlns:a16="http://schemas.microsoft.com/office/drawing/2014/main" id="{9995E282-0B42-5A4F-BFC6-1ABA9B8498E7}"/>
              </a:ext>
            </a:extLst>
          </p:cNvPr>
          <p:cNvSpPr txBox="1">
            <a:spLocks/>
          </p:cNvSpPr>
          <p:nvPr/>
        </p:nvSpPr>
        <p:spPr>
          <a:xfrm>
            <a:off x="359228" y="134782"/>
            <a:ext cx="8161371" cy="16221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There are many ways to define how each of us is unique, making us diverse as a group.</a:t>
            </a:r>
          </a:p>
        </p:txBody>
      </p:sp>
      <p:pic>
        <p:nvPicPr>
          <p:cNvPr id="5" name="Google Shape;72;p16">
            <a:extLst>
              <a:ext uri="{FF2B5EF4-FFF2-40B4-BE49-F238E27FC236}">
                <a16:creationId xmlns:a16="http://schemas.microsoft.com/office/drawing/2014/main" id="{0C391C03-745B-8049-9FC7-04398BCCFC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83" y="1756894"/>
            <a:ext cx="7891915" cy="4966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47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8A98-A7F6-1B49-9F99-C4909385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5" y="23052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There are also many ways that make our field diverse.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3320-C7E4-4B4E-ACBF-23C60702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Addressing and nurturing diversity of Multiscale Modeling workforce</a:t>
            </a:r>
          </a:p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Diverse Contexts for Multiscale Modeling </a:t>
            </a:r>
          </a:p>
          <a:p>
            <a:r>
              <a:rPr lang="en-US" b="1" i="1" dirty="0">
                <a:solidFill>
                  <a:srgbClr val="D7D519"/>
                </a:solidFill>
              </a:rPr>
              <a:t>Diverse Approaches for Multiscale Modeling </a:t>
            </a:r>
          </a:p>
          <a:p>
            <a:r>
              <a:rPr lang="en-US" b="1" i="1" dirty="0">
                <a:solidFill>
                  <a:srgbClr val="92D050"/>
                </a:solidFill>
              </a:rPr>
              <a:t>Diverse Approaches and Considerations in Model Credibility Practices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Diverse Funding for Multiscale Modeling </a:t>
            </a:r>
          </a:p>
          <a:p>
            <a:r>
              <a:rPr lang="en-US" b="1" i="1" dirty="0">
                <a:solidFill>
                  <a:srgbClr val="BE99E8"/>
                </a:solidFill>
              </a:rPr>
              <a:t>Diverse Pedagogy for Multiscale Modeling 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Diverse Impacts of Multiscale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1159329"/>
            <a:ext cx="8520600" cy="26905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" sz="4000" b="1" dirty="0">
                <a:solidFill>
                  <a:srgbClr val="E57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 is being invited to the party.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4000" b="1" dirty="0">
                <a:solidFill>
                  <a:srgbClr val="E57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 is being asked to dance.”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2400" b="1" dirty="0">
                <a:latin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lang="e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Vernā</a:t>
            </a:r>
            <a:r>
              <a:rPr lang="e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Myers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6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08CC-D0E1-6648-BF90-F8CC5430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36" y="-72233"/>
            <a:ext cx="78867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IMAG-AND futures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69120-002F-2849-83BC-5DD3FCCC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36" y="992073"/>
            <a:ext cx="8116606" cy="5604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1:00-1:20pm	Welcoming remarks (</a:t>
            </a:r>
            <a:r>
              <a:rPr lang="en-US" sz="1400" b="1" i="1" dirty="0"/>
              <a:t>Grace Peng, Silvia </a:t>
            </a:r>
            <a:r>
              <a:rPr lang="en-US" sz="1400" b="1" i="1" dirty="0" err="1"/>
              <a:t>Blemker</a:t>
            </a:r>
            <a:r>
              <a:rPr lang="en-US" sz="1400" b="1" i="1" dirty="0"/>
              <a:t>, </a:t>
            </a:r>
            <a:r>
              <a:rPr lang="en-US" sz="1400" b="1" i="1" dirty="0" err="1"/>
              <a:t>Shayn</a:t>
            </a:r>
            <a:r>
              <a:rPr lang="en-US" sz="1400" b="1" i="1" dirty="0"/>
              <a:t> Peirce-</a:t>
            </a:r>
            <a:r>
              <a:rPr lang="en-US" sz="1400" b="1" i="1" dirty="0" err="1"/>
              <a:t>Cottler</a:t>
            </a:r>
            <a:r>
              <a:rPr lang="en-US" sz="1400" b="1" i="1" dirty="0"/>
              <a:t>)</a:t>
            </a:r>
          </a:p>
          <a:p>
            <a:pPr marL="0" indent="0">
              <a:buNone/>
            </a:pPr>
            <a:r>
              <a:rPr lang="en-US" sz="1800" b="1" dirty="0"/>
              <a:t>1:20-2:40pm	Trainee Oral Presentation Competition:   </a:t>
            </a:r>
          </a:p>
          <a:p>
            <a:pPr marL="457200" lvl="1" indent="0">
              <a:buNone/>
            </a:pPr>
            <a:r>
              <a:rPr lang="en-US" sz="1400" dirty="0"/>
              <a:t>1:20-1:40 pm: </a:t>
            </a:r>
            <a:r>
              <a:rPr lang="en-US" sz="1400" b="1" dirty="0"/>
              <a:t>Angela Jarrett:</a:t>
            </a:r>
            <a:r>
              <a:rPr lang="en-US" sz="1400" dirty="0"/>
              <a:t> </a:t>
            </a:r>
            <a:r>
              <a:rPr lang="en-US" sz="1400" i="1" dirty="0"/>
              <a:t>“Integrating multiple scales and imaging modalities to predict tumor response for individual patients and generate personalized therapy regimens”</a:t>
            </a:r>
          </a:p>
          <a:p>
            <a:pPr marL="457200" lvl="1" indent="0">
              <a:buNone/>
            </a:pPr>
            <a:r>
              <a:rPr lang="en-US" sz="1400" dirty="0"/>
              <a:t>1:40-2:00 pm: </a:t>
            </a:r>
            <a:r>
              <a:rPr lang="en-US" sz="1400" b="1" dirty="0"/>
              <a:t>Peng Zhang:</a:t>
            </a:r>
            <a:r>
              <a:rPr lang="en-US" sz="1400" dirty="0"/>
              <a:t> </a:t>
            </a:r>
            <a:r>
              <a:rPr lang="en-US" sz="1400" i="1" dirty="0"/>
              <a:t>“Integrating machine learning in multiscale modeling for blood flow and platelet-mediated thrombosis initiation”</a:t>
            </a:r>
          </a:p>
          <a:p>
            <a:pPr marL="457200" lvl="1" indent="0">
              <a:buNone/>
            </a:pPr>
            <a:r>
              <a:rPr lang="en-US" sz="1400" dirty="0"/>
              <a:t>2:00-2:20 pm: </a:t>
            </a:r>
            <a:r>
              <a:rPr lang="en-US" sz="1400" b="1" dirty="0"/>
              <a:t>Christian Guerrero-Juarez:</a:t>
            </a:r>
            <a:r>
              <a:rPr lang="en-US" sz="1400" dirty="0"/>
              <a:t>  </a:t>
            </a:r>
            <a:r>
              <a:rPr lang="en-US" sz="1400" i="1" dirty="0"/>
              <a:t>“Towards a multiscale synthesis of skin regeneration: Single cell transcriptomics and modeling reveal functional fibroblast heterogeneity in skin wounds”</a:t>
            </a:r>
          </a:p>
          <a:p>
            <a:pPr marL="457200" lvl="1" indent="0">
              <a:buNone/>
            </a:pPr>
            <a:r>
              <a:rPr lang="en-US" sz="1400" dirty="0"/>
              <a:t>2:20-2:40 pm: </a:t>
            </a:r>
            <a:r>
              <a:rPr lang="en-US" sz="1400" b="1" i="1" dirty="0"/>
              <a:t>Kyoko Yoshida:</a:t>
            </a:r>
            <a:r>
              <a:rPr lang="en-US" sz="1400" dirty="0"/>
              <a:t> </a:t>
            </a:r>
            <a:r>
              <a:rPr lang="en-US" sz="1400" i="1" dirty="0"/>
              <a:t>“Multiscale model of pregnancy-induced heart growth: Integrating hormonal signaling and mechanics”</a:t>
            </a:r>
          </a:p>
          <a:p>
            <a:pPr marL="0" indent="0">
              <a:buNone/>
            </a:pPr>
            <a:r>
              <a:rPr lang="en-US" sz="1800" b="1" dirty="0"/>
              <a:t>2:40-2:50pm 	Break</a:t>
            </a:r>
          </a:p>
          <a:p>
            <a:pPr marL="0" indent="0">
              <a:buNone/>
            </a:pPr>
            <a:r>
              <a:rPr lang="en-US" sz="1800" b="1" dirty="0"/>
              <a:t>2:50-3:10pm	Future of Diverse Contexts for Multiscale Modeling:</a:t>
            </a:r>
          </a:p>
          <a:p>
            <a:pPr marL="457200" lvl="1" indent="0">
              <a:buNone/>
            </a:pPr>
            <a:r>
              <a:rPr lang="en-US" sz="1400" b="1" dirty="0"/>
              <a:t>Inez Lam</a:t>
            </a:r>
            <a:r>
              <a:rPr lang="en-US" sz="1400" dirty="0"/>
              <a:t>: </a:t>
            </a:r>
            <a:r>
              <a:rPr lang="en-US" sz="1400" i="1" dirty="0"/>
              <a:t>“Computational Systems Pharmacology of Antibody-Drug Conjugates: A Joint Academia-Industry Experience”</a:t>
            </a:r>
          </a:p>
          <a:p>
            <a:pPr marL="0" indent="0">
              <a:buNone/>
            </a:pPr>
            <a:r>
              <a:rPr lang="en-US" sz="1800" b="1" dirty="0"/>
              <a:t>3:10-3:30pm	 Future of Diverse Approaches for Multiscale Modeling:</a:t>
            </a:r>
          </a:p>
          <a:p>
            <a:pPr marL="457200" lvl="1" indent="0">
              <a:buNone/>
            </a:pPr>
            <a:r>
              <a:rPr lang="en-US" sz="1400" b="1" dirty="0"/>
              <a:t>Ali </a:t>
            </a:r>
            <a:r>
              <a:rPr lang="en-US" sz="1400" b="1" dirty="0" err="1"/>
              <a:t>Khalilimeybodi</a:t>
            </a:r>
            <a:r>
              <a:rPr lang="en-US" sz="1400" dirty="0"/>
              <a:t>: </a:t>
            </a:r>
            <a:r>
              <a:rPr lang="en-US" sz="1400" i="1" dirty="0"/>
              <a:t>“Developing Context-specific hypertrophy network identifies new interactions in b-adrenergic-induced hypertrophy”</a:t>
            </a:r>
          </a:p>
          <a:p>
            <a:pPr marL="0" indent="0">
              <a:buNone/>
            </a:pPr>
            <a:r>
              <a:rPr lang="en-US" sz="1800" b="1" dirty="0"/>
              <a:t>3:30-3:50pm	Future of Diverse Data for Multiscale Modeling:</a:t>
            </a:r>
          </a:p>
          <a:p>
            <a:pPr marL="457200" lvl="1" indent="0">
              <a:buNone/>
            </a:pPr>
            <a:r>
              <a:rPr lang="en-US" sz="1400" b="1" dirty="0" err="1"/>
              <a:t>Chani</a:t>
            </a:r>
            <a:r>
              <a:rPr lang="en-US" sz="1400" b="1" dirty="0"/>
              <a:t> </a:t>
            </a:r>
            <a:r>
              <a:rPr lang="en-US" sz="1400" b="1" dirty="0" err="1"/>
              <a:t>Hodonsky</a:t>
            </a:r>
            <a:r>
              <a:rPr lang="en-US" sz="1400" b="1" dirty="0"/>
              <a:t>: </a:t>
            </a:r>
            <a:r>
              <a:rPr lang="en-US" sz="1400" i="1" dirty="0"/>
              <a:t>“Inclusive study design at every scale improves genomic analysis and clinical application for everyone”</a:t>
            </a:r>
          </a:p>
          <a:p>
            <a:pPr marL="0" indent="0">
              <a:buNone/>
            </a:pPr>
            <a:r>
              <a:rPr lang="en-US" sz="1800" b="1" dirty="0"/>
              <a:t>3:50-4:00pm	Closing remarks and award announcement</a:t>
            </a:r>
            <a:br>
              <a:rPr lang="en-US" sz="1800" b="1" dirty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4291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6E08-2286-8A4D-BDD6-54A935A2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IMAG-AND futures meeting “asynchronous”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2ED2-AC75-7443-AB79-91AC643CE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Online Mentor List: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https://www.imagwiki.nibib.nih.gov/mentor-list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Online Trainee Poster Competition: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https://www.imagwiki.nibib.nih.gov/current-imag-meeting/attendee-information-and-presentations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056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B8F5-3AFF-C949-825B-A8F03323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5" y="-105409"/>
            <a:ext cx="78867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D5F7B-FAB8-BB48-ADD0-D7C3865BB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35" y="904344"/>
            <a:ext cx="6089650" cy="57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4F44-3C90-6648-8938-A2E9134F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E616-80FB-E44E-B4C3-3F1D663C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447</Words>
  <Application>Microsoft Macintosh PowerPoint</Application>
  <PresentationFormat>On-screen Show (4:3)</PresentationFormat>
  <Paragraphs>57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Bell MT</vt:lpstr>
      <vt:lpstr>Calibri</vt:lpstr>
      <vt:lpstr>Calibri Light</vt:lpstr>
      <vt:lpstr>Office Theme</vt:lpstr>
      <vt:lpstr>PowerPoint Presentation</vt:lpstr>
      <vt:lpstr>Increasing the diversity multi-scale modelers will increase the impact of multi-scale modeling work on society. </vt:lpstr>
      <vt:lpstr>PowerPoint Presentation</vt:lpstr>
      <vt:lpstr>There are also many ways that make our field diverse.</vt:lpstr>
      <vt:lpstr>“Diversity is being invited to the party.  Inclusion is being asked to dance.”  -- Vernā Myers</vt:lpstr>
      <vt:lpstr>IMAG-AND futures agenda</vt:lpstr>
      <vt:lpstr>IMAG-AND futures meeting “asynchronous” activities</vt:lpstr>
      <vt:lpstr>Thank you!</vt:lpstr>
      <vt:lpstr>PowerPoint Presentation</vt:lpstr>
      <vt:lpstr>For the end of the meeting</vt:lpstr>
      <vt:lpstr>And the winner is!...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Blemker, Silvia S (ssb6n)</dc:creator>
  <cp:lastModifiedBy>Blemker, Silvia S (ssb6n)</cp:lastModifiedBy>
  <cp:revision>18</cp:revision>
  <dcterms:created xsi:type="dcterms:W3CDTF">2019-10-22T11:32:08Z</dcterms:created>
  <dcterms:modified xsi:type="dcterms:W3CDTF">2020-03-17T12:46:33Z</dcterms:modified>
</cp:coreProperties>
</file>