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00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siome.org/Models/modelDB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dirty="0" smtClean="0"/>
              <a:t>Using JSim to Model an Enzymatic Reaction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4290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Bart </a:t>
            </a:r>
            <a:r>
              <a:rPr lang="en-US" dirty="0" err="1" smtClean="0">
                <a:solidFill>
                  <a:schemeClr val="tx2"/>
                </a:solidFill>
              </a:rPr>
              <a:t>Jardine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University of Washington,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Bioengineering Dept.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Seattle, USA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8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simple enzymatic reactions.</a:t>
            </a:r>
          </a:p>
          <a:p>
            <a:r>
              <a:rPr lang="en-US" dirty="0" smtClean="0"/>
              <a:t>Model single, reversible, enzymatic reaction  in JSim.</a:t>
            </a:r>
          </a:p>
          <a:p>
            <a:r>
              <a:rPr lang="en-US" dirty="0" smtClean="0"/>
              <a:t>Fit model to data (four progress curves for </a:t>
            </a:r>
            <a:r>
              <a:rPr lang="en-US" dirty="0" err="1" smtClean="0"/>
              <a:t>fumarase</a:t>
            </a:r>
            <a:r>
              <a:rPr lang="en-US" dirty="0" smtClean="0"/>
              <a:t>  conversion of </a:t>
            </a:r>
            <a:r>
              <a:rPr lang="en-US" dirty="0" err="1" smtClean="0"/>
              <a:t>fumarte</a:t>
            </a:r>
            <a:r>
              <a:rPr lang="en-US" dirty="0" smtClean="0"/>
              <a:t> to S-malate)</a:t>
            </a:r>
          </a:p>
          <a:p>
            <a:r>
              <a:rPr lang="en-US" dirty="0" smtClean="0"/>
              <a:t>Look at optimization report</a:t>
            </a:r>
          </a:p>
          <a:p>
            <a:r>
              <a:rPr lang="en-US" dirty="0" smtClean="0"/>
              <a:t>Show and fit multiple data curves at once.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1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Enzymatic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Reversible, first order, single enzyme reaction.</a:t>
            </a:r>
          </a:p>
          <a:p>
            <a:r>
              <a:rPr lang="en-US" dirty="0" smtClean="0"/>
              <a:t>Equations: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And total E and S remain conserved.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1943518"/>
              </p:ext>
            </p:extLst>
          </p:nvPr>
        </p:nvGraphicFramePr>
        <p:xfrm>
          <a:off x="2438400" y="1676400"/>
          <a:ext cx="3810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Equation" r:id="rId3" imgW="1320480" imgH="393480" progId="Equation.DSMT4">
                  <p:embed/>
                </p:oleObj>
              </mc:Choice>
              <mc:Fallback>
                <p:oleObj name="Equation" r:id="rId3" imgW="13204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1676400"/>
                        <a:ext cx="3810000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029477"/>
              </p:ext>
            </p:extLst>
          </p:nvPr>
        </p:nvGraphicFramePr>
        <p:xfrm>
          <a:off x="2971800" y="3505200"/>
          <a:ext cx="46482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Equation" r:id="rId5" imgW="1955520" imgH="393480" progId="Equation.DSMT4">
                  <p:embed/>
                </p:oleObj>
              </mc:Choice>
              <mc:Fallback>
                <p:oleObj name="Equation" r:id="rId5" imgW="19555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71800" y="3505200"/>
                        <a:ext cx="46482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798466"/>
              </p:ext>
            </p:extLst>
          </p:nvPr>
        </p:nvGraphicFramePr>
        <p:xfrm>
          <a:off x="914400" y="4724400"/>
          <a:ext cx="71628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Equation" r:id="rId7" imgW="3200400" imgH="393480" progId="Equation.DSMT4">
                  <p:embed/>
                </p:oleObj>
              </mc:Choice>
              <mc:Fallback>
                <p:oleObj name="Equation" r:id="rId7" imgW="32004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4400" y="4724400"/>
                        <a:ext cx="71628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81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Enzymatic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Assume k</a:t>
            </a:r>
            <a:r>
              <a:rPr lang="en-US" baseline="-25000" dirty="0" smtClean="0"/>
              <a:t>-2</a:t>
            </a:r>
            <a:r>
              <a:rPr lang="en-US" dirty="0" smtClean="0"/>
              <a:t> ~ 0:</a:t>
            </a:r>
          </a:p>
          <a:p>
            <a:r>
              <a:rPr lang="en-US" dirty="0" err="1" smtClean="0"/>
              <a:t>Michaelis-Menten</a:t>
            </a:r>
            <a:r>
              <a:rPr lang="en-US" dirty="0" smtClean="0"/>
              <a:t> assumptions: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 k</a:t>
            </a:r>
            <a:r>
              <a:rPr lang="en-US" baseline="-25000" dirty="0" smtClean="0"/>
              <a:t>-1</a:t>
            </a:r>
            <a:r>
              <a:rPr lang="en-US" dirty="0" smtClean="0"/>
              <a:t> &gt;&gt; k</a:t>
            </a:r>
            <a:r>
              <a:rPr lang="en-US" baseline="-25000" dirty="0" smtClean="0"/>
              <a:t>+2  </a:t>
            </a:r>
            <a:r>
              <a:rPr lang="en-US" dirty="0" smtClean="0"/>
              <a:t>:</a:t>
            </a:r>
            <a:r>
              <a:rPr lang="en-US" baseline="-25000" dirty="0" smtClean="0"/>
              <a:t> </a:t>
            </a:r>
            <a:r>
              <a:rPr lang="en-US" dirty="0" smtClean="0"/>
              <a:t>Reaction ([S] and [SE]) is in equilibrium</a:t>
            </a:r>
            <a:endParaRPr lang="en-US" baseline="-250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[S] &gt;&gt; [E]: </a:t>
            </a:r>
            <a:r>
              <a:rPr lang="en-US" dirty="0" err="1" smtClean="0"/>
              <a:t>Conc</a:t>
            </a:r>
            <a:r>
              <a:rPr lang="en-US" dirty="0" smtClean="0"/>
              <a:t> of S remains essentially unchanged during initial period of the reaction.</a:t>
            </a:r>
          </a:p>
          <a:p>
            <a:r>
              <a:rPr lang="en-US" dirty="0" smtClean="0"/>
              <a:t>Briggs-Haldane alternative assumption:</a:t>
            </a:r>
          </a:p>
          <a:p>
            <a:pPr marL="457200" lvl="1" indent="0">
              <a:buNone/>
            </a:pPr>
            <a:r>
              <a:rPr lang="en-US" dirty="0" smtClean="0"/>
              <a:t>At any particular moment the rates of formation and breakdown of ES complex is essentially equal (quasi-steady state).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418018"/>
              </p:ext>
            </p:extLst>
          </p:nvPr>
        </p:nvGraphicFramePr>
        <p:xfrm>
          <a:off x="3810000" y="1600200"/>
          <a:ext cx="21717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3" imgW="799920" imgH="177480" progId="Equation.DSMT4">
                  <p:embed/>
                </p:oleObj>
              </mc:Choice>
              <mc:Fallback>
                <p:oleObj name="Equation" r:id="rId3" imgW="7999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0" y="1600200"/>
                        <a:ext cx="21717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682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Enzymatic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Velocity of reaction: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 err="1"/>
              <a:t>V</a:t>
            </a:r>
            <a:r>
              <a:rPr lang="en-US" baseline="-25000" dirty="0" err="1"/>
              <a:t>max</a:t>
            </a:r>
            <a:r>
              <a:rPr lang="en-US" dirty="0"/>
              <a:t>= k</a:t>
            </a:r>
            <a:r>
              <a:rPr lang="en-US" baseline="-25000" dirty="0"/>
              <a:t>+2</a:t>
            </a:r>
            <a:r>
              <a:rPr lang="en-US" dirty="0"/>
              <a:t>*[</a:t>
            </a:r>
            <a:r>
              <a:rPr lang="en-US" dirty="0" err="1"/>
              <a:t>E</a:t>
            </a:r>
            <a:r>
              <a:rPr lang="en-US" baseline="-25000" dirty="0" err="1"/>
              <a:t>tot</a:t>
            </a:r>
            <a:r>
              <a:rPr lang="en-US" dirty="0"/>
              <a:t>]</a:t>
            </a:r>
          </a:p>
          <a:p>
            <a:r>
              <a:rPr lang="en-US" dirty="0" smtClean="0"/>
              <a:t> </a:t>
            </a:r>
            <a:r>
              <a:rPr lang="en-US" dirty="0"/>
              <a:t>And Km= (k</a:t>
            </a:r>
            <a:r>
              <a:rPr lang="en-US" baseline="-25000" dirty="0"/>
              <a:t>+2</a:t>
            </a:r>
            <a:r>
              <a:rPr lang="en-US" dirty="0"/>
              <a:t>+k</a:t>
            </a:r>
            <a:r>
              <a:rPr lang="en-US" baseline="-25000" dirty="0"/>
              <a:t>-1</a:t>
            </a:r>
            <a:r>
              <a:rPr lang="en-US" dirty="0"/>
              <a:t>)/</a:t>
            </a:r>
            <a:r>
              <a:rPr lang="en-US" dirty="0" smtClean="0"/>
              <a:t>k</a:t>
            </a:r>
            <a:r>
              <a:rPr lang="en-US" baseline="-25000" dirty="0" smtClean="0"/>
              <a:t>+1</a:t>
            </a:r>
          </a:p>
          <a:p>
            <a:r>
              <a:rPr lang="en-US" dirty="0" smtClean="0"/>
              <a:t>See handout for detailed look.</a:t>
            </a:r>
            <a:endParaRPr lang="en-US" baseline="-25000" dirty="0"/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7987179"/>
              </p:ext>
            </p:extLst>
          </p:nvPr>
        </p:nvGraphicFramePr>
        <p:xfrm>
          <a:off x="1736725" y="2362200"/>
          <a:ext cx="287813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3" imgW="1041120" imgH="583920" progId="Equation.DSMT4">
                  <p:embed/>
                </p:oleObj>
              </mc:Choice>
              <mc:Fallback>
                <p:oleObj name="Equation" r:id="rId3" imgW="1041120" imgH="5839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725" y="2362200"/>
                        <a:ext cx="2878138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660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</a:t>
            </a:r>
            <a:r>
              <a:rPr lang="en-US" dirty="0" err="1" smtClean="0"/>
              <a:t>fumarase</a:t>
            </a:r>
            <a:r>
              <a:rPr lang="en-US" dirty="0" smtClean="0"/>
              <a:t>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Fumarase</a:t>
            </a:r>
            <a:r>
              <a:rPr lang="en-US" dirty="0" smtClean="0"/>
              <a:t> reaction (simplified):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part of the citric acid cycle to facilitate production of NADH.</a:t>
            </a:r>
            <a:endParaRPr lang="en-US" dirty="0"/>
          </a:p>
          <a:p>
            <a:r>
              <a:rPr lang="en-US" dirty="0" smtClean="0"/>
              <a:t>Model this in </a:t>
            </a:r>
            <a:r>
              <a:rPr lang="en-US" dirty="0" err="1" smtClean="0"/>
              <a:t>Jsim</a:t>
            </a:r>
            <a:endParaRPr lang="en-US" dirty="0" smtClean="0"/>
          </a:p>
          <a:p>
            <a:r>
              <a:rPr lang="en-US" dirty="0" smtClean="0"/>
              <a:t>Other models on our web site:</a:t>
            </a:r>
          </a:p>
          <a:p>
            <a:r>
              <a:rPr lang="en-US" dirty="0">
                <a:hlinkClick r:id="rId3"/>
              </a:rPr>
              <a:t>http://www.physiome.org/Models/modelDB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and search on ‘enzymes’.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014155"/>
              </p:ext>
            </p:extLst>
          </p:nvPr>
        </p:nvGraphicFramePr>
        <p:xfrm>
          <a:off x="1368425" y="2209800"/>
          <a:ext cx="50625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4" imgW="1917360" imgH="317160" progId="Equation.DSMT4">
                  <p:embed/>
                </p:oleObj>
              </mc:Choice>
              <mc:Fallback>
                <p:oleObj name="Equation" r:id="rId4" imgW="191736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68425" y="2209800"/>
                        <a:ext cx="5062538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858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Bassingthwaighte</a:t>
            </a:r>
            <a:r>
              <a:rPr lang="en-US" dirty="0" smtClean="0"/>
              <a:t> </a:t>
            </a:r>
            <a:r>
              <a:rPr lang="en-US" dirty="0"/>
              <a:t>JB.: </a:t>
            </a:r>
            <a:r>
              <a:rPr lang="en-US" dirty="0" smtClean="0"/>
              <a:t>“Enzymes </a:t>
            </a:r>
            <a:r>
              <a:rPr lang="en-US" dirty="0"/>
              <a:t>and Metabolic </a:t>
            </a:r>
            <a:r>
              <a:rPr lang="en-US" dirty="0" smtClean="0"/>
              <a:t>Reactions” </a:t>
            </a:r>
            <a:r>
              <a:rPr lang="en-US" dirty="0"/>
              <a:t>Chapter 10 in </a:t>
            </a:r>
            <a:r>
              <a:rPr lang="en-US" i="1" dirty="0" smtClean="0"/>
              <a:t>Transport </a:t>
            </a:r>
            <a:r>
              <a:rPr lang="en-US" i="1" dirty="0"/>
              <a:t>and Reactions </a:t>
            </a:r>
            <a:r>
              <a:rPr lang="en-US" i="1" dirty="0" smtClean="0"/>
              <a:t>in </a:t>
            </a:r>
            <a:r>
              <a:rPr lang="en-US" i="1" dirty="0"/>
              <a:t>Biological </a:t>
            </a:r>
            <a:r>
              <a:rPr lang="en-US" i="1" dirty="0" smtClean="0"/>
              <a:t>Systems</a:t>
            </a:r>
            <a:r>
              <a:rPr lang="en-US" dirty="0" smtClean="0"/>
              <a:t>, </a:t>
            </a:r>
            <a:r>
              <a:rPr lang="en-US" dirty="0"/>
              <a:t>Pages </a:t>
            </a:r>
            <a:r>
              <a:rPr lang="en-US" dirty="0" smtClean="0"/>
              <a:t>7-8, (unpublished)</a:t>
            </a:r>
          </a:p>
          <a:p>
            <a:r>
              <a:rPr lang="en-US" dirty="0" smtClean="0"/>
              <a:t>Dixon and Webb, </a:t>
            </a:r>
            <a:r>
              <a:rPr lang="en-US" i="1" dirty="0" smtClean="0"/>
              <a:t>Enzymes</a:t>
            </a:r>
            <a:r>
              <a:rPr lang="en-US" dirty="0" smtClean="0"/>
              <a:t>, </a:t>
            </a:r>
            <a:r>
              <a:rPr lang="en-US" dirty="0" err="1" smtClean="0"/>
              <a:t>Chp</a:t>
            </a:r>
            <a:r>
              <a:rPr lang="en-US" dirty="0" smtClean="0"/>
              <a:t> IV “Enzyme Kinetics”, p47-70, 3</a:t>
            </a:r>
            <a:r>
              <a:rPr lang="en-US" baseline="30000" dirty="0" smtClean="0"/>
              <a:t>rd</a:t>
            </a:r>
            <a:r>
              <a:rPr lang="en-US" dirty="0" smtClean="0"/>
              <a:t> Ed, 1979</a:t>
            </a:r>
          </a:p>
          <a:p>
            <a:r>
              <a:rPr lang="en-US" dirty="0" err="1" smtClean="0"/>
              <a:t>Duggleby</a:t>
            </a:r>
            <a:r>
              <a:rPr lang="en-US" dirty="0" smtClean="0"/>
              <a:t> </a:t>
            </a:r>
            <a:r>
              <a:rPr lang="en-US" dirty="0"/>
              <a:t>RG and </a:t>
            </a:r>
            <a:r>
              <a:rPr lang="en-US" dirty="0" smtClean="0"/>
              <a:t>Wood </a:t>
            </a:r>
            <a:r>
              <a:rPr lang="en-US" dirty="0"/>
              <a:t>C, "Analysis of progress curves for enzyme-</a:t>
            </a:r>
            <a:r>
              <a:rPr lang="en-US" dirty="0" err="1"/>
              <a:t>catalysed</a:t>
            </a:r>
            <a:r>
              <a:rPr lang="en-US" dirty="0"/>
              <a:t> reactions. Automatic construction of computer programs for fitting integrated rate equations", </a:t>
            </a:r>
            <a:r>
              <a:rPr lang="en-US" dirty="0" err="1"/>
              <a:t>Biochem</a:t>
            </a:r>
            <a:r>
              <a:rPr lang="en-US" dirty="0"/>
              <a:t>. J. (1989) 258, </a:t>
            </a:r>
            <a:r>
              <a:rPr lang="en-US" dirty="0" smtClean="0"/>
              <a:t>397-402</a:t>
            </a:r>
          </a:p>
          <a:p>
            <a:r>
              <a:rPr lang="en-US" dirty="0" err="1" smtClean="0"/>
              <a:t>Mescam</a:t>
            </a:r>
            <a:r>
              <a:rPr lang="en-US" dirty="0" smtClean="0"/>
              <a:t> M, </a:t>
            </a:r>
            <a:r>
              <a:rPr lang="en-US" dirty="0" err="1" smtClean="0"/>
              <a:t>Vinnakota</a:t>
            </a:r>
            <a:r>
              <a:rPr lang="en-US" dirty="0" smtClean="0"/>
              <a:t> KC, Beard DA, ”Identification of the Catalytic Mechanism and Estimation of Kinetic Parameters for </a:t>
            </a:r>
            <a:r>
              <a:rPr lang="en-US" dirty="0" err="1" smtClean="0"/>
              <a:t>Fumarase</a:t>
            </a:r>
            <a:r>
              <a:rPr lang="en-US" dirty="0" smtClean="0"/>
              <a:t>”, </a:t>
            </a:r>
            <a:r>
              <a:rPr lang="en-US" i="1" dirty="0" smtClean="0"/>
              <a:t>J Bio </a:t>
            </a:r>
            <a:r>
              <a:rPr lang="en-US" i="1" dirty="0" err="1" smtClean="0"/>
              <a:t>Chem</a:t>
            </a:r>
            <a:r>
              <a:rPr lang="en-US" dirty="0" smtClean="0"/>
              <a:t>: 286(24),</a:t>
            </a:r>
            <a:r>
              <a:rPr lang="en-US" dirty="0" err="1" smtClean="0"/>
              <a:t>pp</a:t>
            </a:r>
            <a:r>
              <a:rPr lang="en-US" dirty="0" smtClean="0"/>
              <a:t> 21100-21109, 2011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9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1559</TotalTime>
  <Words>342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Equation</vt:lpstr>
      <vt:lpstr>Using JSim to Model an Enzymatic Reaction</vt:lpstr>
      <vt:lpstr>Contents</vt:lpstr>
      <vt:lpstr>Simple Enzymatic Reaction</vt:lpstr>
      <vt:lpstr>Simple Enzymatic Reaction</vt:lpstr>
      <vt:lpstr>Simple Enzymatic Reaction</vt:lpstr>
      <vt:lpstr>Modeling fumarase reaction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JSim to Model an Enzymatic Reaction</dc:title>
  <dc:creator>bartj</dc:creator>
  <cp:lastModifiedBy>bartj</cp:lastModifiedBy>
  <cp:revision>29</cp:revision>
  <dcterms:created xsi:type="dcterms:W3CDTF">2006-08-16T00:00:00Z</dcterms:created>
  <dcterms:modified xsi:type="dcterms:W3CDTF">2012-09-10T05:20:31Z</dcterms:modified>
</cp:coreProperties>
</file>