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0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hysiome.org/jsim/models/webmodel/NSR/TUTORIAL/TRANSPORTE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r>
              <a:rPr lang="en-US" dirty="0" smtClean="0"/>
              <a:t>Modeling Facilitated Transporters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Bart </a:t>
            </a:r>
            <a:r>
              <a:rPr lang="en-US" dirty="0" err="1" smtClean="0">
                <a:solidFill>
                  <a:schemeClr val="tx2"/>
                </a:solidFill>
              </a:rPr>
              <a:t>Jardine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University of Washington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Bioengineering Dept.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Seattle, WA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24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Facilitated transporter, a brief description.</a:t>
            </a:r>
          </a:p>
          <a:p>
            <a:r>
              <a:rPr lang="en-US" dirty="0" smtClean="0"/>
              <a:t>Simplifying the transporter by using Michaelis-Menten description. </a:t>
            </a:r>
          </a:p>
          <a:p>
            <a:r>
              <a:rPr lang="en-US" dirty="0" smtClean="0"/>
              <a:t>Compare JSim models of full facilitated transporter to Michaelis-Menten approximation.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66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Facilitated transporter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588" y="1595438"/>
            <a:ext cx="5838825" cy="366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95600" y="5077897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Bassingthwaighte</a:t>
            </a:r>
            <a:r>
              <a:rPr lang="en-US" dirty="0" smtClean="0"/>
              <a:t> JB, 2007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09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Facilitated transporter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Implies transporter is saturable. The membrane protein (transporter) has: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Finite abundance</a:t>
            </a:r>
          </a:p>
          <a:p>
            <a:pPr lvl="1"/>
            <a:r>
              <a:rPr lang="en-US" dirty="0" smtClean="0"/>
              <a:t>Undergoes a conformational change to allow binding on either side of membrane</a:t>
            </a:r>
          </a:p>
          <a:p>
            <a:pPr lvl="1"/>
            <a:r>
              <a:rPr lang="en-US" dirty="0" smtClean="0"/>
              <a:t>High affinity for specific substrate molecules</a:t>
            </a:r>
          </a:p>
        </p:txBody>
      </p:sp>
    </p:spTree>
    <p:extLst>
      <p:ext uri="{BB962C8B-B14F-4D97-AF65-F5344CB8AC3E}">
        <p14:creationId xmlns:p14="http://schemas.microsoft.com/office/powerpoint/2010/main" val="25481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Facilitated transporter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sz="2800" dirty="0" smtClean="0"/>
              <a:t>On each side of the membrane we have:</a:t>
            </a:r>
          </a:p>
          <a:p>
            <a:endParaRPr lang="en-US" dirty="0"/>
          </a:p>
          <a:p>
            <a:endParaRPr lang="en-US" sz="2800" dirty="0" smtClean="0"/>
          </a:p>
          <a:p>
            <a:r>
              <a:rPr lang="en-US" sz="2800" dirty="0" smtClean="0"/>
              <a:t>This gives six equations: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8667763"/>
              </p:ext>
            </p:extLst>
          </p:nvPr>
        </p:nvGraphicFramePr>
        <p:xfrm>
          <a:off x="2438400" y="1752600"/>
          <a:ext cx="1676400" cy="949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" name="Equation" r:id="rId3" imgW="761760" imgH="431640" progId="Equation.DSMT4">
                  <p:embed/>
                </p:oleObj>
              </mc:Choice>
              <mc:Fallback>
                <p:oleObj name="Equation" r:id="rId3" imgW="7617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38400" y="1752600"/>
                        <a:ext cx="1676400" cy="949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8147191"/>
              </p:ext>
            </p:extLst>
          </p:nvPr>
        </p:nvGraphicFramePr>
        <p:xfrm>
          <a:off x="609600" y="3276600"/>
          <a:ext cx="3086919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" name="Equation" r:id="rId5" imgW="1739880" imgH="393480" progId="Equation.DSMT4">
                  <p:embed/>
                </p:oleObj>
              </mc:Choice>
              <mc:Fallback>
                <p:oleObj name="Equation" r:id="rId5" imgW="17398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9600" y="3276600"/>
                        <a:ext cx="3086919" cy="698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1058862"/>
              </p:ext>
            </p:extLst>
          </p:nvPr>
        </p:nvGraphicFramePr>
        <p:xfrm>
          <a:off x="4114800" y="3352800"/>
          <a:ext cx="4516694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" name="Equation" r:id="rId7" imgW="2857320" imgH="393480" progId="Equation.DSMT4">
                  <p:embed/>
                </p:oleObj>
              </mc:Choice>
              <mc:Fallback>
                <p:oleObj name="Equation" r:id="rId7" imgW="28573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14800" y="3352800"/>
                        <a:ext cx="4516694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6454953"/>
              </p:ext>
            </p:extLst>
          </p:nvPr>
        </p:nvGraphicFramePr>
        <p:xfrm>
          <a:off x="533400" y="4114800"/>
          <a:ext cx="5420032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" name="Equation" r:id="rId9" imgW="3111480" imgH="393480" progId="Equation.DSMT4">
                  <p:embed/>
                </p:oleObj>
              </mc:Choice>
              <mc:Fallback>
                <p:oleObj name="Equation" r:id="rId9" imgW="31114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33400" y="4114800"/>
                        <a:ext cx="5420032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355876"/>
              </p:ext>
            </p:extLst>
          </p:nvPr>
        </p:nvGraphicFramePr>
        <p:xfrm>
          <a:off x="533400" y="4953000"/>
          <a:ext cx="55970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" name="Equation" r:id="rId11" imgW="3213000" imgH="393480" progId="Equation.DSMT4">
                  <p:embed/>
                </p:oleObj>
              </mc:Choice>
              <mc:Fallback>
                <p:oleObj name="Equation" r:id="rId11" imgW="32130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33400" y="4953000"/>
                        <a:ext cx="5597013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3196620"/>
              </p:ext>
            </p:extLst>
          </p:nvPr>
        </p:nvGraphicFramePr>
        <p:xfrm>
          <a:off x="609600" y="5867400"/>
          <a:ext cx="3119284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" name="Equation" r:id="rId13" imgW="1790640" imgH="393480" progId="Equation.DSMT4">
                  <p:embed/>
                </p:oleObj>
              </mc:Choice>
              <mc:Fallback>
                <p:oleObj name="Equation" r:id="rId13" imgW="179064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09600" y="5867400"/>
                        <a:ext cx="3119284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4508893"/>
              </p:ext>
            </p:extLst>
          </p:nvPr>
        </p:nvGraphicFramePr>
        <p:xfrm>
          <a:off x="4953000" y="6019800"/>
          <a:ext cx="2768600" cy="4449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" name="Equation" r:id="rId15" imgW="1422360" imgH="228600" progId="Equation.DSMT4">
                  <p:embed/>
                </p:oleObj>
              </mc:Choice>
              <mc:Fallback>
                <p:oleObj name="Equation" r:id="rId15" imgW="14223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953000" y="6019800"/>
                        <a:ext cx="2768600" cy="4449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169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Simplifying the transporter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we assume that: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Substrate binding/unbinding is fast compared to the flipping of transporter from side to side.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Concentration of substrate is much larger than the concentration of the </a:t>
            </a:r>
            <a:r>
              <a:rPr lang="en-US" dirty="0" smtClean="0"/>
              <a:t>transporter (transporter flux between sides is locally in a steady-state).</a:t>
            </a:r>
          </a:p>
          <a:p>
            <a:r>
              <a:rPr lang="en-US" dirty="0" smtClean="0"/>
              <a:t>Then we can approximate the transporter using Michaelis-Menten mechanics: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8304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Simplifying the transporter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</a:t>
            </a:r>
            <a:r>
              <a:rPr lang="en-US" baseline="-25000" dirty="0" smtClean="0"/>
              <a:t>max</a:t>
            </a:r>
            <a:r>
              <a:rPr lang="en-US" dirty="0" smtClean="0"/>
              <a:t> is the </a:t>
            </a:r>
            <a:r>
              <a:rPr lang="en-US" dirty="0"/>
              <a:t>Maximum velocity of flux through the membrane </a:t>
            </a:r>
            <a:r>
              <a:rPr lang="en-US" dirty="0" smtClean="0"/>
              <a:t>and K</a:t>
            </a:r>
            <a:r>
              <a:rPr lang="en-US" baseline="-25000" dirty="0" smtClean="0"/>
              <a:t>m</a:t>
            </a:r>
            <a:r>
              <a:rPr lang="en-US" dirty="0" smtClean="0"/>
              <a:t> is the apparent </a:t>
            </a:r>
            <a:r>
              <a:rPr lang="en-US" dirty="0" err="1" smtClean="0"/>
              <a:t>Michaelis</a:t>
            </a:r>
            <a:r>
              <a:rPr lang="en-US" dirty="0" smtClean="0"/>
              <a:t> constant.</a:t>
            </a:r>
          </a:p>
          <a:p>
            <a:r>
              <a:rPr lang="en-US" dirty="0" smtClean="0"/>
              <a:t>But </a:t>
            </a:r>
            <a:r>
              <a:rPr lang="en-US" dirty="0"/>
              <a:t>these assumptions are rarely true!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2752242"/>
              </p:ext>
            </p:extLst>
          </p:nvPr>
        </p:nvGraphicFramePr>
        <p:xfrm>
          <a:off x="990600" y="1828800"/>
          <a:ext cx="3536950" cy="1103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quation" r:id="rId3" imgW="1993680" imgH="622080" progId="Equation.DSMT4">
                  <p:embed/>
                </p:oleObj>
              </mc:Choice>
              <mc:Fallback>
                <p:oleObj name="Equation" r:id="rId3" imgW="1993680" imgH="622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0600" y="1828800"/>
                        <a:ext cx="3536950" cy="11038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2286713"/>
              </p:ext>
            </p:extLst>
          </p:nvPr>
        </p:nvGraphicFramePr>
        <p:xfrm>
          <a:off x="990600" y="3124200"/>
          <a:ext cx="3656045" cy="1194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Equation" r:id="rId5" imgW="1904760" imgH="622080" progId="Equation.DSMT4">
                  <p:embed/>
                </p:oleObj>
              </mc:Choice>
              <mc:Fallback>
                <p:oleObj name="Equation" r:id="rId5" imgW="1904760" imgH="622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90600" y="3124200"/>
                        <a:ext cx="3656045" cy="11943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866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transporters in JSim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JSim to look at how well the Michaelis-Menten simplification works.</a:t>
            </a:r>
          </a:p>
          <a:p>
            <a:r>
              <a:rPr lang="en-US" dirty="0" smtClean="0"/>
              <a:t>Example model is a two compartment model with </a:t>
            </a:r>
            <a:r>
              <a:rPr lang="en-US" dirty="0" smtClean="0"/>
              <a:t>one transporter and consumption in the compartment two.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7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Bassingthwaighte</a:t>
            </a:r>
            <a:r>
              <a:rPr lang="en-US" dirty="0"/>
              <a:t> JB.: </a:t>
            </a:r>
            <a:r>
              <a:rPr lang="en-US" dirty="0" smtClean="0"/>
              <a:t>“</a:t>
            </a:r>
            <a:r>
              <a:rPr lang="en-US" dirty="0" err="1" smtClean="0"/>
              <a:t>Transmembrane</a:t>
            </a:r>
            <a:r>
              <a:rPr lang="en-US" dirty="0" smtClean="0"/>
              <a:t> transport via integral proteins”, </a:t>
            </a:r>
            <a:r>
              <a:rPr lang="en-US" dirty="0"/>
              <a:t>Chapter </a:t>
            </a:r>
            <a:r>
              <a:rPr lang="en-US" dirty="0" smtClean="0"/>
              <a:t>8 </a:t>
            </a:r>
            <a:r>
              <a:rPr lang="en-US" dirty="0"/>
              <a:t>in </a:t>
            </a:r>
            <a:r>
              <a:rPr lang="en-US" i="1" dirty="0" smtClean="0"/>
              <a:t>Transport </a:t>
            </a:r>
            <a:r>
              <a:rPr lang="en-US" i="1" dirty="0"/>
              <a:t>and Reactions in Biological </a:t>
            </a:r>
            <a:r>
              <a:rPr lang="en-US" i="1" dirty="0" smtClean="0"/>
              <a:t>Systems</a:t>
            </a:r>
            <a:r>
              <a:rPr lang="en-US" dirty="0" smtClean="0"/>
              <a:t>, (unpublished)</a:t>
            </a:r>
          </a:p>
          <a:p>
            <a:r>
              <a:rPr lang="en-US" dirty="0" smtClean="0"/>
              <a:t>More transporter models and tutorial at</a:t>
            </a:r>
            <a:r>
              <a:rPr lang="en-US" dirty="0" smtClean="0"/>
              <a:t>: </a:t>
            </a:r>
            <a:r>
              <a:rPr lang="en-US" sz="2400" dirty="0" smtClean="0">
                <a:hlinkClick r:id="rId2"/>
              </a:rPr>
              <a:t>http</a:t>
            </a:r>
            <a:r>
              <a:rPr lang="en-US" sz="2400">
                <a:hlinkClick r:id="rId2"/>
              </a:rPr>
              <a:t>://</a:t>
            </a:r>
            <a:r>
              <a:rPr lang="en-US" sz="2400" smtClean="0">
                <a:hlinkClick r:id="rId2"/>
              </a:rPr>
              <a:t>www.physiome.org/jsim/models/webmodel/NSR/TUTORIAL/TRANSPORTER/</a:t>
            </a:r>
            <a:endParaRPr lang="en-US" sz="2400" smtClean="0"/>
          </a:p>
          <a:p>
            <a:endParaRPr lang="en-US" sz="240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5516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250</Words>
  <Application>Microsoft Office PowerPoint</Application>
  <PresentationFormat>On-screen Show (4:3)</PresentationFormat>
  <Paragraphs>54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Equation</vt:lpstr>
      <vt:lpstr>Modeling Facilitated Transporters</vt:lpstr>
      <vt:lpstr>Contents</vt:lpstr>
      <vt:lpstr>Facilitated transporter</vt:lpstr>
      <vt:lpstr>Facilitated transporter</vt:lpstr>
      <vt:lpstr>Facilitated transporter</vt:lpstr>
      <vt:lpstr>Simplifying the transporter</vt:lpstr>
      <vt:lpstr>Simplifying the transporter</vt:lpstr>
      <vt:lpstr>Comparing transporters in JSim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Facilitated Transporters</dc:title>
  <dc:creator>bartj</dc:creator>
  <cp:lastModifiedBy>bartj</cp:lastModifiedBy>
  <cp:revision>23</cp:revision>
  <dcterms:created xsi:type="dcterms:W3CDTF">2006-08-16T00:00:00Z</dcterms:created>
  <dcterms:modified xsi:type="dcterms:W3CDTF">2012-09-10T04:00:18Z</dcterms:modified>
</cp:coreProperties>
</file>