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2"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68577" autoAdjust="0"/>
  </p:normalViewPr>
  <p:slideViewPr>
    <p:cSldViewPr snapToGrid="0">
      <p:cViewPr varScale="1">
        <p:scale>
          <a:sx n="88" d="100"/>
          <a:sy n="88" d="100"/>
        </p:scale>
        <p:origin x="2016" y="192"/>
      </p:cViewPr>
      <p:guideLst/>
    </p:cSldViewPr>
  </p:slideViewPr>
  <p:notesTextViewPr>
    <p:cViewPr>
      <p:scale>
        <a:sx n="1" d="1"/>
        <a:sy n="1" d="1"/>
      </p:scale>
      <p:origin x="0" y="-96"/>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0619AD-E595-4A9E-BADB-164EAD3ADC53}" type="datetimeFigureOut">
              <a:rPr lang="en-US" smtClean="0"/>
              <a:t>2/25/19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21247D-5C86-4B18-8B46-2B5FA6E0947E}" type="slidenum">
              <a:rPr lang="en-US" smtClean="0"/>
              <a:t>‹#›</a:t>
            </a:fld>
            <a:endParaRPr lang="en-US"/>
          </a:p>
        </p:txBody>
      </p:sp>
    </p:spTree>
    <p:extLst>
      <p:ext uri="{BB962C8B-B14F-4D97-AF65-F5344CB8AC3E}">
        <p14:creationId xmlns:p14="http://schemas.microsoft.com/office/powerpoint/2010/main" val="89342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Title: </a:t>
            </a:r>
            <a:r>
              <a:rPr lang="en-US" sz="1200" b="1" dirty="0"/>
              <a:t>Data-driven analysis for neuronal dynamic modeling</a:t>
            </a:r>
          </a:p>
          <a:p>
            <a:pPr marL="0" indent="0">
              <a:buFont typeface="Arial" panose="020B0604020202020204" pitchFamily="34" charset="0"/>
              <a:buNone/>
            </a:pPr>
            <a:r>
              <a:rPr lang="en-US" sz="1200" kern="1200" dirty="0">
                <a:solidFill>
                  <a:schemeClr val="tx1"/>
                </a:solidFill>
                <a:effectLst/>
                <a:latin typeface="+mn-lt"/>
                <a:ea typeface="+mn-ea"/>
                <a:cs typeface="+mn-cs"/>
              </a:rPr>
              <a:t>Algorithm: spectral representations, co-manifold learning for tensor data</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We are developing an end-to-end framework to analyze time-series from neuro-imaging data acquired over multiple weeks as an animal learns a task.</a:t>
            </a:r>
          </a:p>
          <a:p>
            <a:pPr marL="0" indent="0">
              <a:buFont typeface="Arial" panose="020B0604020202020204" pitchFamily="34" charset="0"/>
              <a:buNone/>
            </a:pPr>
            <a:r>
              <a:rPr lang="en-US" sz="1200" kern="1200" dirty="0">
                <a:solidFill>
                  <a:schemeClr val="tx1"/>
                </a:solidFill>
                <a:effectLst/>
                <a:latin typeface="+mn-lt"/>
                <a:ea typeface="+mn-ea"/>
                <a:cs typeface="+mn-cs"/>
              </a:rPr>
              <a:t>This framework will address imaging challenges (extracting neuronal structures from videos, alignment of videos across days, handling multiple acquisition modalities) as well as unsupervised analysis of the activity of hundreds of neurons jointly with the observed motor behavior, across multiple time-scales: from immediate execution of behavior through a single trial to multiple days of learning.</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This project employs both manifold learning for unsupervised latent variable discovery as well as deep recurrent networks to model behavior and neuronal activity on short to long temporal scales.</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b="0" u="sng" kern="1200" dirty="0">
                <a:solidFill>
                  <a:schemeClr val="tx1"/>
                </a:solidFill>
                <a:effectLst/>
                <a:latin typeface="+mn-lt"/>
                <a:ea typeface="+mn-ea"/>
                <a:cs typeface="+mn-cs"/>
              </a:rPr>
              <a:t>Future challenges:</a:t>
            </a:r>
            <a:r>
              <a:rPr lang="en-US" sz="1200" b="0" u="none" kern="1200" dirty="0">
                <a:solidFill>
                  <a:schemeClr val="tx1"/>
                </a:solidFill>
                <a:effectLst/>
                <a:latin typeface="+mn-lt"/>
                <a:ea typeface="+mn-ea"/>
                <a:cs typeface="+mn-cs"/>
              </a:rPr>
              <a:t> as the scale of the data grows, there will be need for fast and scalable graph constructions. </a:t>
            </a:r>
            <a:endParaRPr lang="en-US" sz="1200" b="0" u="sng" kern="1200" dirty="0">
              <a:solidFill>
                <a:schemeClr val="tx1"/>
              </a:solidFill>
              <a:effectLst/>
              <a:latin typeface="+mn-lt"/>
              <a:ea typeface="+mn-ea"/>
              <a:cs typeface="+mn-cs"/>
            </a:endParaRPr>
          </a:p>
          <a:p>
            <a:pPr marL="0" indent="0">
              <a:buFont typeface="Arial" panose="020B0604020202020204" pitchFamily="34" charset="0"/>
              <a:buNone/>
            </a:pPr>
            <a:endParaRPr lang="en-US"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Multiscale modeling</a:t>
            </a:r>
            <a:r>
              <a:rPr lang="en-US" sz="120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By designing new metrics for determining similarities in ensemble data and integrating them in manifold embeddings, we address both local and global time-scales.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BRAIN</a:t>
            </a:r>
            <a:r>
              <a:rPr lang="en-US" sz="1200" kern="1200" dirty="0">
                <a:solidFill>
                  <a:schemeClr val="tx1"/>
                </a:solidFill>
                <a:effectLst/>
                <a:latin typeface="+mn-lt"/>
                <a:ea typeface="+mn-ea"/>
                <a:cs typeface="+mn-cs"/>
              </a:rPr>
              <a:t>: we develop graph-based modeling and nonlinear embeddings of diffusion operators at different levels of analysis. This approach enables designing similarity metrics adapted to the domain as well as performing multi-modal analysis. Nonlinear manifold learning enables greater flexibility in data representation than existing linear approaches</a:t>
            </a:r>
            <a:r>
              <a:rPr lang="en-US" sz="1200" i="0" kern="1200" dirty="0">
                <a:solidFill>
                  <a:schemeClr val="tx1"/>
                </a:solidFill>
                <a:effectLst/>
                <a:latin typeface="+mn-lt"/>
                <a:ea typeface="+mn-ea"/>
                <a:cs typeface="+mn-cs"/>
              </a:rPr>
              <a:t>, yet remains largely unexplored in neuroscience.  </a:t>
            </a:r>
          </a:p>
          <a:p>
            <a:endParaRPr lang="en-US" sz="1200" kern="1200" dirty="0">
              <a:solidFill>
                <a:schemeClr val="tx1"/>
              </a:solidFill>
              <a:effectLst/>
              <a:latin typeface="+mn-lt"/>
              <a:ea typeface="+mn-ea"/>
              <a:cs typeface="+mn-cs"/>
            </a:endParaRPr>
          </a:p>
          <a:p>
            <a:r>
              <a:rPr lang="en-US"/>
              <a:t>PI: Gal </a:t>
            </a:r>
            <a:r>
              <a:rPr lang="en-US" dirty="0"/>
              <a:t>Mishne, </a:t>
            </a:r>
            <a:r>
              <a:rPr lang="en-US" dirty="0" err="1"/>
              <a:t>gal.mishne@yale.edu</a:t>
            </a:r>
            <a:endParaRPr lang="en-US" dirty="0"/>
          </a:p>
        </p:txBody>
      </p:sp>
      <p:sp>
        <p:nvSpPr>
          <p:cNvPr id="4" name="Slide Number Placeholder 3"/>
          <p:cNvSpPr>
            <a:spLocks noGrp="1"/>
          </p:cNvSpPr>
          <p:nvPr>
            <p:ph type="sldNum" sz="quarter" idx="5"/>
          </p:nvPr>
        </p:nvSpPr>
        <p:spPr/>
        <p:txBody>
          <a:bodyPr/>
          <a:lstStyle/>
          <a:p>
            <a:fld id="{5121247D-5C86-4B18-8B46-2B5FA6E0947E}" type="slidenum">
              <a:rPr lang="en-US" smtClean="0"/>
              <a:t>1</a:t>
            </a:fld>
            <a:endParaRPr lang="en-US"/>
          </a:p>
        </p:txBody>
      </p:sp>
    </p:spTree>
    <p:extLst>
      <p:ext uri="{BB962C8B-B14F-4D97-AF65-F5344CB8AC3E}">
        <p14:creationId xmlns:p14="http://schemas.microsoft.com/office/powerpoint/2010/main" val="1881517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67717-1496-4177-8D92-7C8E2D43CB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34447B-AE9B-46D7-B7EC-5E4BD78B03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B040B6-3A84-4205-9B41-82F13DCF2734}"/>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18AB7890-0B25-4709-8D8B-7230D48C6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963BC-921C-4FE1-852B-803174071EA7}"/>
              </a:ext>
            </a:extLst>
          </p:cNvPr>
          <p:cNvSpPr>
            <a:spLocks noGrp="1"/>
          </p:cNvSpPr>
          <p:nvPr>
            <p:ph type="sldNum" sz="quarter" idx="12"/>
          </p:nvPr>
        </p:nvSpPr>
        <p:spPr/>
        <p:txBody>
          <a:bodyPr/>
          <a:lstStyle/>
          <a:p>
            <a:fld id="{E983F42C-7870-467E-B605-F7226AA5127C}" type="slidenum">
              <a:rPr lang="en-US" smtClean="0"/>
              <a:t>‹#›</a:t>
            </a:fld>
            <a:endParaRPr lang="en-US"/>
          </a:p>
        </p:txBody>
      </p:sp>
      <p:pic>
        <p:nvPicPr>
          <p:cNvPr id="11" name="Picture 10">
            <a:extLst>
              <a:ext uri="{FF2B5EF4-FFF2-40B4-BE49-F238E27FC236}">
                <a16:creationId xmlns:a16="http://schemas.microsoft.com/office/drawing/2014/main" id="{5A89B9E2-3767-4ABA-96B6-057440306338}"/>
              </a:ext>
            </a:extLst>
          </p:cNvPr>
          <p:cNvPicPr>
            <a:picLocks noChangeAspect="1"/>
          </p:cNvPicPr>
          <p:nvPr userDrawn="1"/>
        </p:nvPicPr>
        <p:blipFill rotWithShape="1">
          <a:blip r:embed="rId2"/>
          <a:srcRect l="31939" t="70782" r="40981"/>
          <a:stretch/>
        </p:blipFill>
        <p:spPr>
          <a:xfrm>
            <a:off x="231423" y="120474"/>
            <a:ext cx="3084690" cy="2003778"/>
          </a:xfrm>
          <a:prstGeom prst="rect">
            <a:avLst/>
          </a:prstGeom>
        </p:spPr>
      </p:pic>
      <p:pic>
        <p:nvPicPr>
          <p:cNvPr id="12" name="Picture 11">
            <a:extLst>
              <a:ext uri="{FF2B5EF4-FFF2-40B4-BE49-F238E27FC236}">
                <a16:creationId xmlns:a16="http://schemas.microsoft.com/office/drawing/2014/main" id="{DDD0C1AA-18F7-4B6D-948D-9BBA3D86C7C3}"/>
              </a:ext>
            </a:extLst>
          </p:cNvPr>
          <p:cNvPicPr>
            <a:picLocks noChangeAspect="1"/>
          </p:cNvPicPr>
          <p:nvPr userDrawn="1"/>
        </p:nvPicPr>
        <p:blipFill rotWithShape="1">
          <a:blip r:embed="rId3"/>
          <a:srcRect l="42469" t="8439" r="46828" b="83660"/>
          <a:stretch/>
        </p:blipFill>
        <p:spPr>
          <a:xfrm>
            <a:off x="3764843" y="640644"/>
            <a:ext cx="1219201" cy="541867"/>
          </a:xfrm>
          <a:prstGeom prst="rect">
            <a:avLst/>
          </a:prstGeom>
        </p:spPr>
      </p:pic>
      <p:pic>
        <p:nvPicPr>
          <p:cNvPr id="13" name="Picture 12">
            <a:extLst>
              <a:ext uri="{FF2B5EF4-FFF2-40B4-BE49-F238E27FC236}">
                <a16:creationId xmlns:a16="http://schemas.microsoft.com/office/drawing/2014/main" id="{82140BB4-AAAC-49DA-A944-72CEDA75FB1C}"/>
              </a:ext>
            </a:extLst>
          </p:cNvPr>
          <p:cNvPicPr>
            <a:picLocks noChangeAspect="1"/>
          </p:cNvPicPr>
          <p:nvPr userDrawn="1"/>
        </p:nvPicPr>
        <p:blipFill rotWithShape="1">
          <a:blip r:embed="rId3"/>
          <a:srcRect l="42469" t="8439" r="46828" b="83660"/>
          <a:stretch/>
        </p:blipFill>
        <p:spPr>
          <a:xfrm>
            <a:off x="5492043" y="640644"/>
            <a:ext cx="1219201" cy="541867"/>
          </a:xfrm>
          <a:prstGeom prst="rect">
            <a:avLst/>
          </a:prstGeom>
        </p:spPr>
      </p:pic>
      <p:pic>
        <p:nvPicPr>
          <p:cNvPr id="14" name="Picture 13">
            <a:extLst>
              <a:ext uri="{FF2B5EF4-FFF2-40B4-BE49-F238E27FC236}">
                <a16:creationId xmlns:a16="http://schemas.microsoft.com/office/drawing/2014/main" id="{FFD526E7-D5E9-4584-A70B-CA57609675A0}"/>
              </a:ext>
            </a:extLst>
          </p:cNvPr>
          <p:cNvPicPr>
            <a:picLocks noChangeAspect="1"/>
          </p:cNvPicPr>
          <p:nvPr userDrawn="1"/>
        </p:nvPicPr>
        <p:blipFill rotWithShape="1">
          <a:blip r:embed="rId3"/>
          <a:srcRect l="42469" t="8439" r="46828" b="83660"/>
          <a:stretch/>
        </p:blipFill>
        <p:spPr>
          <a:xfrm>
            <a:off x="5796843" y="640644"/>
            <a:ext cx="1219201" cy="541867"/>
          </a:xfrm>
          <a:prstGeom prst="rect">
            <a:avLst/>
          </a:prstGeom>
        </p:spPr>
      </p:pic>
      <p:pic>
        <p:nvPicPr>
          <p:cNvPr id="15" name="Picture 14">
            <a:extLst>
              <a:ext uri="{FF2B5EF4-FFF2-40B4-BE49-F238E27FC236}">
                <a16:creationId xmlns:a16="http://schemas.microsoft.com/office/drawing/2014/main" id="{AB82D969-B668-45A6-B5A4-598D2ED102A0}"/>
              </a:ext>
            </a:extLst>
          </p:cNvPr>
          <p:cNvPicPr>
            <a:picLocks noChangeAspect="1"/>
          </p:cNvPicPr>
          <p:nvPr userDrawn="1"/>
        </p:nvPicPr>
        <p:blipFill rotWithShape="1">
          <a:blip r:embed="rId3"/>
          <a:srcRect l="42469" t="8439" r="46828" b="83660"/>
          <a:stretch/>
        </p:blipFill>
        <p:spPr>
          <a:xfrm>
            <a:off x="7281332" y="640644"/>
            <a:ext cx="1219201" cy="541867"/>
          </a:xfrm>
          <a:prstGeom prst="rect">
            <a:avLst/>
          </a:prstGeom>
        </p:spPr>
      </p:pic>
      <p:pic>
        <p:nvPicPr>
          <p:cNvPr id="16" name="Picture 15">
            <a:extLst>
              <a:ext uri="{FF2B5EF4-FFF2-40B4-BE49-F238E27FC236}">
                <a16:creationId xmlns:a16="http://schemas.microsoft.com/office/drawing/2014/main" id="{F4B52DCA-4E23-4339-B6B5-0A8DCCD1975F}"/>
              </a:ext>
            </a:extLst>
          </p:cNvPr>
          <p:cNvPicPr>
            <a:picLocks noChangeAspect="1"/>
          </p:cNvPicPr>
          <p:nvPr userDrawn="1"/>
        </p:nvPicPr>
        <p:blipFill rotWithShape="1">
          <a:blip r:embed="rId3"/>
          <a:srcRect l="42469" t="8439" r="46828" b="83660"/>
          <a:stretch/>
        </p:blipFill>
        <p:spPr>
          <a:xfrm>
            <a:off x="8500533" y="640644"/>
            <a:ext cx="1219201" cy="541867"/>
          </a:xfrm>
          <a:prstGeom prst="rect">
            <a:avLst/>
          </a:prstGeom>
        </p:spPr>
      </p:pic>
      <p:pic>
        <p:nvPicPr>
          <p:cNvPr id="17" name="Picture 16">
            <a:extLst>
              <a:ext uri="{FF2B5EF4-FFF2-40B4-BE49-F238E27FC236}">
                <a16:creationId xmlns:a16="http://schemas.microsoft.com/office/drawing/2014/main" id="{C6CE021F-922F-413E-9275-C5C5A26D676A}"/>
              </a:ext>
            </a:extLst>
          </p:cNvPr>
          <p:cNvPicPr>
            <a:picLocks noChangeAspect="1"/>
          </p:cNvPicPr>
          <p:nvPr userDrawn="1"/>
        </p:nvPicPr>
        <p:blipFill rotWithShape="1">
          <a:blip r:embed="rId3"/>
          <a:srcRect l="42469" t="8439" r="46828" b="83660"/>
          <a:stretch/>
        </p:blipFill>
        <p:spPr>
          <a:xfrm>
            <a:off x="10120490" y="640644"/>
            <a:ext cx="1219201" cy="541867"/>
          </a:xfrm>
          <a:prstGeom prst="rect">
            <a:avLst/>
          </a:prstGeom>
        </p:spPr>
      </p:pic>
    </p:spTree>
    <p:extLst>
      <p:ext uri="{BB962C8B-B14F-4D97-AF65-F5344CB8AC3E}">
        <p14:creationId xmlns:p14="http://schemas.microsoft.com/office/powerpoint/2010/main" val="264833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67E65-26BB-44E4-B505-FD5FF951B8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A2B483-7C58-4A56-A06A-901FF130765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F5879-E68E-4C30-8EB5-0D8E925B291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B93E4EAA-8018-4EA9-BEB5-7AA707E64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98F626-D5AA-4BFD-8CAA-8D7EB7E7182B}"/>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818550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269C6-82F5-43DB-A279-C6776671E0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42516D-1187-4E87-BCCF-2135E13A92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FF842-EE17-4E32-8BC0-49E4F6F2BF57}"/>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60825791-924E-484D-BF3B-970DC186C0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61907A-C84D-4E51-8727-0E26CF62666C}"/>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59074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B6A7E-337E-4A5F-BC16-9693585479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8B992-9332-4A7A-BDAA-2007297D28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B6C89D-FEF8-4AAE-A0BE-8E2ACD42DF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F26291B-3AA0-4B23-8B81-21BA0A3CCF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46E438-9102-42BC-BB2A-316343AA99B9}"/>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5441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F28-B45F-47E9-8DA3-EE34F7E81E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8CB2D7-0796-4A54-9643-5E20C181B1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8EA771C-91D6-4262-B7AA-DB5481BD61C3}"/>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268517C1-21C2-464B-8BDD-53B58F54A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B2D988-D3B3-4C45-80DE-AD49AAE9008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11410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8E9BF-2CFA-4942-9E60-7600510F5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8DC7B-F726-45E8-B556-A59C74E98B6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86D837-1A2C-477B-8A35-16D0B6864B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E2C762-2EF9-4381-844A-B061A5BE082D}"/>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0A512821-CF68-4735-8EE5-D711D9C52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D2B63-FB4D-4E4B-A6B2-DDDD0091FFED}"/>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98239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B0D36-A41F-46CA-A04C-44A0EA6900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A6D811-70B5-4E8C-8BEA-D717A7F23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D5499A0-3A54-4D66-A6F2-C176FAE659A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6DBCC9-F5E2-4467-85C1-B2B0FE6A96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A990A3-928C-4C2C-A5BD-D061C5356E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BD6B405-E672-484D-AD34-1155CFAA2E30}"/>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8" name="Footer Placeholder 7">
            <a:extLst>
              <a:ext uri="{FF2B5EF4-FFF2-40B4-BE49-F238E27FC236}">
                <a16:creationId xmlns:a16="http://schemas.microsoft.com/office/drawing/2014/main" id="{BA0492C4-DF97-4990-8C3C-96FC4EA6FC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5955FF-3F64-47A3-A9F0-EFFACD9A9FCE}"/>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150651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D0CEC-CB3C-4481-865D-1E0F4AD186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6A0C66-FB7C-4FE0-956C-EB5ABC43BA1F}"/>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4" name="Footer Placeholder 3">
            <a:extLst>
              <a:ext uri="{FF2B5EF4-FFF2-40B4-BE49-F238E27FC236}">
                <a16:creationId xmlns:a16="http://schemas.microsoft.com/office/drawing/2014/main" id="{6E4DBC70-FABD-434B-8C13-44FB078451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142861-B31C-414D-B618-A5D1BB869697}"/>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30455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9C44DA-8976-41AF-86E2-D8A7C712585C}"/>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3" name="Footer Placeholder 2">
            <a:extLst>
              <a:ext uri="{FF2B5EF4-FFF2-40B4-BE49-F238E27FC236}">
                <a16:creationId xmlns:a16="http://schemas.microsoft.com/office/drawing/2014/main" id="{70C0EB54-F514-4055-860A-940C9B47F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1BF97B-71E2-45D5-A581-43A6DC9B2B33}"/>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244583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9521-45E5-4D3A-89D1-CDFFC4A9BA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94B8FB-F03C-472E-8565-01AF64860E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FA92F0-B5E3-4503-9912-28F0981637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F92D92-9109-45AD-A53E-A89F2E753C8A}"/>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76607DA3-F2E0-46E8-BCF0-82E7DBC390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0201A6-7FE1-4C38-ADC3-19F7D4D583A5}"/>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79312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59DC5-85DA-47FD-8B9C-C609F37DCF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ADC986-1787-448B-A48C-5E62ED213D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D0B9D2-1E95-4A27-93D7-C96B99E4A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7FD146D-FD61-48E8-9007-422088CB9F85}"/>
              </a:ext>
            </a:extLst>
          </p:cNvPr>
          <p:cNvSpPr>
            <a:spLocks noGrp="1"/>
          </p:cNvSpPr>
          <p:nvPr>
            <p:ph type="dt" sz="half" idx="10"/>
          </p:nvPr>
        </p:nvSpPr>
        <p:spPr/>
        <p:txBody>
          <a:bodyPr/>
          <a:lstStyle/>
          <a:p>
            <a:fld id="{1DBA29A7-C6A7-4516-A0B8-880E757F7B93}" type="datetimeFigureOut">
              <a:rPr lang="en-US" smtClean="0"/>
              <a:t>2/25/19</a:t>
            </a:fld>
            <a:endParaRPr lang="en-US"/>
          </a:p>
        </p:txBody>
      </p:sp>
      <p:sp>
        <p:nvSpPr>
          <p:cNvPr id="6" name="Footer Placeholder 5">
            <a:extLst>
              <a:ext uri="{FF2B5EF4-FFF2-40B4-BE49-F238E27FC236}">
                <a16:creationId xmlns:a16="http://schemas.microsoft.com/office/drawing/2014/main" id="{980BA4FD-7853-4957-B967-10E7BBF79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2EC38-8859-4802-BDEF-67AC724A68F2}"/>
              </a:ext>
            </a:extLst>
          </p:cNvPr>
          <p:cNvSpPr>
            <a:spLocks noGrp="1"/>
          </p:cNvSpPr>
          <p:nvPr>
            <p:ph type="sldNum" sz="quarter" idx="12"/>
          </p:nvPr>
        </p:nvSpPr>
        <p:spPr/>
        <p:txBody>
          <a:bodyPr/>
          <a:lstStyle/>
          <a:p>
            <a:fld id="{E983F42C-7870-467E-B605-F7226AA5127C}" type="slidenum">
              <a:rPr lang="en-US" smtClean="0"/>
              <a:t>‹#›</a:t>
            </a:fld>
            <a:endParaRPr lang="en-US"/>
          </a:p>
        </p:txBody>
      </p:sp>
    </p:spTree>
    <p:extLst>
      <p:ext uri="{BB962C8B-B14F-4D97-AF65-F5344CB8AC3E}">
        <p14:creationId xmlns:p14="http://schemas.microsoft.com/office/powerpoint/2010/main" val="136603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6BB593-AD17-4F89-9EC2-8BCDD6706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236CA9-F31E-416C-9514-EDE35F3E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D1F35B-4B18-44E0-ACEC-7F38C43D60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A29A7-C6A7-4516-A0B8-880E757F7B93}" type="datetimeFigureOut">
              <a:rPr lang="en-US" smtClean="0"/>
              <a:t>2/25/19</a:t>
            </a:fld>
            <a:endParaRPr lang="en-US"/>
          </a:p>
        </p:txBody>
      </p:sp>
      <p:sp>
        <p:nvSpPr>
          <p:cNvPr id="5" name="Footer Placeholder 4">
            <a:extLst>
              <a:ext uri="{FF2B5EF4-FFF2-40B4-BE49-F238E27FC236}">
                <a16:creationId xmlns:a16="http://schemas.microsoft.com/office/drawing/2014/main" id="{3F081CE3-17E5-4DA4-A9AD-EA6967A2E6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DE6DBE-007D-4B21-A0C6-284BC3888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3F42C-7870-467E-B605-F7226AA5127C}" type="slidenum">
              <a:rPr lang="en-US" smtClean="0"/>
              <a:t>‹#›</a:t>
            </a:fld>
            <a:endParaRPr lang="en-US"/>
          </a:p>
        </p:txBody>
      </p:sp>
    </p:spTree>
    <p:extLst>
      <p:ext uri="{BB962C8B-B14F-4D97-AF65-F5344CB8AC3E}">
        <p14:creationId xmlns:p14="http://schemas.microsoft.com/office/powerpoint/2010/main" val="137423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B9B81F7-3220-4822-93BA-9AB368C34FBD}"/>
              </a:ext>
            </a:extLst>
          </p:cNvPr>
          <p:cNvSpPr txBox="1"/>
          <p:nvPr/>
        </p:nvSpPr>
        <p:spPr>
          <a:xfrm>
            <a:off x="368734" y="66032"/>
            <a:ext cx="6843605" cy="461665"/>
          </a:xfrm>
          <a:prstGeom prst="rect">
            <a:avLst/>
          </a:prstGeom>
          <a:noFill/>
        </p:spPr>
        <p:txBody>
          <a:bodyPr wrap="none" rtlCol="0">
            <a:spAutoFit/>
          </a:bodyPr>
          <a:lstStyle/>
          <a:p>
            <a:r>
              <a:rPr lang="en-US" sz="2400" b="1" dirty="0"/>
              <a:t>Data-driven analysis for neuronal dynamic modeling</a:t>
            </a:r>
          </a:p>
        </p:txBody>
      </p:sp>
      <p:sp>
        <p:nvSpPr>
          <p:cNvPr id="8" name="TextBox 7">
            <a:extLst>
              <a:ext uri="{FF2B5EF4-FFF2-40B4-BE49-F238E27FC236}">
                <a16:creationId xmlns:a16="http://schemas.microsoft.com/office/drawing/2014/main" id="{E65498B5-74FA-4354-A9FA-523536215906}"/>
              </a:ext>
            </a:extLst>
          </p:cNvPr>
          <p:cNvSpPr txBox="1"/>
          <p:nvPr/>
        </p:nvSpPr>
        <p:spPr>
          <a:xfrm>
            <a:off x="8981346" y="17542"/>
            <a:ext cx="3193143" cy="707886"/>
          </a:xfrm>
          <a:prstGeom prst="rect">
            <a:avLst/>
          </a:prstGeom>
          <a:noFill/>
        </p:spPr>
        <p:txBody>
          <a:bodyPr wrap="square" rtlCol="0">
            <a:spAutoFit/>
          </a:bodyPr>
          <a:lstStyle/>
          <a:p>
            <a:r>
              <a:rPr lang="en-US" sz="2000" dirty="0"/>
              <a:t>Gal Mishne, Yale</a:t>
            </a:r>
          </a:p>
          <a:p>
            <a:r>
              <a:rPr lang="en-US" sz="2000" dirty="0"/>
              <a:t>R01EB026936, NIBIB, NINDS</a:t>
            </a:r>
          </a:p>
        </p:txBody>
      </p:sp>
      <p:sp>
        <p:nvSpPr>
          <p:cNvPr id="9" name="TextBox 8">
            <a:extLst>
              <a:ext uri="{FF2B5EF4-FFF2-40B4-BE49-F238E27FC236}">
                <a16:creationId xmlns:a16="http://schemas.microsoft.com/office/drawing/2014/main" id="{AC7D79D5-4CE2-47B6-836E-C505384A5CE4}"/>
              </a:ext>
            </a:extLst>
          </p:cNvPr>
          <p:cNvSpPr txBox="1"/>
          <p:nvPr/>
        </p:nvSpPr>
        <p:spPr>
          <a:xfrm>
            <a:off x="142196" y="768981"/>
            <a:ext cx="11321144" cy="1323439"/>
          </a:xfrm>
          <a:prstGeom prst="rect">
            <a:avLst/>
          </a:prstGeom>
          <a:noFill/>
        </p:spPr>
        <p:txBody>
          <a:bodyPr wrap="square" rtlCol="0">
            <a:spAutoFit/>
          </a:bodyPr>
          <a:lstStyle/>
          <a:p>
            <a:r>
              <a:rPr lang="en-US" sz="2000" dirty="0"/>
              <a:t>End-to-end modeling and analysis framework for multi-trial neuronal activity across multiple modalities and spatiotemporal scales: 1) low-level processing of raw calcium imaging data , 2) mid-level organization of extracted interconnected neuronal time-traces, 3) high-level analysis of evolving network of neurons and behavior over long term learning.</a:t>
            </a:r>
            <a:endParaRPr lang="en-US" sz="2000" b="1" dirty="0"/>
          </a:p>
        </p:txBody>
      </p:sp>
      <p:pic>
        <p:nvPicPr>
          <p:cNvPr id="2" name="Picture 1">
            <a:extLst>
              <a:ext uri="{FF2B5EF4-FFF2-40B4-BE49-F238E27FC236}">
                <a16:creationId xmlns:a16="http://schemas.microsoft.com/office/drawing/2014/main" id="{52AB3E59-AAE2-E443-9DE3-907835FE4A0D}"/>
              </a:ext>
            </a:extLst>
          </p:cNvPr>
          <p:cNvPicPr>
            <a:picLocks noChangeAspect="1"/>
          </p:cNvPicPr>
          <p:nvPr/>
        </p:nvPicPr>
        <p:blipFill rotWithShape="1">
          <a:blip r:embed="rId3"/>
          <a:srcRect l="9864"/>
          <a:stretch/>
        </p:blipFill>
        <p:spPr>
          <a:xfrm>
            <a:off x="7170648" y="2335152"/>
            <a:ext cx="2969736" cy="1271804"/>
          </a:xfrm>
          <a:prstGeom prst="rect">
            <a:avLst/>
          </a:prstGeom>
        </p:spPr>
      </p:pic>
      <p:sp>
        <p:nvSpPr>
          <p:cNvPr id="3" name="Rectangle 2">
            <a:extLst>
              <a:ext uri="{FF2B5EF4-FFF2-40B4-BE49-F238E27FC236}">
                <a16:creationId xmlns:a16="http://schemas.microsoft.com/office/drawing/2014/main" id="{82F5B33F-A10B-DF4B-8C6E-DDAAA22F7550}"/>
              </a:ext>
            </a:extLst>
          </p:cNvPr>
          <p:cNvSpPr/>
          <p:nvPr/>
        </p:nvSpPr>
        <p:spPr>
          <a:xfrm>
            <a:off x="97768" y="2321005"/>
            <a:ext cx="7048749" cy="2585323"/>
          </a:xfrm>
          <a:prstGeom prst="rect">
            <a:avLst/>
          </a:prstGeom>
        </p:spPr>
        <p:txBody>
          <a:bodyPr wrap="square">
            <a:spAutoFit/>
          </a:bodyPr>
          <a:lstStyle/>
          <a:p>
            <a:r>
              <a:rPr lang="en-US" b="1" dirty="0"/>
              <a:t>What is new inside? </a:t>
            </a:r>
          </a:p>
          <a:p>
            <a:pPr marL="14288" indent="-14288">
              <a:buAutoNum type="arabicParenR"/>
            </a:pPr>
            <a:r>
              <a:rPr lang="en-US" dirty="0"/>
              <a:t> New methods for extracting neuronal regions of interest from calcium imaging data based on non-linear similarities via the </a:t>
            </a:r>
            <a:r>
              <a:rPr lang="en-US" b="1" dirty="0"/>
              <a:t>graph-Laplacian</a:t>
            </a:r>
            <a:r>
              <a:rPr lang="en-US" dirty="0"/>
              <a:t>, which are insensitive to the acquisition modality (one-photon, two-photon) and morphology (cell bodies, dendrites, wide-field data).</a:t>
            </a:r>
          </a:p>
          <a:p>
            <a:pPr marL="342900" indent="-342900">
              <a:buAutoNum type="arabicParenR"/>
            </a:pPr>
            <a:endParaRPr lang="en-US" dirty="0"/>
          </a:p>
          <a:p>
            <a:r>
              <a:rPr lang="en-US" dirty="0"/>
              <a:t>2) </a:t>
            </a:r>
            <a:r>
              <a:rPr lang="en-US" b="1" dirty="0"/>
              <a:t>Tensor-based</a:t>
            </a:r>
            <a:r>
              <a:rPr lang="en-US" dirty="0"/>
              <a:t> modeling of multi-trial multi-modal data, integrating neuronal activity with behavior and uncovering joint latent variables with </a:t>
            </a:r>
            <a:r>
              <a:rPr lang="en-US" b="1" dirty="0"/>
              <a:t>nonlinear</a:t>
            </a:r>
            <a:r>
              <a:rPr lang="en-US" dirty="0"/>
              <a:t> geometric methods. </a:t>
            </a:r>
          </a:p>
        </p:txBody>
      </p:sp>
      <p:sp>
        <p:nvSpPr>
          <p:cNvPr id="10" name="Rectangle 9">
            <a:extLst>
              <a:ext uri="{FF2B5EF4-FFF2-40B4-BE49-F238E27FC236}">
                <a16:creationId xmlns:a16="http://schemas.microsoft.com/office/drawing/2014/main" id="{015915F0-966C-8641-ABDD-B9DBB384C658}"/>
              </a:ext>
            </a:extLst>
          </p:cNvPr>
          <p:cNvSpPr/>
          <p:nvPr/>
        </p:nvSpPr>
        <p:spPr>
          <a:xfrm>
            <a:off x="179954" y="5353197"/>
            <a:ext cx="11765301" cy="923330"/>
          </a:xfrm>
          <a:prstGeom prst="rect">
            <a:avLst/>
          </a:prstGeom>
        </p:spPr>
        <p:txBody>
          <a:bodyPr wrap="square">
            <a:spAutoFit/>
          </a:bodyPr>
          <a:lstStyle/>
          <a:p>
            <a:r>
              <a:rPr lang="en-US" b="1" dirty="0"/>
              <a:t>How will this change current practice? </a:t>
            </a:r>
            <a:r>
              <a:rPr lang="en-US" dirty="0"/>
              <a:t> </a:t>
            </a:r>
            <a:endParaRPr lang="en-US" b="1" dirty="0"/>
          </a:p>
          <a:p>
            <a:r>
              <a:rPr lang="en-US" dirty="0"/>
              <a:t>A unified analysis framework that enables unsupervised and unbiased data exploration and discovery in ensemble data, leveraging nonlinear representations that will become essential as animal models perform multiple complex tasks.</a:t>
            </a:r>
          </a:p>
        </p:txBody>
      </p:sp>
      <p:sp>
        <p:nvSpPr>
          <p:cNvPr id="11" name="Rectangle 10">
            <a:extLst>
              <a:ext uri="{FF2B5EF4-FFF2-40B4-BE49-F238E27FC236}">
                <a16:creationId xmlns:a16="http://schemas.microsoft.com/office/drawing/2014/main" id="{D0E88BB1-6430-C143-998B-227E830667D4}"/>
              </a:ext>
            </a:extLst>
          </p:cNvPr>
          <p:cNvSpPr/>
          <p:nvPr/>
        </p:nvSpPr>
        <p:spPr>
          <a:xfrm>
            <a:off x="179953" y="6462142"/>
            <a:ext cx="11779817" cy="369332"/>
          </a:xfrm>
          <a:prstGeom prst="rect">
            <a:avLst/>
          </a:prstGeom>
        </p:spPr>
        <p:txBody>
          <a:bodyPr wrap="square">
            <a:spAutoFit/>
          </a:bodyPr>
          <a:lstStyle/>
          <a:p>
            <a:r>
              <a:rPr lang="en-US" b="1" dirty="0"/>
              <a:t>End Users: </a:t>
            </a:r>
            <a:r>
              <a:rPr lang="en-US" dirty="0"/>
              <a:t>Labs using calcium imaging or other multi-neuronal ensemble data, code will be made freely available online.</a:t>
            </a:r>
          </a:p>
        </p:txBody>
      </p:sp>
      <p:pic>
        <p:nvPicPr>
          <p:cNvPr id="13" name="Picture 12">
            <a:extLst>
              <a:ext uri="{FF2B5EF4-FFF2-40B4-BE49-F238E27FC236}">
                <a16:creationId xmlns:a16="http://schemas.microsoft.com/office/drawing/2014/main" id="{B16E5E65-2174-2F45-9B40-77A58E2A8316}"/>
              </a:ext>
            </a:extLst>
          </p:cNvPr>
          <p:cNvPicPr>
            <a:picLocks noChangeAspect="1"/>
          </p:cNvPicPr>
          <p:nvPr/>
        </p:nvPicPr>
        <p:blipFill rotWithShape="1">
          <a:blip r:embed="rId4"/>
          <a:srcRect t="4520"/>
          <a:stretch/>
        </p:blipFill>
        <p:spPr>
          <a:xfrm>
            <a:off x="10277471" y="2335152"/>
            <a:ext cx="1559706" cy="1271804"/>
          </a:xfrm>
          <a:prstGeom prst="rect">
            <a:avLst/>
          </a:prstGeom>
        </p:spPr>
      </p:pic>
      <p:pic>
        <p:nvPicPr>
          <p:cNvPr id="16" name="Picture 15">
            <a:extLst>
              <a:ext uri="{FF2B5EF4-FFF2-40B4-BE49-F238E27FC236}">
                <a16:creationId xmlns:a16="http://schemas.microsoft.com/office/drawing/2014/main" id="{155818E1-701C-114B-93E7-B60F43C50FDD}"/>
              </a:ext>
            </a:extLst>
          </p:cNvPr>
          <p:cNvPicPr>
            <a:picLocks noChangeAspect="1"/>
          </p:cNvPicPr>
          <p:nvPr/>
        </p:nvPicPr>
        <p:blipFill>
          <a:blip r:embed="rId5"/>
          <a:stretch>
            <a:fillRect/>
          </a:stretch>
        </p:blipFill>
        <p:spPr>
          <a:xfrm>
            <a:off x="7214233" y="3772896"/>
            <a:ext cx="1676398" cy="1696718"/>
          </a:xfrm>
          <a:prstGeom prst="rect">
            <a:avLst/>
          </a:prstGeom>
        </p:spPr>
      </p:pic>
      <p:pic>
        <p:nvPicPr>
          <p:cNvPr id="18" name="Picture 17">
            <a:extLst>
              <a:ext uri="{FF2B5EF4-FFF2-40B4-BE49-F238E27FC236}">
                <a16:creationId xmlns:a16="http://schemas.microsoft.com/office/drawing/2014/main" id="{1B23E216-8FBC-A345-A1C5-1745090DCCDE}"/>
              </a:ext>
            </a:extLst>
          </p:cNvPr>
          <p:cNvPicPr>
            <a:picLocks noChangeAspect="1"/>
          </p:cNvPicPr>
          <p:nvPr/>
        </p:nvPicPr>
        <p:blipFill>
          <a:blip r:embed="rId6"/>
          <a:stretch>
            <a:fillRect/>
          </a:stretch>
        </p:blipFill>
        <p:spPr>
          <a:xfrm>
            <a:off x="9026800" y="3772896"/>
            <a:ext cx="1437999" cy="1569684"/>
          </a:xfrm>
          <a:prstGeom prst="rect">
            <a:avLst/>
          </a:prstGeom>
        </p:spPr>
      </p:pic>
      <p:pic>
        <p:nvPicPr>
          <p:cNvPr id="19" name="Picture 18">
            <a:extLst>
              <a:ext uri="{FF2B5EF4-FFF2-40B4-BE49-F238E27FC236}">
                <a16:creationId xmlns:a16="http://schemas.microsoft.com/office/drawing/2014/main" id="{1D7D0EF6-6A8D-1A43-B931-101A2FDB7E9E}"/>
              </a:ext>
            </a:extLst>
          </p:cNvPr>
          <p:cNvPicPr>
            <a:picLocks noChangeAspect="1"/>
          </p:cNvPicPr>
          <p:nvPr/>
        </p:nvPicPr>
        <p:blipFill>
          <a:blip r:embed="rId7"/>
          <a:stretch>
            <a:fillRect/>
          </a:stretch>
        </p:blipFill>
        <p:spPr>
          <a:xfrm>
            <a:off x="10384970" y="4052947"/>
            <a:ext cx="1574800" cy="1193800"/>
          </a:xfrm>
          <a:prstGeom prst="rect">
            <a:avLst/>
          </a:prstGeom>
        </p:spPr>
      </p:pic>
    </p:spTree>
    <p:extLst>
      <p:ext uri="{BB962C8B-B14F-4D97-AF65-F5344CB8AC3E}">
        <p14:creationId xmlns:p14="http://schemas.microsoft.com/office/powerpoint/2010/main" val="2618074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840</TotalTime>
  <Words>359</Words>
  <Application>Microsoft Macintosh PowerPoint</Application>
  <PresentationFormat>Widescreen</PresentationFormat>
  <Paragraphs>26</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Peng, Grace (NIH/NIBIB) [E]</dc:creator>
  <cp:lastModifiedBy>Gal Mishne</cp:lastModifiedBy>
  <cp:revision>29</cp:revision>
  <dcterms:created xsi:type="dcterms:W3CDTF">2019-02-06T14:40:55Z</dcterms:created>
  <dcterms:modified xsi:type="dcterms:W3CDTF">2019-02-26T03:05:31Z</dcterms:modified>
</cp:coreProperties>
</file>