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"/>
  </p:notesMasterIdLst>
  <p:sldIdLst>
    <p:sldId id="258" r:id="rId3"/>
    <p:sldId id="256" r:id="rId4"/>
    <p:sldId id="259" r:id="rId5"/>
    <p:sldId id="32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84"/>
  </p:normalViewPr>
  <p:slideViewPr>
    <p:cSldViewPr snapToGrid="0" snapToObjects="1">
      <p:cViewPr varScale="1">
        <p:scale>
          <a:sx n="73" d="100"/>
          <a:sy n="73" d="100"/>
        </p:scale>
        <p:origin x="6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E1E19-BCF5-4DAE-83C7-0ECE0BFD98B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B0D2-AE66-42A2-AD8B-7BFDD80C2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6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A1B39-9165-1141-9462-5A9424BDCE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06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D0C85-C088-8540-8025-7FBDF4FE9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9C3F9-B6B7-0D41-A0B1-F948A5281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E516F-04A1-3B48-A038-D854DD83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6E3B8-4565-1148-8CA7-0547BD9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5BC97-B074-B143-A470-BF23BE618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45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B5A1-6A84-1E42-BE4F-1F854319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DCE0E-D924-1F48-9B47-6AEF8ABC2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5E283-73F1-AE4B-BB51-A200901B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75FFC-3D43-5642-8CC8-D3A5AFD9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16DA8-C4F3-964B-A2D7-B8223B0C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3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70D506-2470-BE41-84E8-E19D2DC05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B7CFB-1E5F-2848-B9E1-C712C307D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52246-CE99-2D46-9C80-71D906C1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44E3C-84B2-1342-909F-53D1BCB6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B934F-A7C8-2C48-BFD4-4531A103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7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DEBD-5B0E-4D13-AD64-625E13B5D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97766-051D-4DB9-A26A-73BFD92AE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82E04-C369-4BC7-A438-9F7B7E636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3CCFB-7AF1-40C0-B718-3CB2C53B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A701-4212-4891-A116-3893CF21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B41D-C2AC-4A10-A870-16F5E754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6D08-0696-436E-A925-B91F27C34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077C8-3C2B-488F-A67C-536A1CE9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DFC28-C066-4756-B114-77248C98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BD5DA-9D4B-40D1-ADA3-6A975FCE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7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F8F9-8894-4385-8143-43528191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DFAAD-B023-4CFB-A0AC-D92523CCE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482FA-2F35-4C09-A5B7-40248B3C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A68E7-0A57-425C-B4F7-A3002065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309B2-18FF-4ACC-BBF4-37416E04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6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E7EA-D232-4E89-881A-FA218000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F7580-7670-4AF2-8453-19AAD5BD6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A1E6A-4FD7-4964-95E6-F1FBA2DB8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5D03F-53D8-47E4-A74C-00FF8078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3A442-249E-49D1-B400-171E4DA0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E57CD-2D9C-46CC-9172-929CCB33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71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C982-B4C9-4C1C-9595-E7670345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38B-9DD1-4866-B169-F19E8B0D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79DEE-BF01-4940-896D-6D0DAA711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44979-6AC1-41FD-AE10-4B3647B8E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7FB2-AC3C-4099-A13B-DAC3357E8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877B9-D8DE-4F18-A07D-ADC985CE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CBD117-5396-4B36-A571-BA61C7CB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F8104-C5CE-447B-8620-BFE2C25E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04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E7AC-A9D9-4EE1-9D9F-BA1802C8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5367D-C86F-47BE-A70B-42F33E06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65573-BF1E-4045-890E-B58D2C29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DF356-4184-45A5-9B0C-B99AFE9A5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16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73D8C-9311-4139-87A1-A63E138CE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7D3BBA-73CC-4F32-A311-FEB2B5F8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E450A-2AC2-43AF-888D-8F0779BE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71B1-48B7-4259-8C4C-C55BC546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12413-146F-4D54-9098-0EAD5A8A0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5398F-58F7-4548-85CF-D3275446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CAB66-B0AB-430F-9BF9-3E7D6DED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0EAF5-CA82-4B9C-84BC-65EF48FA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EC197-D171-4C59-94FC-C6747FF0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6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C707-6802-944A-ABAC-D3D398E1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B93AD-C499-084F-A85E-4C42E8739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40733-7C6F-A143-8892-F99B8888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9E8C6-B3D8-5844-A25A-414E4C3E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BD6E6-EB21-A642-B4B8-627C68D0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50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AAC8-6949-47CD-BA56-5241F9D4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B3698-26F5-484D-B441-8C252A02F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11A77-EF13-48C5-8CE9-F5B6CA8F1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A4109-E1C8-4CBD-BC8A-432BFBD5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03E74-8833-40B2-8AA9-F6226641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113F4-0D18-4E89-BD44-29590089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26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3149-A2F1-47E0-9477-9B1BDA2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855F9-F3CB-44B6-B0BD-B3604270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ACC8-4FC5-48D0-A21B-9C2A17EA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FC96F-9160-4D22-A5CC-39E0A776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FD55E-0229-429B-BDF8-78D91633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81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5FA20-E190-4EB8-9B06-3677E2B6B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E7395-0D80-4C76-9396-2F76099F2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F8E55-5326-4D45-B026-A66C8343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1CC3C-32C2-4DA8-AC06-B807D8FD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63DD1-1189-4F35-8433-DF993F2B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8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4395-441E-E24D-BE0C-3BA23D32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BA29F-EF1A-A24B-8A27-96A101FA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72483-A48E-8F42-9281-B54C0D6C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794D9-B453-F84A-A5CD-15644911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AF0CB-ED00-2947-B041-54FD7E15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4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91FE-549B-8B4E-9352-AC027FA7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D1D0B-D523-EF4D-85D1-5C5819EC9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1364-5543-2B47-8B91-9C54AEB20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9BC13-C395-0746-B489-F443A77C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46C8B-7C3B-DF46-AAAD-C0F4F7D4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AFB35-F6AB-2D40-9489-15F5AA31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3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5F31-BBDA-8E4B-BF6E-287978FA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D9193-B0A1-9443-BC88-5BD5CDA32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77142-AC68-4E4F-B325-8E8A93E20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9A668B-8046-1B4D-8E97-813834933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446749-66F9-9549-A763-8D0F1B6A9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6EF3F-D131-EA46-BDEE-904F60C5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0EA13-C4A8-A44B-8A43-86EA991F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723FE-6C0C-BB47-B409-43579190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493AB-EB20-DE48-B8CF-7136FEE0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3C2D3-6F2E-214F-AD95-240366A5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B05B2-35FD-4B4D-82BC-081125B51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D510C-3D0E-B246-AA6C-C6548AC1D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5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9A228-C01A-1245-AFAD-9612785D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20C9B-6047-904D-AE74-BFC03886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CA4D4-DF9C-1546-97BF-9175E5AB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3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0983-F555-404B-BD66-7062F606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A4616-477A-AE44-A4BF-736558AC2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A2E52-1A89-3449-89AC-2A8DE69E6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E81C6-617A-9E49-8666-50D9AFA5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C2A3-3FAF-4949-A715-BED36807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281A0-85C7-074C-9F01-36636EDC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10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8671-6165-2048-9AC0-7E93F4558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99171-F584-B041-82A8-CF5933695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2C970-EE5D-6E4A-8710-28E19F18D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DFEE9-017B-3A48-9817-E5DB0F4D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F8169-E00E-CA45-A07A-E233EAB7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C3056-9C5A-9446-8486-3C7EF94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0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35EAE-A2E1-8342-BB45-E0B28B081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5CA4D-1030-4841-849D-38BA0E996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BFF65-28F5-BE4F-B23E-DDF64079D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D87FE-FBFC-B84E-946C-BDF7C769295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8F977-D5CF-C040-A05B-62C5E0657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C6D4D-A08A-144E-A306-5DE639B5D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E0CD-7F92-BE41-9465-1EE331EA2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3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A5BC56-5CF1-4C6E-AE8F-6B924942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D2B8E-555A-4AB2-A74D-181D943BF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E2DA-1AA6-42EA-A22E-773EAAC20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7B93A-78BB-4E90-BA4F-5C8A099880D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DB602-CA73-4A50-8BF4-48F6E66BE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EC0C6-13BE-4830-8551-63F0455E5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69967-910E-47E3-9EF4-67374458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33E30C-7B54-EE4D-9B8E-3054A9C9556B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87000">
                <a:srgbClr val="FFC000"/>
              </a:gs>
              <a:gs pos="81000">
                <a:schemeClr val="bg1"/>
              </a:gs>
              <a:gs pos="84000">
                <a:srgbClr val="FF0000"/>
              </a:gs>
              <a:gs pos="89000">
                <a:srgbClr val="FFFF00"/>
              </a:gs>
              <a:gs pos="93000">
                <a:srgbClr val="00B050"/>
              </a:gs>
              <a:gs pos="96000">
                <a:schemeClr val="accent5">
                  <a:lumMod val="75000"/>
                </a:schemeClr>
              </a:gs>
              <a:gs pos="100000">
                <a:srgbClr val="BE99E8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8EC3D-BEDC-7543-B2D9-E7E345E0EC82}"/>
              </a:ext>
            </a:extLst>
          </p:cNvPr>
          <p:cNvSpPr txBox="1"/>
          <p:nvPr/>
        </p:nvSpPr>
        <p:spPr>
          <a:xfrm>
            <a:off x="4663845" y="2435464"/>
            <a:ext cx="262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First Place ~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006DF-B24F-834C-9222-5D9000625758}"/>
              </a:ext>
            </a:extLst>
          </p:cNvPr>
          <p:cNvSpPr txBox="1"/>
          <p:nvPr/>
        </p:nvSpPr>
        <p:spPr>
          <a:xfrm>
            <a:off x="5648161" y="3716583"/>
            <a:ext cx="3914918" cy="661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12" b="1" dirty="0">
                <a:latin typeface="Arial" panose="020B0604020202020204" pitchFamily="34" charset="0"/>
                <a:cs typeface="Arial" panose="020B0604020202020204" pitchFamily="34" charset="0"/>
              </a:rPr>
              <a:t>Dr. Grace C.Y. Peng, Ph.D.</a:t>
            </a:r>
          </a:p>
          <a:p>
            <a:pPr>
              <a:lnSpc>
                <a:spcPts val="1500"/>
              </a:lnSpc>
            </a:pPr>
            <a:r>
              <a:rPr lang="en-US" sz="1235" dirty="0"/>
              <a:t>IMAG Chair</a:t>
            </a:r>
            <a:r>
              <a:rPr lang="en-US" sz="1412" dirty="0"/>
              <a:t>, </a:t>
            </a:r>
            <a:r>
              <a:rPr lang="en-US" sz="1235" dirty="0"/>
              <a:t>Program Director</a:t>
            </a:r>
            <a:br>
              <a:rPr lang="en-US" sz="1412" dirty="0"/>
            </a:br>
            <a:r>
              <a:rPr lang="en-US" sz="1235" dirty="0"/>
              <a:t>National Institute of Biomedical Imaging &amp; Bioengineering</a:t>
            </a:r>
            <a:endParaRPr lang="en-US" sz="141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AD887-8629-0141-87AB-59325B4EDCE7}"/>
              </a:ext>
            </a:extLst>
          </p:cNvPr>
          <p:cNvSpPr txBox="1"/>
          <p:nvPr/>
        </p:nvSpPr>
        <p:spPr>
          <a:xfrm>
            <a:off x="5648160" y="4602435"/>
            <a:ext cx="2262992" cy="469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12" b="1" dirty="0">
                <a:latin typeface="Arial" panose="020B0604020202020204" pitchFamily="34" charset="0"/>
                <a:cs typeface="Arial" panose="020B0604020202020204" pitchFamily="34" charset="0"/>
              </a:rPr>
              <a:t>Dr. Silvia Blemker, Ph.D.</a:t>
            </a:r>
          </a:p>
          <a:p>
            <a:pPr>
              <a:lnSpc>
                <a:spcPts val="1500"/>
              </a:lnSpc>
            </a:pPr>
            <a:r>
              <a:rPr lang="en-US" sz="1235" dirty="0"/>
              <a:t>Meeting Co-Organizer</a:t>
            </a:r>
            <a:endParaRPr lang="en-US" sz="141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41809D-B22F-CF41-BC19-7EBC9BFC0C1C}"/>
              </a:ext>
            </a:extLst>
          </p:cNvPr>
          <p:cNvSpPr txBox="1"/>
          <p:nvPr/>
        </p:nvSpPr>
        <p:spPr>
          <a:xfrm>
            <a:off x="5654885" y="5313058"/>
            <a:ext cx="2809615" cy="469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12" b="1" dirty="0">
                <a:latin typeface="Arial" panose="020B0604020202020204" pitchFamily="34" charset="0"/>
                <a:cs typeface="Arial" panose="020B0604020202020204" pitchFamily="34" charset="0"/>
              </a:rPr>
              <a:t>Dr. Shayn Peirce-Cottler, Ph.D.</a:t>
            </a:r>
          </a:p>
          <a:p>
            <a:pPr>
              <a:lnSpc>
                <a:spcPts val="1500"/>
              </a:lnSpc>
            </a:pPr>
            <a:r>
              <a:rPr lang="en-US" sz="1235" dirty="0"/>
              <a:t>Meeting Co-Organizer</a:t>
            </a:r>
            <a:endParaRPr lang="en-US" sz="141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FB870-8827-154B-9E07-63C37D48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71" y="3702007"/>
            <a:ext cx="2644210" cy="22192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C78DA7-1FCC-1347-8A07-5D558BF778BF}"/>
              </a:ext>
            </a:extLst>
          </p:cNvPr>
          <p:cNvSpPr/>
          <p:nvPr/>
        </p:nvSpPr>
        <p:spPr>
          <a:xfrm>
            <a:off x="1635512" y="185453"/>
            <a:ext cx="8865220" cy="1015663"/>
          </a:xfrm>
          <a:prstGeom prst="rect">
            <a:avLst/>
          </a:prstGeom>
          <a:solidFill>
            <a:schemeClr val="bg1">
              <a:alpha val="13000"/>
            </a:schemeClr>
          </a:soli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2020 Interagency Modeling and Analysis Group Annual Meeting: Amplifying Impact by Nurturing Diversity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(IMAG-AND) -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 Futures</a:t>
            </a:r>
            <a:endParaRPr lang="en-US" sz="2000" i="1" dirty="0"/>
          </a:p>
        </p:txBody>
      </p:sp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34DD669E-9914-5442-9A3C-5A568B9D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19" y="6169972"/>
            <a:ext cx="4804085" cy="4761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3AEC01-45C1-C54D-8B2D-A1BC2129C402}"/>
              </a:ext>
            </a:extLst>
          </p:cNvPr>
          <p:cNvSpPr txBox="1"/>
          <p:nvPr/>
        </p:nvSpPr>
        <p:spPr>
          <a:xfrm>
            <a:off x="2581232" y="2015479"/>
            <a:ext cx="6793078" cy="526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 Oral Presentation Competition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BE891-D240-EC4C-8B86-5F78A4656D46}"/>
              </a:ext>
            </a:extLst>
          </p:cNvPr>
          <p:cNvSpPr txBox="1"/>
          <p:nvPr/>
        </p:nvSpPr>
        <p:spPr>
          <a:xfrm>
            <a:off x="3339429" y="2932771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Dr. Kyoko Yoshida, Ph.D.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42EC5B-935C-814C-842E-171F361A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3" t="6155" r="27282" b="83427"/>
          <a:stretch/>
        </p:blipFill>
        <p:spPr>
          <a:xfrm>
            <a:off x="4724399" y="1271239"/>
            <a:ext cx="3111191" cy="7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5ABD9-BFC7-498F-8D0A-1DF47E2F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87" y="0"/>
            <a:ext cx="9482764" cy="69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15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2EFBA0-4C22-47D8-90F8-D0F32163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746"/>
            <a:ext cx="12192000" cy="5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5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08737" y="6976205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A32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7DDFB-D1EB-A547-BAB9-2D6F8ABC99C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A32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A32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1" y="548226"/>
            <a:ext cx="11774692" cy="1480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5" t="21001" r="2679"/>
          <a:stretch/>
        </p:blipFill>
        <p:spPr>
          <a:xfrm>
            <a:off x="614017" y="2050899"/>
            <a:ext cx="7065461" cy="2807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42250" y="2122532"/>
            <a:ext cx="42227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+mn-ea"/>
                <a:cs typeface="+mn-cs"/>
              </a:rPr>
              <a:t>Established 2003 by Paul G. Allen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+mn-ea"/>
                <a:cs typeface="+mn-cs"/>
              </a:rPr>
              <a:t>South Lake Union, Seattle, WA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+mn-ea"/>
                <a:cs typeface="+mn-cs"/>
              </a:rPr>
              <a:t>500 employees+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+mn-ea"/>
                <a:cs typeface="+mn-cs"/>
              </a:rPr>
              <a:t>$150 MM annual budget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Next LT Pro Regular" panose="020B0503020202020204" pitchFamily="34" charset="0"/>
                <a:ea typeface="+mn-ea"/>
                <a:cs typeface="+mn-cs"/>
              </a:rPr>
              <a:t>Frontiers Group has directed &gt; $200M in external biosciences research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0471" y="5014294"/>
            <a:ext cx="2253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big science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team science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open science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3548" y="5016880"/>
            <a:ext cx="2731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hard problems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foundational biology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0334" y="5020898"/>
            <a:ext cx="1541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tools</a:t>
            </a:r>
          </a:p>
        </p:txBody>
      </p:sp>
      <p:cxnSp>
        <p:nvCxnSpPr>
          <p:cNvPr id="6" name="Straight Arrow Connector 5"/>
          <p:cNvCxnSpPr>
            <a:stCxn id="9" idx="3"/>
          </p:cNvCxnSpPr>
          <p:nvPr/>
        </p:nvCxnSpPr>
        <p:spPr>
          <a:xfrm>
            <a:off x="3394610" y="5524712"/>
            <a:ext cx="1323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432596" y="5524712"/>
            <a:ext cx="12798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E045097-4394-4D74-B5E5-EBFFA6BAE79A}"/>
              </a:ext>
            </a:extLst>
          </p:cNvPr>
          <p:cNvSpPr txBox="1"/>
          <p:nvPr/>
        </p:nvSpPr>
        <p:spPr>
          <a:xfrm>
            <a:off x="5180471" y="5014294"/>
            <a:ext cx="2253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big science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team science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open 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3788E-64F2-4379-81DF-A63779AB8D87}"/>
              </a:ext>
            </a:extLst>
          </p:cNvPr>
          <p:cNvSpPr txBox="1"/>
          <p:nvPr/>
        </p:nvSpPr>
        <p:spPr>
          <a:xfrm>
            <a:off x="663548" y="5016880"/>
            <a:ext cx="2731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hard problems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foundational biology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598164-079E-4AC2-BA75-A430306AD225}"/>
              </a:ext>
            </a:extLst>
          </p:cNvPr>
          <p:cNvSpPr txBox="1"/>
          <p:nvPr/>
        </p:nvSpPr>
        <p:spPr>
          <a:xfrm>
            <a:off x="9090334" y="5020898"/>
            <a:ext cx="1541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tools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447BBA-C46F-489C-947D-A0939DBABA1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394610" y="5524712"/>
            <a:ext cx="1323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1A4AD1-2AC3-4657-B1FA-43A2AA3D062E}"/>
              </a:ext>
            </a:extLst>
          </p:cNvPr>
          <p:cNvCxnSpPr/>
          <p:nvPr/>
        </p:nvCxnSpPr>
        <p:spPr>
          <a:xfrm flipV="1">
            <a:off x="7432596" y="5524712"/>
            <a:ext cx="12798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C102C9-BEAC-4814-A188-1E5D9EFC6A79}"/>
              </a:ext>
            </a:extLst>
          </p:cNvPr>
          <p:cNvSpPr txBox="1"/>
          <p:nvPr/>
        </p:nvSpPr>
        <p:spPr>
          <a:xfrm>
            <a:off x="4622800" y="6106494"/>
            <a:ext cx="2948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pioneers/thought leaders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Allen Dist. Inv./Allen Discovery Centers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and Partnerships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16865D-D57D-499E-9E4E-EB2DA074F12F}"/>
              </a:ext>
            </a:extLst>
          </p:cNvPr>
          <p:cNvSpPr txBox="1"/>
          <p:nvPr/>
        </p:nvSpPr>
        <p:spPr>
          <a:xfrm>
            <a:off x="663548" y="6140830"/>
            <a:ext cx="273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frontier science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462370-C94F-42C3-9CB1-DE15074C2F40}"/>
              </a:ext>
            </a:extLst>
          </p:cNvPr>
          <p:cNvSpPr txBox="1"/>
          <p:nvPr/>
        </p:nvSpPr>
        <p:spPr>
          <a:xfrm>
            <a:off x="9128434" y="6119448"/>
            <a:ext cx="2593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Next LT Pro Regular" panose="020B0503020202020204" pitchFamily="34" charset="0"/>
                <a:ea typeface="Roboto Slab" pitchFamily="2" charset="0"/>
                <a:cs typeface="+mn-cs"/>
              </a:rPr>
              <a:t>breakthrough insights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CE3642B-3A5B-4C3B-9068-E06311F93734}"/>
              </a:ext>
            </a:extLst>
          </p:cNvPr>
          <p:cNvCxnSpPr/>
          <p:nvPr/>
        </p:nvCxnSpPr>
        <p:spPr>
          <a:xfrm flipV="1">
            <a:off x="7470696" y="6318462"/>
            <a:ext cx="12798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038B14-3F25-4309-8613-A5B05EC4E639}"/>
              </a:ext>
            </a:extLst>
          </p:cNvPr>
          <p:cNvCxnSpPr/>
          <p:nvPr/>
        </p:nvCxnSpPr>
        <p:spPr>
          <a:xfrm flipV="1">
            <a:off x="3444796" y="6312112"/>
            <a:ext cx="12798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5FECD4-A4CD-48FB-84E1-6DCDB239C375}"/>
              </a:ext>
            </a:extLst>
          </p:cNvPr>
          <p:cNvSpPr txBox="1"/>
          <p:nvPr/>
        </p:nvSpPr>
        <p:spPr>
          <a:xfrm>
            <a:off x="187781" y="204769"/>
            <a:ext cx="713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Lucida Calligraphy" panose="03010101010101010101" pitchFamily="66" charset="0"/>
              </a:rPr>
              <a:t>Trainee Presentation Competition Awards sponsored by:</a:t>
            </a:r>
          </a:p>
        </p:txBody>
      </p:sp>
    </p:spTree>
    <p:extLst>
      <p:ext uri="{BB962C8B-B14F-4D97-AF65-F5344CB8AC3E}">
        <p14:creationId xmlns:p14="http://schemas.microsoft.com/office/powerpoint/2010/main" val="540920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174</Words>
  <Application>Microsoft Office PowerPoint</Application>
  <PresentationFormat>Widescreen</PresentationFormat>
  <Paragraphs>43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AvenirNext LT Pro Regular</vt:lpstr>
      <vt:lpstr>Calibri</vt:lpstr>
      <vt:lpstr>Calibri Light</vt:lpstr>
      <vt:lpstr>Lucida Calligraphy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Peirce-Cottler, Shayn (smp6p)</dc:creator>
  <cp:lastModifiedBy>Peng, Grace (NIH/NIBIB) [E]</cp:lastModifiedBy>
  <cp:revision>4</cp:revision>
  <dcterms:created xsi:type="dcterms:W3CDTF">2020-03-17T19:32:20Z</dcterms:created>
  <dcterms:modified xsi:type="dcterms:W3CDTF">2020-03-17T23:28:42Z</dcterms:modified>
</cp:coreProperties>
</file>