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57" r:id="rId3"/>
    <p:sldId id="270" r:id="rId4"/>
    <p:sldId id="258" r:id="rId5"/>
    <p:sldId id="259" r:id="rId6"/>
    <p:sldId id="260" r:id="rId7"/>
    <p:sldId id="292" r:id="rId8"/>
    <p:sldId id="261" r:id="rId9"/>
    <p:sldId id="293" r:id="rId10"/>
    <p:sldId id="262" r:id="rId11"/>
    <p:sldId id="271" r:id="rId12"/>
    <p:sldId id="263" r:id="rId13"/>
    <p:sldId id="265" r:id="rId14"/>
    <p:sldId id="274" r:id="rId15"/>
    <p:sldId id="275" r:id="rId16"/>
    <p:sldId id="278" r:id="rId17"/>
    <p:sldId id="266" r:id="rId18"/>
    <p:sldId id="286" r:id="rId19"/>
    <p:sldId id="290" r:id="rId20"/>
    <p:sldId id="288" r:id="rId21"/>
    <p:sldId id="289" r:id="rId22"/>
    <p:sldId id="279" r:id="rId23"/>
    <p:sldId id="280" r:id="rId24"/>
    <p:sldId id="281" r:id="rId25"/>
    <p:sldId id="282" r:id="rId26"/>
    <p:sldId id="268" r:id="rId27"/>
    <p:sldId id="291" r:id="rId28"/>
    <p:sldId id="283" r:id="rId29"/>
    <p:sldId id="277" r:id="rId30"/>
    <p:sldId id="269" r:id="rId31"/>
    <p:sldId id="285" r:id="rId32"/>
    <p:sldId id="294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A5CAC"/>
    <a:srgbClr val="84B94F"/>
    <a:srgbClr val="B4A00A"/>
    <a:srgbClr val="9E7D20"/>
    <a:srgbClr val="EAB51E"/>
    <a:srgbClr val="FFFFFF"/>
    <a:srgbClr val="FADD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244" autoAdjust="0"/>
    <p:restoredTop sz="94482" autoAdjust="0"/>
  </p:normalViewPr>
  <p:slideViewPr>
    <p:cSldViewPr>
      <p:cViewPr varScale="1">
        <p:scale>
          <a:sx n="108" d="100"/>
          <a:sy n="108" d="100"/>
        </p:scale>
        <p:origin x="-144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78BB7B-CCAF-43BC-9A88-616AED46917C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63BF49-2ED5-4B6A-8D49-EE705815B5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766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3BF49-2ED5-4B6A-8D49-EE705815B559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3BF49-2ED5-4B6A-8D49-EE705815B55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4037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3BF49-2ED5-4B6A-8D49-EE705815B55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403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CCIH title Slide 01_light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6061" y="1859026"/>
            <a:ext cx="7772400" cy="1147953"/>
          </a:xfrm>
        </p:spPr>
        <p:txBody>
          <a:bodyPr anchor="t" anchorCtr="0">
            <a:normAutofit/>
          </a:bodyPr>
          <a:lstStyle>
            <a:lvl1pPr>
              <a:defRPr sz="3200" b="0" i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6061" y="3006979"/>
            <a:ext cx="7772400" cy="7816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1563123" y="-8684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itchFamily="2" charset="2"/>
              <a:buChar char="§"/>
              <a:defRPr>
                <a:solidFill>
                  <a:schemeClr val="bg2"/>
                </a:solidFill>
              </a:defRPr>
            </a:lvl1pPr>
            <a:lvl2pPr>
              <a:buFont typeface="Wingdings" pitchFamily="2" charset="2"/>
              <a:buChar char="§"/>
              <a:defRPr>
                <a:solidFill>
                  <a:schemeClr val="bg2"/>
                </a:solidFill>
              </a:defRPr>
            </a:lvl2pPr>
            <a:lvl3pPr>
              <a:buFont typeface="Wingdings" pitchFamily="2" charset="2"/>
              <a:buChar char="§"/>
              <a:defRPr>
                <a:solidFill>
                  <a:schemeClr val="bg2"/>
                </a:solidFill>
              </a:defRPr>
            </a:lvl3pPr>
            <a:lvl4pPr>
              <a:buFont typeface="Wingdings" pitchFamily="2" charset="2"/>
              <a:buChar char="§"/>
              <a:defRPr>
                <a:solidFill>
                  <a:schemeClr val="bg2"/>
                </a:solidFill>
              </a:defRPr>
            </a:lvl4pPr>
            <a:lvl5pPr>
              <a:buFont typeface="Wingdings" pitchFamily="2" charset="2"/>
              <a:buChar char="§"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0900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16061" y="1859026"/>
            <a:ext cx="7772400" cy="1147953"/>
          </a:xfrm>
        </p:spPr>
        <p:txBody>
          <a:bodyPr anchor="t" anchorCtr="0">
            <a:normAutofit/>
          </a:bodyPr>
          <a:lstStyle>
            <a:lvl1pPr>
              <a:defRPr sz="3200" b="0" i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16061" y="3006979"/>
            <a:ext cx="7772400" cy="7816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74300" y="274638"/>
            <a:ext cx="8229600" cy="1143000"/>
          </a:xfrm>
        </p:spPr>
        <p:txBody>
          <a:bodyPr anchor="b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4300" y="1600200"/>
            <a:ext cx="8229600" cy="4525963"/>
          </a:xfrm>
        </p:spPr>
        <p:txBody>
          <a:bodyPr/>
          <a:lstStyle>
            <a:lvl1pPr>
              <a:buFont typeface="Wingdings" pitchFamily="2" charset="2"/>
              <a:buChar char="§"/>
              <a:defRPr>
                <a:solidFill>
                  <a:schemeClr val="bg2"/>
                </a:solidFill>
              </a:defRPr>
            </a:lvl1pPr>
            <a:lvl2pPr>
              <a:buFont typeface="Wingdings" pitchFamily="2" charset="2"/>
              <a:buChar char="§"/>
              <a:defRPr>
                <a:solidFill>
                  <a:schemeClr val="bg2"/>
                </a:solidFill>
              </a:defRPr>
            </a:lvl2pPr>
            <a:lvl3pPr>
              <a:buFont typeface="Wingdings" pitchFamily="2" charset="2"/>
              <a:buChar char="§"/>
              <a:defRPr>
                <a:solidFill>
                  <a:schemeClr val="bg2"/>
                </a:solidFill>
              </a:defRPr>
            </a:lvl3pPr>
            <a:lvl4pPr>
              <a:buFont typeface="Wingdings" pitchFamily="2" charset="2"/>
              <a:buChar char="§"/>
              <a:defRPr>
                <a:solidFill>
                  <a:schemeClr val="bg2"/>
                </a:solidFill>
              </a:defRPr>
            </a:lvl4pPr>
            <a:lvl5pPr>
              <a:buFont typeface="Wingdings" pitchFamily="2" charset="2"/>
              <a:buChar char="§"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488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43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43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5" name="Picture 4" descr="NCCIH general Slide_strip only 01_light.png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56" y="6591300"/>
            <a:ext cx="9144000" cy="26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9" r:id="rId3"/>
    <p:sldLayoutId id="2147483651" r:id="rId4"/>
    <p:sldLayoutId id="2147483654" r:id="rId5"/>
    <p:sldLayoutId id="2147483657" r:id="rId6"/>
    <p:sldLayoutId id="2147483658" r:id="rId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Lucida Grande"/>
        <a:buChar char="—"/>
        <a:defRPr sz="2000" kern="12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Lucida Grande"/>
        <a:buChar char="—"/>
        <a:defRPr sz="2000" kern="1200">
          <a:solidFill>
            <a:schemeClr val="bg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Lucida Grande"/>
        <a:buChar char="—"/>
        <a:defRPr sz="2000" kern="1200">
          <a:solidFill>
            <a:schemeClr val="bg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Lucida Grande"/>
        <a:buChar char="—"/>
        <a:defRPr sz="2000" kern="1200">
          <a:solidFill>
            <a:schemeClr val="bg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Lucida Grande"/>
        <a:buChar char="—"/>
        <a:defRPr sz="20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rgollub@partners.org" TargetMode="External"/><Relationship Id="rId2" Type="http://schemas.openxmlformats.org/officeDocument/2006/relationships/hyperlink" Target="mailto:bruce@nmr.mgh.harvard.edu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bruce.nali@gmail.com?Subject=Grant%20No.%205R01AT007137-05" TargetMode="External"/><Relationship Id="rId4" Type="http://schemas.openxmlformats.org/officeDocument/2006/relationships/hyperlink" Target="mailto:ktillisch@mednet.ucla.edu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breemen@uic.edu" TargetMode="External"/><Relationship Id="rId2" Type="http://schemas.openxmlformats.org/officeDocument/2006/relationships/hyperlink" Target="mailto:rjdavids@wisc.edu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nbcech@uncg.edu" TargetMode="External"/><Relationship Id="rId2" Type="http://schemas.openxmlformats.org/officeDocument/2006/relationships/hyperlink" Target="mailto:polyak@uw.edu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raskin@AESOP.Rutgers.edu" TargetMode="External"/><Relationship Id="rId2" Type="http://schemas.openxmlformats.org/officeDocument/2006/relationships/hyperlink" Target="mailto:schilton@wakehealth.edu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mailto:d-klumpp@northwestern.edu" TargetMode="External"/><Relationship Id="rId2" Type="http://schemas.openxmlformats.org/officeDocument/2006/relationships/hyperlink" Target="mailto:elbo@u.washington.edu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mailto:chenw@mail.nih.gov" TargetMode="External"/><Relationship Id="rId2" Type="http://schemas.openxmlformats.org/officeDocument/2006/relationships/hyperlink" Target="mailto:grace.peng@nih.gov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nccih.nih.gov/grants/toolbox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mailto:chenw@mail.nih.gov" TargetMode="External"/><Relationship Id="rId2" Type="http://schemas.openxmlformats.org/officeDocument/2006/relationships/hyperlink" Target="mailto:Anita.McRae-Williams@nih.gov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2200" dirty="0" smtClean="0"/>
              <a:t>Webinar: NCCIH’s Participation in the “Predictive </a:t>
            </a:r>
            <a:r>
              <a:rPr lang="en-US" sz="2200" dirty="0" err="1" smtClean="0"/>
              <a:t>Multiscale</a:t>
            </a:r>
            <a:r>
              <a:rPr lang="en-US" sz="2200" dirty="0" smtClean="0"/>
              <a:t> Models for Biomedical, Biological, Behavioral, Environmental and Clinical Research (U01, PAR-15-085)</a:t>
            </a:r>
            <a:endParaRPr lang="en-US" sz="2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October 6, 2015  2:30 p.m.</a:t>
            </a:r>
          </a:p>
          <a:p>
            <a:r>
              <a:rPr lang="en-US" dirty="0"/>
              <a:t>Moderator: Anita McRae-Williams</a:t>
            </a:r>
          </a:p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Presenter: Wen G. Chen, PhD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Implementation of the U01 Cooperative Agreement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Grantees will become members of the </a:t>
            </a:r>
            <a:r>
              <a:rPr lang="en-US" dirty="0" err="1"/>
              <a:t>Multiscale</a:t>
            </a:r>
            <a:r>
              <a:rPr lang="en-US" dirty="0"/>
              <a:t> Modeling (MSM) Consortium;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 err="1" smtClean="0"/>
              <a:t>Multiscale</a:t>
            </a:r>
            <a:r>
              <a:rPr lang="en-US" dirty="0" smtClean="0"/>
              <a:t> Modeling (MSM) Consortium Plan: project outcomes, milestones, timeline for both scientific progress and participation within the MSM Consortium is required;</a:t>
            </a:r>
          </a:p>
          <a:p>
            <a:endParaRPr lang="en-US" dirty="0" smtClean="0"/>
          </a:p>
          <a:p>
            <a:r>
              <a:rPr lang="en-US" dirty="0" smtClean="0"/>
              <a:t>Collaborative activities that contribute to the needs of the wider MSM community are encouraged, including leading working groups, hosting webinars, sharing data, models, expertise and other efforts;</a:t>
            </a:r>
          </a:p>
          <a:p>
            <a:endParaRPr lang="en-US" dirty="0"/>
          </a:p>
          <a:p>
            <a:r>
              <a:rPr lang="en-US" dirty="0" smtClean="0"/>
              <a:t>Program staff from the IMAG award agency will have a significant, although not dominant, role in the planning and execution of the supported activities.</a:t>
            </a:r>
          </a:p>
        </p:txBody>
      </p:sp>
    </p:spTree>
    <p:extLst>
      <p:ext uri="{BB962C8B-B14F-4D97-AF65-F5344CB8AC3E}">
        <p14:creationId xmlns:p14="http://schemas.microsoft.com/office/powerpoint/2010/main" val="3679300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400" dirty="0" smtClean="0"/>
          </a:p>
          <a:p>
            <a:r>
              <a:rPr lang="en-US" sz="24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What is the U01 PAR on “Predictive </a:t>
            </a:r>
            <a:r>
              <a:rPr lang="en-US" sz="2400" dirty="0" err="1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Multiscale</a:t>
            </a:r>
            <a:r>
              <a:rPr lang="en-US" sz="24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 Models”?</a:t>
            </a:r>
          </a:p>
          <a:p>
            <a:endParaRPr lang="en-US" sz="2400" dirty="0" smtClean="0"/>
          </a:p>
          <a:p>
            <a:r>
              <a:rPr lang="en-US" sz="2400" dirty="0" smtClean="0"/>
              <a:t>NCCIH Mission and </a:t>
            </a:r>
            <a:r>
              <a:rPr lang="en-US" sz="2400" dirty="0"/>
              <a:t>Conceptual Framework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NCCIH’s High Priority Interest Topics for this PAR with Examples and Potential Collaborators</a:t>
            </a:r>
          </a:p>
          <a:p>
            <a:endParaRPr lang="en-US" sz="24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Submission and Review Information</a:t>
            </a:r>
          </a:p>
        </p:txBody>
      </p:sp>
    </p:spTree>
    <p:extLst>
      <p:ext uri="{BB962C8B-B14F-4D97-AF65-F5344CB8AC3E}">
        <p14:creationId xmlns:p14="http://schemas.microsoft.com/office/powerpoint/2010/main" val="1138083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NCCIH Mission Statement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r>
              <a:rPr lang="en-US" sz="3200" dirty="0" smtClean="0"/>
              <a:t>The </a:t>
            </a:r>
            <a:r>
              <a:rPr lang="en-US" sz="3200" dirty="0"/>
              <a:t>mission of NCCIH is to define, through rigorous scientific investigation, the </a:t>
            </a:r>
            <a:r>
              <a:rPr lang="en-US" sz="3200" b="1" u="sng" dirty="0"/>
              <a:t>usefulness</a:t>
            </a:r>
            <a:r>
              <a:rPr lang="en-US" sz="3200" dirty="0"/>
              <a:t> and </a:t>
            </a:r>
            <a:r>
              <a:rPr lang="en-US" sz="3200" b="1" u="sng" dirty="0"/>
              <a:t>safety</a:t>
            </a:r>
            <a:r>
              <a:rPr lang="en-US" sz="3200" dirty="0"/>
              <a:t> of complementary and integrative health interventions and their </a:t>
            </a:r>
            <a:r>
              <a:rPr lang="en-US" sz="3200" b="1" u="sng" dirty="0"/>
              <a:t>roles</a:t>
            </a:r>
            <a:r>
              <a:rPr lang="en-US" sz="3200" dirty="0"/>
              <a:t> in improving health and health care.</a:t>
            </a:r>
          </a:p>
        </p:txBody>
      </p:sp>
    </p:spTree>
    <p:extLst>
      <p:ext uri="{BB962C8B-B14F-4D97-AF65-F5344CB8AC3E}">
        <p14:creationId xmlns:p14="http://schemas.microsoft.com/office/powerpoint/2010/main" val="1474517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Framework for Research on Complementary and Integrative Health (CIH) Approaches</a:t>
            </a:r>
            <a:endParaRPr lang="en-US" dirty="0"/>
          </a:p>
        </p:txBody>
      </p:sp>
      <p:pic>
        <p:nvPicPr>
          <p:cNvPr id="4" name="Picture 2" descr="See detailed text below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33016"/>
            <a:ext cx="8229600" cy="4443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1600200" y="1481630"/>
            <a:ext cx="1358577" cy="956770"/>
            <a:chOff x="5493445" y="1388470"/>
            <a:chExt cx="1461545" cy="963768"/>
          </a:xfrm>
        </p:grpSpPr>
        <p:pic>
          <p:nvPicPr>
            <p:cNvPr id="5" name="Picture 2" descr="See detailed text below.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259" t="3533" r="55966" b="76018"/>
            <a:stretch/>
          </p:blipFill>
          <p:spPr bwMode="auto">
            <a:xfrm rot="1326552">
              <a:off x="5607355" y="1388470"/>
              <a:ext cx="1347635" cy="9087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Isosceles Triangle 6"/>
            <p:cNvSpPr/>
            <p:nvPr/>
          </p:nvSpPr>
          <p:spPr>
            <a:xfrm rot="8282820">
              <a:off x="5493445" y="1784422"/>
              <a:ext cx="357563" cy="567816"/>
            </a:xfrm>
            <a:prstGeom prst="triangl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762000" y="5257800"/>
            <a:ext cx="7772400" cy="1066800"/>
            <a:chOff x="838200" y="5105400"/>
            <a:chExt cx="7772400" cy="1066800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838200" y="5105400"/>
              <a:ext cx="0" cy="1066800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4648200" y="5105400"/>
              <a:ext cx="0" cy="106680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7315200" y="5105400"/>
              <a:ext cx="0" cy="106680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8610600" y="5105400"/>
              <a:ext cx="0" cy="1066800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1371600" y="5626513"/>
              <a:ext cx="29290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accent2">
                      <a:lumMod val="75000"/>
                    </a:schemeClr>
                  </a:solidFill>
                </a:rPr>
                <a:t>Exploratory/Pilot Studies</a:t>
              </a:r>
              <a:endParaRPr lang="en-US" b="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794956" y="5518792"/>
              <a:ext cx="2438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chemeClr val="accent4">
                      <a:lumMod val="75000"/>
                    </a:schemeClr>
                  </a:solidFill>
                </a:rPr>
                <a:t>Efficacy/Effectiveness Studies</a:t>
              </a:r>
              <a:endParaRPr lang="en-US" sz="1600" b="1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315200" y="5474304"/>
              <a:ext cx="1295400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 smtClean="0">
                  <a:solidFill>
                    <a:srgbClr val="7030A0"/>
                  </a:solidFill>
                </a:rPr>
                <a:t>Dissemination &amp; Implementation Studies</a:t>
              </a:r>
              <a:endParaRPr lang="en-US" sz="1100" b="1" dirty="0">
                <a:solidFill>
                  <a:srgbClr val="7030A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77594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ee detailed text below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57400"/>
            <a:ext cx="8229600" cy="4443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Isosceles Triangle 5"/>
          <p:cNvSpPr/>
          <p:nvPr/>
        </p:nvSpPr>
        <p:spPr>
          <a:xfrm rot="855629">
            <a:off x="2921363" y="1533607"/>
            <a:ext cx="1497040" cy="1452372"/>
          </a:xfrm>
          <a:prstGeom prst="triangle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1752600" y="76200"/>
            <a:ext cx="5992319" cy="2899675"/>
            <a:chOff x="2031956" y="228600"/>
            <a:chExt cx="5992319" cy="2899675"/>
          </a:xfrm>
        </p:grpSpPr>
        <p:sp>
          <p:nvSpPr>
            <p:cNvPr id="9" name="Oval 8"/>
            <p:cNvSpPr/>
            <p:nvPr/>
          </p:nvSpPr>
          <p:spPr>
            <a:xfrm>
              <a:off x="4038600" y="228600"/>
              <a:ext cx="1752600" cy="1676400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Predictive </a:t>
              </a:r>
              <a:r>
                <a:rPr lang="en-US" dirty="0" err="1" smtClean="0"/>
                <a:t>Multiscale</a:t>
              </a:r>
              <a:r>
                <a:rPr lang="en-US" dirty="0" smtClean="0"/>
                <a:t> Modeling</a:t>
              </a:r>
              <a:endParaRPr lang="en-US" dirty="0"/>
            </a:p>
          </p:txBody>
        </p:sp>
        <p:sp>
          <p:nvSpPr>
            <p:cNvPr id="10" name="Left Arrow 9"/>
            <p:cNvSpPr/>
            <p:nvPr/>
          </p:nvSpPr>
          <p:spPr>
            <a:xfrm rot="19714442">
              <a:off x="2031956" y="1643055"/>
              <a:ext cx="1569019" cy="552510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Left Arrow 12"/>
            <p:cNvSpPr/>
            <p:nvPr/>
          </p:nvSpPr>
          <p:spPr>
            <a:xfrm rot="18985233">
              <a:off x="3089506" y="2215731"/>
              <a:ext cx="1080860" cy="552510"/>
            </a:xfrm>
            <a:prstGeom prst="leftArrow">
              <a:avLst/>
            </a:prstGeom>
            <a:solidFill>
              <a:srgbClr val="EAB51E"/>
            </a:solidFill>
            <a:ln>
              <a:solidFill>
                <a:srgbClr val="B4A00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Left Arrow 13"/>
            <p:cNvSpPr/>
            <p:nvPr/>
          </p:nvSpPr>
          <p:spPr>
            <a:xfrm rot="17322887">
              <a:off x="4083239" y="2470645"/>
              <a:ext cx="730007" cy="552510"/>
            </a:xfrm>
            <a:prstGeom prst="leftArrow">
              <a:avLst/>
            </a:prstGeom>
            <a:solidFill>
              <a:srgbClr val="84B94F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Left Arrow 14"/>
            <p:cNvSpPr/>
            <p:nvPr/>
          </p:nvSpPr>
          <p:spPr>
            <a:xfrm rot="14895452">
              <a:off x="5056008" y="2487017"/>
              <a:ext cx="730007" cy="552510"/>
            </a:xfrm>
            <a:prstGeom prst="leftArrow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Left Arrow 15"/>
            <p:cNvSpPr/>
            <p:nvPr/>
          </p:nvSpPr>
          <p:spPr>
            <a:xfrm rot="13200933">
              <a:off x="6005388" y="2127378"/>
              <a:ext cx="989550" cy="552510"/>
            </a:xfrm>
            <a:prstGeom prst="leftArrow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Left Arrow 16"/>
            <p:cNvSpPr/>
            <p:nvPr/>
          </p:nvSpPr>
          <p:spPr>
            <a:xfrm rot="12274987">
              <a:off x="6548907" y="1497569"/>
              <a:ext cx="1475368" cy="552510"/>
            </a:xfrm>
            <a:prstGeom prst="leftArrow">
              <a:avLst/>
            </a:prstGeom>
            <a:solidFill>
              <a:srgbClr val="8A5CAC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762000" y="5257800"/>
            <a:ext cx="7772400" cy="1066800"/>
            <a:chOff x="838200" y="5105400"/>
            <a:chExt cx="7772400" cy="1066800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838200" y="5105400"/>
              <a:ext cx="0" cy="1066800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4648200" y="5105400"/>
              <a:ext cx="0" cy="106680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7315200" y="5105400"/>
              <a:ext cx="0" cy="106680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8610600" y="5105400"/>
              <a:ext cx="0" cy="1066800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1381386" y="5428137"/>
              <a:ext cx="29620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accent2">
                      <a:lumMod val="75000"/>
                    </a:schemeClr>
                  </a:solidFill>
                </a:rPr>
                <a:t>Mechanistic/Exploratory/Pilot Studies</a:t>
              </a:r>
              <a:endParaRPr lang="en-US" b="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794956" y="5518792"/>
              <a:ext cx="2438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chemeClr val="accent4">
                      <a:lumMod val="75000"/>
                    </a:schemeClr>
                  </a:solidFill>
                </a:rPr>
                <a:t>Efficacy/Effectiveness Studies</a:t>
              </a:r>
              <a:endParaRPr lang="en-US" sz="1600" b="1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315200" y="5474304"/>
              <a:ext cx="1295400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 smtClean="0">
                  <a:solidFill>
                    <a:srgbClr val="7030A0"/>
                  </a:solidFill>
                </a:rPr>
                <a:t>Dissemination &amp; Implementation Studies</a:t>
              </a:r>
              <a:endParaRPr lang="en-US" sz="1100" b="1" dirty="0">
                <a:solidFill>
                  <a:srgbClr val="7030A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53254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400" dirty="0" smtClean="0"/>
          </a:p>
          <a:p>
            <a:r>
              <a:rPr lang="en-US" sz="24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What is the U01 PAR on “Predictive </a:t>
            </a:r>
            <a:r>
              <a:rPr lang="en-US" sz="2400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Multiscale</a:t>
            </a:r>
            <a:r>
              <a:rPr lang="en-US" sz="24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Models”?</a:t>
            </a:r>
          </a:p>
          <a:p>
            <a:endParaRPr lang="en-US" sz="2400" dirty="0" smtClean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NCCIH Mission and </a:t>
            </a: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Conceptual </a:t>
            </a:r>
            <a:r>
              <a:rPr lang="en-US" sz="24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Framework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NCCIH’s High Priority Interest Topics for this PAR with Examples and Potential Collaborators</a:t>
            </a:r>
          </a:p>
          <a:p>
            <a:endParaRPr lang="en-US" sz="2400" dirty="0"/>
          </a:p>
          <a:p>
            <a:r>
              <a:rPr lang="en-US" sz="24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Submission and Review Information</a:t>
            </a:r>
          </a:p>
        </p:txBody>
      </p:sp>
    </p:spTree>
    <p:extLst>
      <p:ext uri="{BB962C8B-B14F-4D97-AF65-F5344CB8AC3E}">
        <p14:creationId xmlns:p14="http://schemas.microsoft.com/office/powerpoint/2010/main" val="2766574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ee detailed text below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57400"/>
            <a:ext cx="8229600" cy="4443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Isosceles Triangle 5"/>
          <p:cNvSpPr/>
          <p:nvPr/>
        </p:nvSpPr>
        <p:spPr>
          <a:xfrm rot="855629">
            <a:off x="2921363" y="1533607"/>
            <a:ext cx="1497040" cy="1452372"/>
          </a:xfrm>
          <a:prstGeom prst="triangle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1752600" y="76200"/>
            <a:ext cx="3759244" cy="2883303"/>
            <a:chOff x="2031956" y="228600"/>
            <a:chExt cx="3759244" cy="2883303"/>
          </a:xfrm>
        </p:grpSpPr>
        <p:sp>
          <p:nvSpPr>
            <p:cNvPr id="9" name="Oval 8"/>
            <p:cNvSpPr/>
            <p:nvPr/>
          </p:nvSpPr>
          <p:spPr>
            <a:xfrm>
              <a:off x="4038600" y="228600"/>
              <a:ext cx="1752600" cy="1676400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Predictive </a:t>
              </a:r>
              <a:r>
                <a:rPr lang="en-US" dirty="0" err="1" smtClean="0"/>
                <a:t>Multiscale</a:t>
              </a:r>
              <a:r>
                <a:rPr lang="en-US" dirty="0" smtClean="0"/>
                <a:t> Modeling</a:t>
              </a:r>
              <a:endParaRPr lang="en-US" dirty="0"/>
            </a:p>
          </p:txBody>
        </p:sp>
        <p:sp>
          <p:nvSpPr>
            <p:cNvPr id="10" name="Left Arrow 9"/>
            <p:cNvSpPr/>
            <p:nvPr/>
          </p:nvSpPr>
          <p:spPr>
            <a:xfrm rot="19714442">
              <a:off x="2031956" y="1643055"/>
              <a:ext cx="1569019" cy="552510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Left Arrow 12"/>
            <p:cNvSpPr/>
            <p:nvPr/>
          </p:nvSpPr>
          <p:spPr>
            <a:xfrm rot="18985233">
              <a:off x="3089506" y="2215731"/>
              <a:ext cx="1080860" cy="552510"/>
            </a:xfrm>
            <a:prstGeom prst="leftArrow">
              <a:avLst/>
            </a:prstGeom>
            <a:solidFill>
              <a:srgbClr val="EAB51E"/>
            </a:solidFill>
            <a:ln>
              <a:solidFill>
                <a:srgbClr val="B4A00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Left Arrow 13"/>
            <p:cNvSpPr/>
            <p:nvPr/>
          </p:nvSpPr>
          <p:spPr>
            <a:xfrm rot="17322887">
              <a:off x="4083239" y="2470645"/>
              <a:ext cx="730007" cy="552510"/>
            </a:xfrm>
            <a:prstGeom prst="leftArrow">
              <a:avLst/>
            </a:prstGeom>
            <a:solidFill>
              <a:srgbClr val="84B94F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762000" y="5257800"/>
            <a:ext cx="7772400" cy="1066800"/>
            <a:chOff x="838200" y="5105400"/>
            <a:chExt cx="7772400" cy="1066800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838200" y="5105400"/>
              <a:ext cx="0" cy="1066800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4648200" y="5105400"/>
              <a:ext cx="0" cy="106680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7315200" y="5105400"/>
              <a:ext cx="0" cy="106680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8610600" y="5105400"/>
              <a:ext cx="0" cy="1066800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4794956" y="5518792"/>
              <a:ext cx="2438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chemeClr val="accent4">
                      <a:lumMod val="75000"/>
                    </a:schemeClr>
                  </a:solidFill>
                </a:rPr>
                <a:t>Efficacy/Effectiveness Studies</a:t>
              </a:r>
              <a:endParaRPr lang="en-US" sz="1600" b="1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315200" y="5474304"/>
              <a:ext cx="1295400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 smtClean="0">
                  <a:solidFill>
                    <a:srgbClr val="7030A0"/>
                  </a:solidFill>
                </a:rPr>
                <a:t>Dissemination &amp; Implementation Studies</a:t>
              </a:r>
              <a:endParaRPr lang="en-US" sz="1100" b="1" dirty="0">
                <a:solidFill>
                  <a:srgbClr val="7030A0"/>
                </a:solidFill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1206872" y="5558443"/>
            <a:ext cx="29620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Mechanistic/Exploratory/Pilot Studies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35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NCCIH High Priority Topics for Predictive </a:t>
            </a:r>
            <a:r>
              <a:rPr lang="en-US" dirty="0" err="1" smtClean="0"/>
              <a:t>Multiscale</a:t>
            </a:r>
            <a:r>
              <a:rPr lang="en-US" dirty="0" smtClean="0"/>
              <a:t> Models (MSM) Research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</a:t>
            </a:r>
            <a:r>
              <a:rPr lang="en-US" dirty="0" smtClean="0"/>
              <a:t>redictive </a:t>
            </a:r>
            <a:r>
              <a:rPr lang="en-US" dirty="0"/>
              <a:t>and/or modifiable mechanisms of </a:t>
            </a:r>
            <a:r>
              <a:rPr lang="en-US" b="1" i="1" dirty="0"/>
              <a:t>natural products </a:t>
            </a:r>
            <a:r>
              <a:rPr lang="en-US" dirty="0"/>
              <a:t>or </a:t>
            </a:r>
            <a:r>
              <a:rPr lang="en-US" b="1" i="1" dirty="0"/>
              <a:t>mind and body </a:t>
            </a:r>
            <a:r>
              <a:rPr lang="en-US" b="1" i="1" dirty="0" smtClean="0"/>
              <a:t>approaches </a:t>
            </a:r>
            <a:r>
              <a:rPr lang="en-US" dirty="0" smtClean="0"/>
              <a:t>for </a:t>
            </a:r>
            <a:r>
              <a:rPr lang="en-US" b="1" i="1" dirty="0"/>
              <a:t>pain management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/>
              <a:t>P</a:t>
            </a:r>
            <a:r>
              <a:rPr lang="en-US" dirty="0" smtClean="0"/>
              <a:t>redictive </a:t>
            </a:r>
            <a:r>
              <a:rPr lang="en-US" dirty="0"/>
              <a:t>and/or modifiable mechanisms of </a:t>
            </a:r>
            <a:r>
              <a:rPr lang="en-US" b="1" i="1" dirty="0"/>
              <a:t>mind and body </a:t>
            </a:r>
            <a:r>
              <a:rPr lang="en-US" b="1" i="1" dirty="0" smtClean="0"/>
              <a:t>approaches</a:t>
            </a:r>
            <a:r>
              <a:rPr lang="en-US" dirty="0" smtClean="0"/>
              <a:t> for </a:t>
            </a:r>
            <a:r>
              <a:rPr lang="en-US" b="1" i="1" dirty="0"/>
              <a:t>post-traumatic stress (disorder), sleep disorders or disturbances, anxiety, or depression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/>
              <a:t>P</a:t>
            </a:r>
            <a:r>
              <a:rPr lang="en-US" dirty="0" smtClean="0"/>
              <a:t>reventative </a:t>
            </a:r>
            <a:r>
              <a:rPr lang="en-US" dirty="0"/>
              <a:t>strategies that links genetics, molecular mechanisms, intracellular signaling, brain circuits, and/or environment with </a:t>
            </a:r>
            <a:r>
              <a:rPr lang="en-US" b="1" i="1" dirty="0"/>
              <a:t>responders and non-responders </a:t>
            </a:r>
            <a:r>
              <a:rPr lang="en-US" dirty="0"/>
              <a:t>of complementary </a:t>
            </a:r>
            <a:r>
              <a:rPr lang="en-US" dirty="0" smtClean="0"/>
              <a:t>interventions. </a:t>
            </a:r>
          </a:p>
          <a:p>
            <a:r>
              <a:rPr lang="en-US" dirty="0"/>
              <a:t>P</a:t>
            </a:r>
            <a:r>
              <a:rPr lang="en-US" dirty="0" smtClean="0"/>
              <a:t>redictive models of </a:t>
            </a:r>
            <a:r>
              <a:rPr lang="en-US" b="1" i="1" dirty="0" smtClean="0"/>
              <a:t>systems </a:t>
            </a:r>
            <a:r>
              <a:rPr lang="en-US" b="1" i="1" dirty="0"/>
              <a:t>level biological activity</a:t>
            </a:r>
            <a:r>
              <a:rPr lang="en-US" i="1" dirty="0"/>
              <a:t> of </a:t>
            </a:r>
            <a:r>
              <a:rPr lang="en-US" b="1" i="1" dirty="0"/>
              <a:t>natural </a:t>
            </a:r>
            <a:r>
              <a:rPr lang="en-US" b="1" i="1" dirty="0" smtClean="0"/>
              <a:t>products</a:t>
            </a:r>
          </a:p>
          <a:p>
            <a:r>
              <a:rPr lang="en-US" dirty="0" smtClean="0"/>
              <a:t>Predictive mechanistic </a:t>
            </a:r>
            <a:r>
              <a:rPr lang="en-US" dirty="0"/>
              <a:t>pathways and regulatory networks in </a:t>
            </a:r>
            <a:r>
              <a:rPr lang="en-US" b="1" i="1" dirty="0" smtClean="0"/>
              <a:t>microbiota brain-gut </a:t>
            </a:r>
            <a:r>
              <a:rPr lang="en-US" b="1" i="1" dirty="0"/>
              <a:t>interactions</a:t>
            </a:r>
            <a:r>
              <a:rPr lang="en-US" b="1" dirty="0"/>
              <a:t> </a:t>
            </a:r>
            <a:r>
              <a:rPr lang="en-US" dirty="0"/>
              <a:t>and related bio-behavioral </a:t>
            </a:r>
            <a:r>
              <a:rPr lang="en-US" dirty="0" smtClean="0"/>
              <a:t>networks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69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8370500" cy="1790700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Example One: Predictive Models of Multi-scale Measures for the Effects of Acupuncture, Hypnosis, Meditation, or Tai Chi on Pain Management</a:t>
            </a:r>
            <a:endParaRPr lang="en-US" sz="2800" b="1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7" t="1666" r="2534"/>
          <a:stretch/>
        </p:blipFill>
        <p:spPr bwMode="auto">
          <a:xfrm>
            <a:off x="1735666" y="2506132"/>
            <a:ext cx="5731933" cy="399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2" descr="Image result for acupuncture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Image result for acupuncture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6" descr="Image result for acupuncture"/>
          <p:cNvSpPr>
            <a:spLocks noChangeAspect="1" noChangeArrowheads="1"/>
          </p:cNvSpPr>
          <p:nvPr/>
        </p:nvSpPr>
        <p:spPr bwMode="auto">
          <a:xfrm>
            <a:off x="304800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8" descr="Image result for acupuncture"/>
          <p:cNvSpPr>
            <a:spLocks noChangeAspect="1" noChangeArrowheads="1"/>
          </p:cNvSpPr>
          <p:nvPr/>
        </p:nvSpPr>
        <p:spPr bwMode="auto">
          <a:xfrm>
            <a:off x="457200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438400"/>
            <a:ext cx="2041507" cy="135360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2438400"/>
            <a:ext cx="2590800" cy="12954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928" y="4191000"/>
            <a:ext cx="1205622" cy="136036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4388504"/>
            <a:ext cx="1153397" cy="125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508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2701"/>
    </mc:Choice>
    <mc:Fallback xmlns="">
      <p:transition spd="slow" advTm="192701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Potential Collaborators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lvl="1" indent="-342900"/>
            <a:r>
              <a:rPr lang="en-US" dirty="0" smtClean="0"/>
              <a:t>Bruce </a:t>
            </a:r>
            <a:r>
              <a:rPr lang="en-US" dirty="0"/>
              <a:t>R. Rosen; Randy </a:t>
            </a:r>
            <a:r>
              <a:rPr lang="en-US" dirty="0" err="1"/>
              <a:t>Gollub</a:t>
            </a:r>
            <a:endParaRPr lang="en-US" dirty="0"/>
          </a:p>
          <a:p>
            <a:pPr lvl="2" indent="-342900">
              <a:buFont typeface="Wingdings" panose="05000000000000000000" pitchFamily="2" charset="2"/>
              <a:buChar char="v"/>
            </a:pPr>
            <a:r>
              <a:rPr lang="en-US" dirty="0"/>
              <a:t>“</a:t>
            </a:r>
            <a:r>
              <a:rPr lang="en-US" b="1" dirty="0"/>
              <a:t>Neuroimaging Acupuncture Effects Brain Activity in Chronic Low Back Pain</a:t>
            </a:r>
            <a:r>
              <a:rPr lang="en-US" dirty="0"/>
              <a:t>”</a:t>
            </a:r>
          </a:p>
          <a:p>
            <a:pPr lvl="2" indent="-342900">
              <a:buFont typeface="Wingdings" panose="05000000000000000000" pitchFamily="2" charset="2"/>
              <a:buChar char="v"/>
            </a:pPr>
            <a:r>
              <a:rPr lang="en-US" dirty="0" smtClean="0"/>
              <a:t>P01AT006663 	</a:t>
            </a:r>
          </a:p>
          <a:p>
            <a:pPr lvl="2" indent="-342900">
              <a:buFont typeface="Wingdings" panose="05000000000000000000" pitchFamily="2" charset="2"/>
              <a:buChar char="v"/>
            </a:pPr>
            <a:r>
              <a:rPr lang="en-US" dirty="0" smtClean="0"/>
              <a:t>Institution: Massachusetts General Hospital</a:t>
            </a:r>
          </a:p>
          <a:p>
            <a:pPr lvl="2" indent="-342900">
              <a:buFont typeface="Wingdings" panose="05000000000000000000" pitchFamily="2" charset="2"/>
              <a:buChar char="v"/>
            </a:pPr>
            <a:r>
              <a:rPr lang="en-US" dirty="0" smtClean="0">
                <a:hlinkClick r:id="rId2"/>
              </a:rPr>
              <a:t>bruce@nmr.mgh.harvard.edu</a:t>
            </a:r>
            <a:r>
              <a:rPr lang="en-US" dirty="0" smtClean="0"/>
              <a:t>; </a:t>
            </a:r>
            <a:r>
              <a:rPr lang="en-US" dirty="0" smtClean="0">
                <a:hlinkClick r:id="rId3"/>
              </a:rPr>
              <a:t>rgollub@partners.org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Kirsten </a:t>
            </a:r>
            <a:r>
              <a:rPr lang="en-US" dirty="0" err="1"/>
              <a:t>Tillisch</a:t>
            </a:r>
            <a:r>
              <a:rPr lang="en-US" dirty="0"/>
              <a:t>; Bruce D. </a:t>
            </a:r>
            <a:r>
              <a:rPr lang="en-US" dirty="0" err="1" smtClean="0"/>
              <a:t>Naliboff</a:t>
            </a:r>
            <a:r>
              <a:rPr lang="en-US" dirty="0" smtClean="0"/>
              <a:t> </a:t>
            </a:r>
          </a:p>
          <a:p>
            <a:pPr lvl="2" indent="-342900">
              <a:buFont typeface="Wingdings" panose="05000000000000000000" pitchFamily="2" charset="2"/>
              <a:buChar char="v"/>
            </a:pPr>
            <a:r>
              <a:rPr lang="en-US" b="1" dirty="0" smtClean="0"/>
              <a:t>“Neuroimaging Biomarkers of Mind-Body Treatment Response in Chronic Visceral Pain</a:t>
            </a:r>
            <a:r>
              <a:rPr lang="en-US" dirty="0" smtClean="0"/>
              <a:t>”</a:t>
            </a:r>
          </a:p>
          <a:p>
            <a:pPr lvl="2" indent="-342900">
              <a:buFont typeface="Wingdings" panose="05000000000000000000" pitchFamily="2" charset="2"/>
              <a:buChar char="v"/>
            </a:pPr>
            <a:r>
              <a:rPr lang="en-US" dirty="0" smtClean="0"/>
              <a:t>R01AT007137</a:t>
            </a:r>
          </a:p>
          <a:p>
            <a:pPr lvl="2" indent="-342900">
              <a:buFont typeface="Wingdings" panose="05000000000000000000" pitchFamily="2" charset="2"/>
              <a:buChar char="v"/>
            </a:pPr>
            <a:r>
              <a:rPr lang="en-US" dirty="0" smtClean="0"/>
              <a:t>Institution: University of California at Los Angeles</a:t>
            </a:r>
          </a:p>
          <a:p>
            <a:pPr lvl="2" indent="-342900">
              <a:buFont typeface="Wingdings" panose="05000000000000000000" pitchFamily="2" charset="2"/>
              <a:buChar char="v"/>
            </a:pPr>
            <a:r>
              <a:rPr lang="en-US" dirty="0" smtClean="0">
                <a:hlinkClick r:id="rId4"/>
              </a:rPr>
              <a:t>ktillisch@mednet.ucla.edu</a:t>
            </a:r>
            <a:r>
              <a:rPr lang="en-US" dirty="0" smtClean="0"/>
              <a:t>; </a:t>
            </a:r>
            <a:r>
              <a:rPr lang="en-US" dirty="0" smtClean="0">
                <a:hlinkClick r:id="rId5"/>
              </a:rPr>
              <a:t>bruce.nali@gmail.com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19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400" dirty="0" smtClean="0"/>
          </a:p>
          <a:p>
            <a:r>
              <a:rPr lang="en-US" sz="2400" dirty="0" smtClean="0"/>
              <a:t>What is the U01 PAR on “Predictive </a:t>
            </a:r>
            <a:r>
              <a:rPr lang="en-US" sz="2400" dirty="0" err="1" smtClean="0"/>
              <a:t>Multiscale</a:t>
            </a:r>
            <a:r>
              <a:rPr lang="en-US" sz="2400" dirty="0" smtClean="0"/>
              <a:t> Models”?</a:t>
            </a:r>
          </a:p>
          <a:p>
            <a:endParaRPr lang="en-US" sz="2400" dirty="0" smtClean="0"/>
          </a:p>
          <a:p>
            <a:r>
              <a:rPr lang="en-US" sz="2400" dirty="0" smtClean="0"/>
              <a:t>NCCIH Mission and Conceptual Framework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NCCIH’s High Priority Interest Topics for this PAR with Examples and Potential Collaborators</a:t>
            </a:r>
          </a:p>
          <a:p>
            <a:endParaRPr lang="en-US" sz="2400" dirty="0"/>
          </a:p>
          <a:p>
            <a:r>
              <a:rPr lang="en-US" sz="2400" dirty="0" smtClean="0"/>
              <a:t>Submission and Review Information</a:t>
            </a:r>
          </a:p>
        </p:txBody>
      </p:sp>
    </p:spTree>
    <p:extLst>
      <p:ext uri="{BB962C8B-B14F-4D97-AF65-F5344CB8AC3E}">
        <p14:creationId xmlns:p14="http://schemas.microsoft.com/office/powerpoint/2010/main" val="3019545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15962"/>
            <a:ext cx="8370500" cy="1417638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Example Two: Predictive Models of Multi-Scale Measures for Meditation, Yoga, and/or Herb Effects on Mild-to Moderate Depression, Sleep, Stress, or Anxiety</a:t>
            </a:r>
            <a:endParaRPr lang="en-US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218767" y="4538491"/>
            <a:ext cx="1524000" cy="120032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Depression, Sleep, Stress, Anxiety 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5038130"/>
            <a:ext cx="1676400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8882" y="1948977"/>
            <a:ext cx="1481138" cy="7715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733" y="2663706"/>
            <a:ext cx="1639533" cy="1222494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4892189" y="5449227"/>
            <a:ext cx="990600" cy="741402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genes</a:t>
            </a:r>
            <a:endParaRPr lang="en-US" sz="1400" b="1" dirty="0"/>
          </a:p>
        </p:txBody>
      </p:sp>
      <p:sp>
        <p:nvSpPr>
          <p:cNvPr id="12" name="Oval 11"/>
          <p:cNvSpPr/>
          <p:nvPr/>
        </p:nvSpPr>
        <p:spPr>
          <a:xfrm>
            <a:off x="3269102" y="4543293"/>
            <a:ext cx="1606154" cy="741402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molecules</a:t>
            </a:r>
            <a:endParaRPr lang="en-US" sz="1400" b="1" dirty="0"/>
          </a:p>
        </p:txBody>
      </p:sp>
      <p:sp>
        <p:nvSpPr>
          <p:cNvPr id="13" name="Oval 12"/>
          <p:cNvSpPr/>
          <p:nvPr/>
        </p:nvSpPr>
        <p:spPr>
          <a:xfrm>
            <a:off x="5325534" y="2815832"/>
            <a:ext cx="1654969" cy="741402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p</a:t>
            </a:r>
            <a:r>
              <a:rPr lang="en-US" sz="1400" b="1" dirty="0" smtClean="0"/>
              <a:t>ersonality traits</a:t>
            </a:r>
            <a:endParaRPr lang="en-US" sz="1400" b="1" dirty="0"/>
          </a:p>
        </p:txBody>
      </p:sp>
      <p:sp>
        <p:nvSpPr>
          <p:cNvPr id="14" name="Oval 13"/>
          <p:cNvSpPr/>
          <p:nvPr/>
        </p:nvSpPr>
        <p:spPr>
          <a:xfrm>
            <a:off x="7569200" y="2961048"/>
            <a:ext cx="990600" cy="741402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brain</a:t>
            </a:r>
            <a:endParaRPr lang="en-US" sz="1400" b="1" dirty="0"/>
          </a:p>
        </p:txBody>
      </p:sp>
      <p:sp>
        <p:nvSpPr>
          <p:cNvPr id="15" name="Oval 14"/>
          <p:cNvSpPr/>
          <p:nvPr/>
        </p:nvSpPr>
        <p:spPr>
          <a:xfrm>
            <a:off x="3525087" y="3484739"/>
            <a:ext cx="1828800" cy="741402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environment</a:t>
            </a:r>
            <a:endParaRPr lang="en-US" sz="1400" b="1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6477000" y="3733800"/>
            <a:ext cx="304800" cy="49234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5166783" y="4913637"/>
            <a:ext cx="567267" cy="3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5486400" y="4140557"/>
            <a:ext cx="495300" cy="3979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7315200" y="3805486"/>
            <a:ext cx="383117" cy="4206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6018675" y="5284695"/>
            <a:ext cx="382125" cy="3018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019755" y="6192693"/>
            <a:ext cx="34179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B050"/>
                </a:solidFill>
              </a:rPr>
              <a:t>Responders</a:t>
            </a:r>
            <a:r>
              <a:rPr lang="en-US" sz="1600" b="1" dirty="0" smtClean="0"/>
              <a:t> </a:t>
            </a:r>
            <a:r>
              <a:rPr lang="en-US" sz="1600" b="1" i="1" dirty="0" smtClean="0"/>
              <a:t>vs. </a:t>
            </a:r>
            <a:r>
              <a:rPr lang="en-US" sz="1600" b="1" dirty="0" smtClean="0">
                <a:solidFill>
                  <a:srgbClr val="FF0000"/>
                </a:solidFill>
              </a:rPr>
              <a:t>Non-Responders</a:t>
            </a:r>
            <a:endParaRPr lang="en-US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690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2701"/>
    </mc:Choice>
    <mc:Fallback xmlns="">
      <p:transition spd="slow" advTm="192701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Potential Collaborators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1" indent="-342900"/>
            <a:r>
              <a:rPr lang="en-US" dirty="0"/>
              <a:t>Richard </a:t>
            </a:r>
            <a:r>
              <a:rPr lang="en-US" dirty="0" smtClean="0"/>
              <a:t>Davidson	</a:t>
            </a:r>
          </a:p>
          <a:p>
            <a:pPr lvl="2" indent="-342900">
              <a:buFont typeface="Wingdings" panose="05000000000000000000" pitchFamily="2" charset="2"/>
              <a:buChar char="v"/>
            </a:pPr>
            <a:r>
              <a:rPr lang="en-US" dirty="0" smtClean="0"/>
              <a:t>“</a:t>
            </a:r>
            <a:r>
              <a:rPr lang="en-US" b="1" dirty="0" smtClean="0"/>
              <a:t>Wisconsin Center for the Neuroscience and Psychophysiology of Meditation</a:t>
            </a:r>
            <a:r>
              <a:rPr lang="en-US" dirty="0" smtClean="0"/>
              <a:t>”</a:t>
            </a:r>
          </a:p>
          <a:p>
            <a:pPr lvl="2" indent="-342900">
              <a:buFont typeface="Wingdings" panose="05000000000000000000" pitchFamily="2" charset="2"/>
              <a:buChar char="v"/>
            </a:pPr>
            <a:r>
              <a:rPr lang="en-US" dirty="0" smtClean="0"/>
              <a:t>P01AT00004952</a:t>
            </a:r>
          </a:p>
          <a:p>
            <a:pPr lvl="2" indent="-342900">
              <a:buFont typeface="Wingdings" panose="05000000000000000000" pitchFamily="2" charset="2"/>
              <a:buChar char="v"/>
            </a:pPr>
            <a:r>
              <a:rPr lang="en-US" dirty="0" smtClean="0"/>
              <a:t>Institution: University of Wisconsin at Madison</a:t>
            </a:r>
          </a:p>
          <a:p>
            <a:pPr lvl="2" indent="-342900">
              <a:buFont typeface="Wingdings" panose="05000000000000000000" pitchFamily="2" charset="2"/>
              <a:buChar char="v"/>
            </a:pPr>
            <a:r>
              <a:rPr lang="en-US" dirty="0" smtClean="0">
                <a:hlinkClick r:id="rId2"/>
              </a:rPr>
              <a:t>rjdavids@wisc.edu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342900" lvl="1" indent="-342900"/>
            <a:r>
              <a:rPr lang="en-US" dirty="0"/>
              <a:t>Richard B. Van </a:t>
            </a:r>
            <a:r>
              <a:rPr lang="en-US" dirty="0" err="1"/>
              <a:t>Breemen</a:t>
            </a:r>
            <a:endParaRPr lang="en-US" dirty="0"/>
          </a:p>
          <a:p>
            <a:pPr lvl="2" indent="-342900">
              <a:buFont typeface="Wingdings" panose="05000000000000000000" pitchFamily="2" charset="2"/>
              <a:buChar char="v"/>
            </a:pPr>
            <a:r>
              <a:rPr lang="en-US" dirty="0" smtClean="0"/>
              <a:t>“</a:t>
            </a:r>
            <a:r>
              <a:rPr lang="en-US" b="1" dirty="0" smtClean="0"/>
              <a:t>Botanical Dietary Supplements for Women’s Health”</a:t>
            </a:r>
          </a:p>
          <a:p>
            <a:pPr lvl="2" indent="-342900">
              <a:buFont typeface="Wingdings" panose="05000000000000000000" pitchFamily="2" charset="2"/>
              <a:buChar char="v"/>
            </a:pPr>
            <a:r>
              <a:rPr lang="en-US" dirty="0" smtClean="0"/>
              <a:t>P50AT000155</a:t>
            </a:r>
            <a:endParaRPr lang="en-US" dirty="0"/>
          </a:p>
          <a:p>
            <a:pPr lvl="2" indent="-342900">
              <a:buFont typeface="Wingdings" panose="05000000000000000000" pitchFamily="2" charset="2"/>
              <a:buChar char="v"/>
            </a:pPr>
            <a:r>
              <a:rPr lang="en-US" dirty="0" smtClean="0"/>
              <a:t>Institution: University of Illinois at Chicago</a:t>
            </a:r>
          </a:p>
          <a:p>
            <a:pPr lvl="2" indent="-342900">
              <a:buFont typeface="Wingdings" panose="05000000000000000000" pitchFamily="2" charset="2"/>
              <a:buChar char="v"/>
            </a:pPr>
            <a:r>
              <a:rPr lang="en-US" dirty="0" smtClean="0">
                <a:hlinkClick r:id="rId3"/>
              </a:rPr>
              <a:t>breemen@uic.edu</a:t>
            </a:r>
            <a:r>
              <a:rPr lang="en-US" dirty="0" smtClean="0"/>
              <a:t>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154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674688" y="46038"/>
            <a:ext cx="8229600" cy="2239962"/>
          </a:xfrm>
        </p:spPr>
        <p:txBody>
          <a:bodyPr anchor="ctr"/>
          <a:lstStyle/>
          <a:p>
            <a:r>
              <a:rPr lang="en-US" sz="2800" b="1" dirty="0" smtClean="0"/>
              <a:t>Example Three: Predictive Models of Systems </a:t>
            </a:r>
            <a:r>
              <a:rPr lang="en-US" sz="2800" b="1" dirty="0"/>
              <a:t>L</a:t>
            </a:r>
            <a:r>
              <a:rPr lang="en-US" sz="2800" b="1" dirty="0" smtClean="0"/>
              <a:t>evel </a:t>
            </a:r>
            <a:r>
              <a:rPr lang="en-US" sz="2800" b="1" dirty="0"/>
              <a:t>B</a:t>
            </a:r>
            <a:r>
              <a:rPr lang="en-US" sz="2800" b="1" dirty="0" smtClean="0"/>
              <a:t>iological Activities of </a:t>
            </a:r>
            <a:r>
              <a:rPr lang="en-US" sz="2800" b="1" dirty="0"/>
              <a:t>N</a:t>
            </a:r>
            <a:r>
              <a:rPr lang="en-US" sz="2800" b="1" dirty="0" smtClean="0"/>
              <a:t>atural </a:t>
            </a:r>
            <a:r>
              <a:rPr lang="en-US" sz="2800" b="1" dirty="0"/>
              <a:t>P</a:t>
            </a:r>
            <a:r>
              <a:rPr lang="en-US" sz="2800" b="1" dirty="0" smtClean="0"/>
              <a:t>roducts</a:t>
            </a:r>
            <a:r>
              <a:rPr lang="en-US" sz="2800" b="1" dirty="0"/>
              <a:t>, </a:t>
            </a:r>
            <a:r>
              <a:rPr lang="en-US" sz="2800" b="1" dirty="0" smtClean="0"/>
              <a:t>Especially </a:t>
            </a:r>
            <a:r>
              <a:rPr lang="en-US" sz="2800" b="1" dirty="0"/>
              <a:t>in the </a:t>
            </a:r>
            <a:r>
              <a:rPr lang="en-US" sz="2800" b="1" dirty="0" smtClean="0"/>
              <a:t>Context </a:t>
            </a:r>
            <a:r>
              <a:rPr lang="en-US" sz="2800" b="1" dirty="0"/>
              <a:t>of </a:t>
            </a:r>
            <a:r>
              <a:rPr lang="en-US" sz="2800" b="1" dirty="0" smtClean="0"/>
              <a:t>Complex Natural </a:t>
            </a:r>
            <a:r>
              <a:rPr lang="en-US" sz="2800" b="1" dirty="0"/>
              <a:t>P</a:t>
            </a:r>
            <a:r>
              <a:rPr lang="en-US" sz="2800" b="1" dirty="0" smtClean="0"/>
              <a:t>roduct Mixtures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3962400" y="4572000"/>
            <a:ext cx="1447800" cy="1066800"/>
          </a:xfrm>
          <a:solidFill>
            <a:srgbClr val="FFFF00"/>
          </a:solidFill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en-US" b="1" dirty="0"/>
              <a:t>absorption, transport, </a:t>
            </a:r>
            <a:r>
              <a:rPr lang="en-US" b="1" dirty="0" smtClean="0"/>
              <a:t>metabolism, elimination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886200"/>
            <a:ext cx="3567765" cy="2438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63"/>
          <a:stretch/>
        </p:blipFill>
        <p:spPr>
          <a:xfrm>
            <a:off x="5494750" y="3760233"/>
            <a:ext cx="3573049" cy="26511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000" y="3124200"/>
            <a:ext cx="3005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Human Disease Networks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60162" y="3124200"/>
            <a:ext cx="2390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Biological Networks</a:t>
            </a:r>
            <a:endParaRPr lang="en-US" b="1" dirty="0">
              <a:solidFill>
                <a:srgbClr val="00B05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2286905"/>
            <a:ext cx="2344478" cy="1553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091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Collaborators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Steven Polyak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b="1" dirty="0"/>
              <a:t>“Mechanisms of </a:t>
            </a:r>
            <a:r>
              <a:rPr lang="en-US" b="1" dirty="0" err="1"/>
              <a:t>Silymarin</a:t>
            </a:r>
            <a:r>
              <a:rPr lang="en-US" b="1" dirty="0"/>
              <a:t> </a:t>
            </a:r>
            <a:r>
              <a:rPr lang="en-US" b="1" dirty="0" err="1"/>
              <a:t>Hepatoprotection</a:t>
            </a:r>
            <a:r>
              <a:rPr lang="en-US" b="1" dirty="0"/>
              <a:t>”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University of Washington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dirty="0" smtClean="0"/>
              <a:t>R01 AT006842</a:t>
            </a:r>
            <a:endParaRPr lang="en-US" dirty="0"/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dirty="0" smtClean="0">
                <a:hlinkClick r:id="rId2"/>
              </a:rPr>
              <a:t>polyak@uw.edu</a:t>
            </a:r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Nadja Cech</a:t>
            </a:r>
          </a:p>
          <a:p>
            <a:pPr lvl="1"/>
            <a:r>
              <a:rPr lang="en-US" b="1" dirty="0"/>
              <a:t>“Strategies to Investigate Synergy in Botanical Medicines</a:t>
            </a:r>
            <a:r>
              <a:rPr lang="en-US" b="1" dirty="0" smtClean="0"/>
              <a:t>”</a:t>
            </a:r>
          </a:p>
          <a:p>
            <a:pPr lvl="1"/>
            <a:r>
              <a:rPr lang="en-US" dirty="0" smtClean="0"/>
              <a:t>University of North Carolina Greensboro</a:t>
            </a:r>
          </a:p>
          <a:p>
            <a:pPr lvl="1"/>
            <a:r>
              <a:rPr lang="en-US" dirty="0" smtClean="0"/>
              <a:t>R01 AT006860</a:t>
            </a:r>
          </a:p>
          <a:p>
            <a:pPr lvl="1"/>
            <a:r>
              <a:rPr lang="en-US" dirty="0" smtClean="0">
                <a:hlinkClick r:id="rId3"/>
              </a:rPr>
              <a:t>nbcech@uncg.edu</a:t>
            </a: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1925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2974570"/>
            <a:ext cx="1385370" cy="91923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026" y="2209800"/>
            <a:ext cx="1469626" cy="14501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4934" y="5464799"/>
            <a:ext cx="1465651" cy="9882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176" y="2710887"/>
            <a:ext cx="1524000" cy="1143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962" y="4222660"/>
            <a:ext cx="1078250" cy="107734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967312" y="5774267"/>
            <a:ext cx="2082621" cy="369332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Health Outcomes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 rot="2860845">
            <a:off x="3472170" y="4056228"/>
            <a:ext cx="461228" cy="2660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 rot="7897615">
            <a:off x="5525364" y="4089611"/>
            <a:ext cx="461228" cy="2660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 rot="5400000">
            <a:off x="4402710" y="3760755"/>
            <a:ext cx="461228" cy="2660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9600" y="122238"/>
            <a:ext cx="8229600" cy="223996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/>
              <a:t>Example Four: Predictive Models of the Interactions between Genes and Natural Product, such as Supplements, Diets, Botanicals, and Their Influences on Medicine and Health Outcomes</a:t>
            </a:r>
          </a:p>
        </p:txBody>
      </p:sp>
      <p:sp>
        <p:nvSpPr>
          <p:cNvPr id="12" name="Curved Left Arrow 11"/>
          <p:cNvSpPr/>
          <p:nvPr/>
        </p:nvSpPr>
        <p:spPr>
          <a:xfrm rot="18849022">
            <a:off x="6080950" y="4299705"/>
            <a:ext cx="486452" cy="1438181"/>
          </a:xfrm>
          <a:prstGeom prst="curvedLef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Curved Left Arrow 16"/>
          <p:cNvSpPr/>
          <p:nvPr/>
        </p:nvSpPr>
        <p:spPr>
          <a:xfrm rot="2750978" flipH="1">
            <a:off x="2979425" y="4379780"/>
            <a:ext cx="486452" cy="1438181"/>
          </a:xfrm>
          <a:prstGeom prst="curvedLef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135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Collaborators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Ski Chilton</a:t>
            </a:r>
          </a:p>
          <a:p>
            <a:pPr lvl="1" indent="-342900">
              <a:buFont typeface="Wingdings" panose="05000000000000000000" pitchFamily="2" charset="2"/>
              <a:buChar char="v"/>
            </a:pPr>
            <a:r>
              <a:rPr lang="en-US" b="1" dirty="0" smtClean="0"/>
              <a:t>“Role </a:t>
            </a:r>
            <a:r>
              <a:rPr lang="en-US" b="1" dirty="0"/>
              <a:t>of PUFA-Gene Interactions in Health </a:t>
            </a:r>
            <a:r>
              <a:rPr lang="en-US" b="1" dirty="0" smtClean="0"/>
              <a:t>Disparities”</a:t>
            </a:r>
            <a:r>
              <a:rPr lang="en-US" dirty="0" smtClean="0"/>
              <a:t> </a:t>
            </a:r>
          </a:p>
          <a:p>
            <a:pPr lvl="1" indent="-342900">
              <a:buFont typeface="Wingdings" panose="05000000000000000000" pitchFamily="2" charset="2"/>
              <a:buChar char="v"/>
            </a:pPr>
            <a:r>
              <a:rPr lang="en-US" dirty="0" smtClean="0"/>
              <a:t>Wake Forest University</a:t>
            </a:r>
          </a:p>
          <a:p>
            <a:pPr lvl="1" indent="-342900">
              <a:buFont typeface="Wingdings" panose="05000000000000000000" pitchFamily="2" charset="2"/>
              <a:buChar char="v"/>
            </a:pPr>
            <a:r>
              <a:rPr lang="en-US" dirty="0" smtClean="0"/>
              <a:t>R01 AT008621-01A1 	</a:t>
            </a:r>
          </a:p>
          <a:p>
            <a:pPr lvl="1" indent="-342900">
              <a:buFont typeface="Wingdings" panose="05000000000000000000" pitchFamily="2" charset="2"/>
              <a:buChar char="v"/>
            </a:pPr>
            <a:r>
              <a:rPr lang="en-US" u="sng" dirty="0" smtClean="0">
                <a:hlinkClick r:id="rId2"/>
              </a:rPr>
              <a:t>schilton@wakehealth.edu</a:t>
            </a:r>
            <a:r>
              <a:rPr lang="en-US" dirty="0" smtClean="0"/>
              <a:t> </a:t>
            </a:r>
          </a:p>
          <a:p>
            <a:pPr lvl="1">
              <a:spcBef>
                <a:spcPts val="0"/>
              </a:spcBef>
              <a:buNone/>
            </a:pPr>
            <a:endParaRPr lang="en-US" dirty="0"/>
          </a:p>
          <a:p>
            <a:r>
              <a:rPr lang="en-US" dirty="0" smtClean="0"/>
              <a:t>Ilya Raskin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“</a:t>
            </a:r>
            <a:r>
              <a:rPr lang="en-US" b="1" dirty="0"/>
              <a:t>Health </a:t>
            </a:r>
            <a:r>
              <a:rPr lang="en-US" b="1" dirty="0" smtClean="0"/>
              <a:t>Promoting </a:t>
            </a:r>
            <a:r>
              <a:rPr lang="en-US" b="1" dirty="0"/>
              <a:t>E</a:t>
            </a:r>
            <a:r>
              <a:rPr lang="en-US" b="1" dirty="0" smtClean="0"/>
              <a:t>ffects </a:t>
            </a:r>
            <a:r>
              <a:rPr lang="en-US" b="1" dirty="0"/>
              <a:t>of </a:t>
            </a:r>
            <a:r>
              <a:rPr lang="en-US" b="1" dirty="0" smtClean="0"/>
              <a:t>High-Polyphenol </a:t>
            </a:r>
            <a:r>
              <a:rPr lang="en-US" b="1" dirty="0"/>
              <a:t>F</a:t>
            </a:r>
            <a:r>
              <a:rPr lang="en-US" b="1" dirty="0" smtClean="0"/>
              <a:t>oods </a:t>
            </a:r>
            <a:r>
              <a:rPr lang="en-US" b="1" dirty="0"/>
              <a:t>M</a:t>
            </a:r>
            <a:r>
              <a:rPr lang="en-US" b="1" dirty="0" smtClean="0"/>
              <a:t>ay </a:t>
            </a:r>
            <a:r>
              <a:rPr lang="en-US" b="1" dirty="0"/>
              <a:t>B</a:t>
            </a:r>
            <a:r>
              <a:rPr lang="en-US" b="1" dirty="0" smtClean="0"/>
              <a:t>e </a:t>
            </a:r>
            <a:r>
              <a:rPr lang="en-US" b="1" dirty="0"/>
              <a:t>M</a:t>
            </a:r>
            <a:r>
              <a:rPr lang="en-US" b="1" dirty="0" smtClean="0"/>
              <a:t>ediated </a:t>
            </a:r>
            <a:r>
              <a:rPr lang="en-US" b="1" dirty="0"/>
              <a:t>through </a:t>
            </a:r>
            <a:r>
              <a:rPr lang="en-US" b="1" dirty="0" smtClean="0"/>
              <a:t>Gut </a:t>
            </a:r>
            <a:r>
              <a:rPr lang="en-US" b="1" dirty="0"/>
              <a:t>M</a:t>
            </a:r>
            <a:r>
              <a:rPr lang="en-US" b="1" dirty="0" smtClean="0"/>
              <a:t>icrobiome</a:t>
            </a:r>
            <a:r>
              <a:rPr lang="en-US" dirty="0"/>
              <a:t>”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Rutgers University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R01 AT008618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>
                <a:hlinkClick r:id="rId3"/>
              </a:rPr>
              <a:t>raskin@AESOP.Rutgers.edu</a:t>
            </a: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347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819400"/>
            <a:ext cx="2457918" cy="353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914400" y="5486400"/>
            <a:ext cx="29718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 err="1">
                <a:latin typeface="Arial" charset="0"/>
              </a:rPr>
              <a:t>Dinan</a:t>
            </a:r>
            <a:r>
              <a:rPr lang="en-US" altLang="en-US" sz="1400" b="1" dirty="0">
                <a:latin typeface="Arial" charset="0"/>
              </a:rPr>
              <a:t> T., et al., Journal of Psychiatric Research, Volume 63, 2015, 1–9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228600"/>
            <a:ext cx="8229600" cy="223996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/>
              <a:t>Example Five: Predictive </a:t>
            </a:r>
            <a:r>
              <a:rPr lang="en-US" altLang="en-US" sz="2800" b="1" dirty="0" smtClean="0"/>
              <a:t>Models of Networks of M</a:t>
            </a:r>
            <a:r>
              <a:rPr lang="en-US" sz="2800" b="1" dirty="0" smtClean="0"/>
              <a:t>icrobiota-Brain-Gut Interactions, or the Interactions of Such Networks with Related Omics, Bio-behavioral Networks, or Intervention Strategies and Health Outcomes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971800"/>
            <a:ext cx="2066925" cy="2066925"/>
          </a:xfrm>
          <a:prstGeom prst="rect">
            <a:avLst/>
          </a:prstGeom>
        </p:spPr>
      </p:pic>
      <p:sp>
        <p:nvSpPr>
          <p:cNvPr id="9" name="Curved Down Arrow 8"/>
          <p:cNvSpPr/>
          <p:nvPr/>
        </p:nvSpPr>
        <p:spPr>
          <a:xfrm rot="2376783">
            <a:off x="3430008" y="3120438"/>
            <a:ext cx="1614436" cy="533400"/>
          </a:xfrm>
          <a:prstGeom prst="curvedDownArrow">
            <a:avLst/>
          </a:prstGeom>
          <a:gradFill>
            <a:gsLst>
              <a:gs pos="0">
                <a:srgbClr val="A603AB"/>
              </a:gs>
              <a:gs pos="14000">
                <a:srgbClr val="0819FB"/>
              </a:gs>
              <a:gs pos="35001">
                <a:srgbClr val="1A8D48"/>
              </a:gs>
              <a:gs pos="63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324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Collaborators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Elhanan </a:t>
            </a:r>
            <a:r>
              <a:rPr lang="en-US" dirty="0" err="1" smtClean="0"/>
              <a:t>Borenstein</a:t>
            </a:r>
            <a:endParaRPr lang="en-US" dirty="0" smtClean="0"/>
          </a:p>
          <a:p>
            <a:pPr lvl="1">
              <a:buFont typeface="Wingdings" panose="05000000000000000000" pitchFamily="2" charset="2"/>
              <a:buChar char="v"/>
            </a:pPr>
            <a:r>
              <a:rPr lang="en-US" b="1" dirty="0" smtClean="0"/>
              <a:t>“A Computational Framework for Designing Microbiome Manipulation”</a:t>
            </a:r>
            <a:endParaRPr lang="en-US" b="1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University of Washington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dirty="0" smtClean="0"/>
              <a:t>DP2AT007802</a:t>
            </a:r>
            <a:endParaRPr lang="en-US" dirty="0"/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dirty="0" smtClean="0">
                <a:hlinkClick r:id="rId2"/>
              </a:rPr>
              <a:t>elbo@u.washington.edu</a:t>
            </a:r>
            <a:r>
              <a:rPr lang="en-US" dirty="0" smtClean="0"/>
              <a:t> 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dirty="0"/>
              <a:t>   </a:t>
            </a:r>
          </a:p>
          <a:p>
            <a:r>
              <a:rPr lang="en-US" dirty="0" smtClean="0"/>
              <a:t>David </a:t>
            </a:r>
            <a:r>
              <a:rPr lang="en-US" dirty="0" err="1" smtClean="0"/>
              <a:t>Kumpp</a:t>
            </a:r>
            <a:endParaRPr lang="en-US" dirty="0" smtClean="0"/>
          </a:p>
          <a:p>
            <a:pPr lvl="1">
              <a:buFont typeface="Wingdings" panose="05000000000000000000" pitchFamily="2" charset="2"/>
              <a:buChar char="v"/>
            </a:pPr>
            <a:r>
              <a:rPr lang="en-US" b="1" dirty="0" smtClean="0"/>
              <a:t>“Mechanisms of Probiotic Analgesia”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Northwestern University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R01 AT007701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>
                <a:hlinkClick r:id="rId3"/>
              </a:rPr>
              <a:t>d-klumpp@northwestern.edu</a:t>
            </a:r>
            <a:r>
              <a:rPr lang="en-US" dirty="0" smtClean="0"/>
              <a:t> 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939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400" dirty="0" smtClean="0"/>
          </a:p>
          <a:p>
            <a:r>
              <a:rPr lang="en-US" sz="24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What is the U01 PAR on “Predictive </a:t>
            </a:r>
            <a:r>
              <a:rPr lang="en-US" sz="2400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Multiscale</a:t>
            </a:r>
            <a:r>
              <a:rPr lang="en-US" sz="24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Models”?</a:t>
            </a:r>
          </a:p>
          <a:p>
            <a:endParaRPr lang="en-US" sz="2400" dirty="0" smtClean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NCCIH Mission and </a:t>
            </a: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Conceptual </a:t>
            </a:r>
            <a:r>
              <a:rPr lang="en-US" sz="24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Framework</a:t>
            </a:r>
          </a:p>
          <a:p>
            <a:pPr marL="0" indent="0">
              <a:buNone/>
            </a:pPr>
            <a:endParaRPr lang="en-US" sz="2400" dirty="0" smtClean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NCCIH’s High Priority Interest Topics for this PAR with Examples and Potential Collaborators</a:t>
            </a:r>
          </a:p>
          <a:p>
            <a:endParaRPr lang="en-US" sz="2400" dirty="0"/>
          </a:p>
          <a:p>
            <a:r>
              <a:rPr lang="en-US" sz="2400" dirty="0" smtClean="0"/>
              <a:t>Submission and Review Information</a:t>
            </a:r>
          </a:p>
        </p:txBody>
      </p:sp>
    </p:spTree>
    <p:extLst>
      <p:ext uri="{BB962C8B-B14F-4D97-AF65-F5344CB8AC3E}">
        <p14:creationId xmlns:p14="http://schemas.microsoft.com/office/powerpoint/2010/main" val="3386262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Key Submission Dates and Key Contacts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smtClean="0"/>
              <a:t>Submission deadlines</a:t>
            </a:r>
            <a:r>
              <a:rPr lang="en-US" dirty="0" smtClean="0"/>
              <a:t>:</a:t>
            </a:r>
          </a:p>
          <a:p>
            <a:r>
              <a:rPr lang="en-US" dirty="0" smtClean="0"/>
              <a:t>2016: January 29, May 30, September 29</a:t>
            </a:r>
          </a:p>
          <a:p>
            <a:r>
              <a:rPr lang="en-US" dirty="0" smtClean="0"/>
              <a:t>2017: January 30, May 29, September 29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Letter of Intent Contact</a:t>
            </a:r>
            <a:r>
              <a:rPr lang="en-US" dirty="0" smtClean="0"/>
              <a:t>:  (due one month before submission deadlines)</a:t>
            </a:r>
          </a:p>
          <a:p>
            <a:pPr marL="0" indent="0">
              <a:buNone/>
            </a:pPr>
            <a:r>
              <a:rPr lang="en-US" dirty="0"/>
              <a:t>Grace C.Y. Peng, Ph.D.</a:t>
            </a:r>
            <a:br>
              <a:rPr lang="en-US" dirty="0"/>
            </a:br>
            <a:r>
              <a:rPr lang="en-US" dirty="0"/>
              <a:t>Telephone: 301-451-4778</a:t>
            </a:r>
            <a:br>
              <a:rPr lang="en-US" dirty="0"/>
            </a:br>
            <a:r>
              <a:rPr lang="en-US" dirty="0"/>
              <a:t>Fax: 301-480-1614</a:t>
            </a:r>
            <a:br>
              <a:rPr lang="en-US" dirty="0"/>
            </a:br>
            <a:r>
              <a:rPr lang="en-US" dirty="0"/>
              <a:t>Email: </a:t>
            </a:r>
            <a:r>
              <a:rPr lang="en-US" dirty="0" smtClean="0">
                <a:hlinkClick r:id="rId2"/>
              </a:rPr>
              <a:t>grace.peng@nih.gov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NCCIH Scientific/Research Contact:</a:t>
            </a:r>
          </a:p>
          <a:p>
            <a:pPr marL="0" indent="0">
              <a:buNone/>
            </a:pPr>
            <a:r>
              <a:rPr lang="en-US" dirty="0"/>
              <a:t>Wen G. Chen, Ph.D.</a:t>
            </a:r>
            <a:br>
              <a:rPr lang="en-US" dirty="0"/>
            </a:br>
            <a:r>
              <a:rPr lang="en-US" dirty="0"/>
              <a:t>National Center for Complementary and Integrative Health (NCCIH)</a:t>
            </a:r>
            <a:br>
              <a:rPr lang="en-US" dirty="0"/>
            </a:br>
            <a:r>
              <a:rPr lang="en-US" dirty="0"/>
              <a:t>Telephone: 301-451-3989</a:t>
            </a:r>
            <a:br>
              <a:rPr lang="en-US" dirty="0"/>
            </a:br>
            <a:r>
              <a:rPr lang="en-US" dirty="0"/>
              <a:t>Email: </a:t>
            </a:r>
            <a:r>
              <a:rPr lang="en-US" dirty="0" smtClean="0">
                <a:hlinkClick r:id="rId3"/>
              </a:rPr>
              <a:t>chenw@mail.nih.gov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03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400" dirty="0" smtClean="0"/>
          </a:p>
          <a:p>
            <a:r>
              <a:rPr lang="en-US" sz="2400" dirty="0" smtClean="0"/>
              <a:t>What is the U01 PAR on “Predictive </a:t>
            </a:r>
            <a:r>
              <a:rPr lang="en-US" sz="2400" dirty="0" err="1" smtClean="0"/>
              <a:t>Multiscale</a:t>
            </a:r>
            <a:r>
              <a:rPr lang="en-US" sz="2400" dirty="0" smtClean="0"/>
              <a:t> Models”?</a:t>
            </a:r>
          </a:p>
          <a:p>
            <a:endParaRPr lang="en-US" sz="2400" dirty="0" smtClean="0"/>
          </a:p>
          <a:p>
            <a:r>
              <a:rPr lang="en-US" sz="24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NCCIH Mission and </a:t>
            </a:r>
            <a:r>
              <a:rPr lang="en-US" sz="24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Conceptual Framework</a:t>
            </a:r>
          </a:p>
          <a:p>
            <a:pPr marL="0" indent="0">
              <a:buNone/>
            </a:pPr>
            <a:endParaRPr lang="en-US" sz="2400" dirty="0" smtClean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NCCIH’s High Priority Interest Topics for this PAR with Examples and Potential Collaborators</a:t>
            </a:r>
          </a:p>
          <a:p>
            <a:endParaRPr lang="en-US" sz="24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Submission and Review Information</a:t>
            </a:r>
          </a:p>
        </p:txBody>
      </p:sp>
    </p:spTree>
    <p:extLst>
      <p:ext uri="{BB962C8B-B14F-4D97-AF65-F5344CB8AC3E}">
        <p14:creationId xmlns:p14="http://schemas.microsoft.com/office/powerpoint/2010/main" val="1138083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NCCIH Special Requirements for Clinical Research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NCCIH </a:t>
            </a:r>
            <a:r>
              <a:rPr lang="en-US" b="1" dirty="0"/>
              <a:t>Clinical Research </a:t>
            </a:r>
            <a:r>
              <a:rPr lang="en-US" b="1" dirty="0" smtClean="0"/>
              <a:t>Toolbox</a:t>
            </a:r>
            <a:r>
              <a:rPr lang="en-US" dirty="0" smtClean="0"/>
              <a:t> for </a:t>
            </a:r>
            <a:r>
              <a:rPr lang="en-US" dirty="0"/>
              <a:t>proposals using an interventional design:</a:t>
            </a:r>
          </a:p>
          <a:p>
            <a:pPr marL="0" indent="0">
              <a:buNone/>
            </a:pPr>
            <a:r>
              <a:rPr lang="en-US" b="1" dirty="0" smtClean="0"/>
              <a:t> </a:t>
            </a:r>
            <a:endParaRPr lang="en-US" b="1" dirty="0"/>
          </a:p>
          <a:p>
            <a:pPr marL="0" indent="0">
              <a:buNone/>
            </a:pP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nccih.nih.gov/grants/toolbox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717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5740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Questions?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161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4300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A written summary of this webinar will be available on NCCIH’s Web Page in a few weeks, please email Anita McRae-Williams at </a:t>
            </a:r>
            <a:r>
              <a:rPr lang="en-US" u="sng" dirty="0">
                <a:hlinkClick r:id="rId2"/>
              </a:rPr>
              <a:t>Anita.McRae-Williams@nih.gov</a:t>
            </a:r>
            <a:r>
              <a:rPr lang="en-US" dirty="0"/>
              <a:t> if you would like to receive a copy when it is available for posting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Speaker Contact Information: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Wen G. Chen, Ph.D.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Program Director</a:t>
            </a:r>
          </a:p>
          <a:p>
            <a:pPr marL="0" indent="0">
              <a:buNone/>
            </a:pPr>
            <a:r>
              <a:rPr lang="en-US" dirty="0"/>
              <a:t>Division of Extramural Research</a:t>
            </a:r>
          </a:p>
          <a:p>
            <a:pPr marL="0" indent="0">
              <a:buNone/>
            </a:pPr>
            <a:r>
              <a:rPr lang="en-US" dirty="0"/>
              <a:t>National Center for Complementary and Integrative Health (NCCIH)</a:t>
            </a:r>
          </a:p>
          <a:p>
            <a:pPr marL="0" indent="0">
              <a:buNone/>
            </a:pPr>
            <a:r>
              <a:rPr lang="en-US" dirty="0"/>
              <a:t>NIH, DHHS</a:t>
            </a:r>
          </a:p>
          <a:p>
            <a:pPr marL="0" indent="0">
              <a:buNone/>
            </a:pPr>
            <a:r>
              <a:rPr lang="en-US" dirty="0"/>
              <a:t>Email: </a:t>
            </a:r>
            <a:r>
              <a:rPr lang="en-US" u="sng" dirty="0">
                <a:hlinkClick r:id="rId3"/>
              </a:rPr>
              <a:t>chenw@mail.nih.gov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Phone: (301)-451-3989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608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PAR-15-085 Predictive </a:t>
            </a:r>
            <a:r>
              <a:rPr lang="en-US" sz="2000" dirty="0" err="1" smtClean="0"/>
              <a:t>Multiscale</a:t>
            </a:r>
            <a:r>
              <a:rPr lang="en-US" sz="2000" dirty="0" smtClean="0"/>
              <a:t> Models for Biomedical, Biological, Behavioral, Environmental and Clinical Research (U01) 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Why is it important to have predictive </a:t>
            </a:r>
            <a:r>
              <a:rPr lang="en-US" dirty="0" err="1" smtClean="0"/>
              <a:t>multiscale</a:t>
            </a:r>
            <a:r>
              <a:rPr lang="en-US" dirty="0" smtClean="0"/>
              <a:t> models?</a:t>
            </a:r>
          </a:p>
          <a:p>
            <a:endParaRPr lang="en-US" dirty="0"/>
          </a:p>
          <a:p>
            <a:r>
              <a:rPr lang="en-US" dirty="0" smtClean="0"/>
              <a:t>What types of science and research will be supported by this PAR?</a:t>
            </a:r>
          </a:p>
          <a:p>
            <a:endParaRPr lang="en-US" dirty="0" smtClean="0"/>
          </a:p>
          <a:p>
            <a:r>
              <a:rPr lang="en-US" dirty="0" smtClean="0"/>
              <a:t>What is the required expertise?</a:t>
            </a:r>
          </a:p>
          <a:p>
            <a:endParaRPr lang="en-US" dirty="0" smtClean="0"/>
          </a:p>
          <a:p>
            <a:r>
              <a:rPr lang="en-US" dirty="0" smtClean="0"/>
              <a:t>Once funded, how will the cooperative agreement (U01) be implemented?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803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Why Do </a:t>
            </a:r>
            <a:r>
              <a:rPr lang="en-US" sz="2800" dirty="0"/>
              <a:t>W</a:t>
            </a:r>
            <a:r>
              <a:rPr lang="en-US" sz="2800" dirty="0" smtClean="0"/>
              <a:t>e </a:t>
            </a:r>
            <a:r>
              <a:rPr lang="en-US" sz="2800" dirty="0"/>
              <a:t>N</a:t>
            </a:r>
            <a:r>
              <a:rPr lang="en-US" sz="2800" dirty="0" smtClean="0"/>
              <a:t>eed </a:t>
            </a:r>
            <a:r>
              <a:rPr lang="en-US" sz="2800" dirty="0"/>
              <a:t>P</a:t>
            </a:r>
            <a:r>
              <a:rPr lang="en-US" sz="2800" dirty="0" smtClean="0"/>
              <a:t>redictive </a:t>
            </a:r>
            <a:r>
              <a:rPr lang="en-US" sz="2800" dirty="0" err="1"/>
              <a:t>M</a:t>
            </a:r>
            <a:r>
              <a:rPr lang="en-US" sz="2800" dirty="0" err="1" smtClean="0"/>
              <a:t>ultiscale</a:t>
            </a:r>
            <a:r>
              <a:rPr lang="en-US" sz="2800" dirty="0" smtClean="0"/>
              <a:t> </a:t>
            </a:r>
            <a:r>
              <a:rPr lang="en-US" sz="2800" dirty="0"/>
              <a:t>M</a:t>
            </a:r>
            <a:r>
              <a:rPr lang="en-US" sz="2800" dirty="0" smtClean="0"/>
              <a:t>odels for Biomedical and Biological </a:t>
            </a:r>
            <a:r>
              <a:rPr lang="en-US" sz="2800" dirty="0"/>
              <a:t>S</a:t>
            </a:r>
            <a:r>
              <a:rPr lang="en-US" sz="2800" dirty="0" smtClean="0"/>
              <a:t>ystems?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help integrate diverse data</a:t>
            </a:r>
          </a:p>
          <a:p>
            <a:endParaRPr lang="en-US" dirty="0" smtClean="0"/>
          </a:p>
          <a:p>
            <a:r>
              <a:rPr lang="en-US" dirty="0" smtClean="0"/>
              <a:t>create testable hypotheses </a:t>
            </a:r>
          </a:p>
          <a:p>
            <a:endParaRPr lang="en-US" dirty="0" smtClean="0"/>
          </a:p>
          <a:p>
            <a:r>
              <a:rPr lang="en-US" dirty="0"/>
              <a:t>i</a:t>
            </a:r>
            <a:r>
              <a:rPr lang="en-US" dirty="0" smtClean="0"/>
              <a:t>dentify and share gaps in knowledge requiring further research</a:t>
            </a:r>
          </a:p>
          <a:p>
            <a:endParaRPr lang="en-US" dirty="0" smtClean="0"/>
          </a:p>
          <a:p>
            <a:r>
              <a:rPr lang="en-US" dirty="0"/>
              <a:t>u</a:t>
            </a:r>
            <a:r>
              <a:rPr lang="en-US" dirty="0" smtClean="0"/>
              <a:t>ncover biological mechanisms</a:t>
            </a:r>
          </a:p>
          <a:p>
            <a:endParaRPr lang="en-US" dirty="0" smtClean="0"/>
          </a:p>
          <a:p>
            <a:r>
              <a:rPr lang="en-US" dirty="0"/>
              <a:t>m</a:t>
            </a:r>
            <a:r>
              <a:rPr lang="en-US" dirty="0" smtClean="0"/>
              <a:t>ake predictions about clinical outcome or intervention effects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</a:t>
            </a:r>
            <a:r>
              <a:rPr lang="en-US" dirty="0" smtClean="0"/>
              <a:t>Types </a:t>
            </a:r>
            <a:r>
              <a:rPr lang="en-US" dirty="0"/>
              <a:t>of </a:t>
            </a:r>
            <a:r>
              <a:rPr lang="en-US" dirty="0" smtClean="0"/>
              <a:t>Science </a:t>
            </a:r>
            <a:r>
              <a:rPr lang="en-US" dirty="0"/>
              <a:t>and </a:t>
            </a:r>
            <a:r>
              <a:rPr lang="en-US" dirty="0" smtClean="0"/>
              <a:t>Research </a:t>
            </a:r>
            <a:r>
              <a:rPr lang="en-US" dirty="0"/>
              <a:t>W</a:t>
            </a:r>
            <a:r>
              <a:rPr lang="en-US" dirty="0" smtClean="0"/>
              <a:t>ill </a:t>
            </a:r>
            <a:r>
              <a:rPr lang="en-US" dirty="0"/>
              <a:t>B</a:t>
            </a:r>
            <a:r>
              <a:rPr lang="en-US" dirty="0" smtClean="0"/>
              <a:t>e </a:t>
            </a:r>
            <a:r>
              <a:rPr lang="en-US" dirty="0"/>
              <a:t>S</a:t>
            </a:r>
            <a:r>
              <a:rPr lang="en-US" dirty="0" smtClean="0"/>
              <a:t>upported?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It must be </a:t>
            </a:r>
            <a:r>
              <a:rPr lang="en-US" b="1" u="sng" dirty="0" smtClean="0"/>
              <a:t>MULTISCALE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en-US" sz="1800" dirty="0" smtClean="0"/>
              <a:t>link different spatial or temporal scales; or different levels of aggregation (w. ref. a wide range of social, behavioral, and population modeling); or different scientific fields; different physiological systems and/or environmental systems 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It must aim to be </a:t>
            </a:r>
            <a:r>
              <a:rPr lang="en-US" b="1" u="sng" dirty="0" smtClean="0"/>
              <a:t>PREDICTIVE</a:t>
            </a:r>
            <a:r>
              <a:rPr lang="en-US" dirty="0"/>
              <a:t>: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sz="1800" dirty="0"/>
              <a:t>m</a:t>
            </a:r>
            <a:r>
              <a:rPr lang="en-US" sz="1800" dirty="0" smtClean="0"/>
              <a:t>ake realistic scientific predictions to address problems and issues in the environment; in the human body (e.g. to prevent, diagnose and treat the diseases or aberrations in normal development, and/or to predict treatment outcomes), and among individuals, groups, and within populations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2799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</a:t>
            </a:r>
            <a:r>
              <a:rPr lang="en-US" dirty="0" smtClean="0"/>
              <a:t>Types </a:t>
            </a:r>
            <a:r>
              <a:rPr lang="en-US" dirty="0"/>
              <a:t>of </a:t>
            </a:r>
            <a:r>
              <a:rPr lang="en-US" dirty="0" smtClean="0"/>
              <a:t>Science </a:t>
            </a:r>
            <a:r>
              <a:rPr lang="en-US" dirty="0"/>
              <a:t>and </a:t>
            </a:r>
            <a:r>
              <a:rPr lang="en-US" dirty="0" smtClean="0"/>
              <a:t>Research </a:t>
            </a:r>
            <a:r>
              <a:rPr lang="en-US" dirty="0"/>
              <a:t>W</a:t>
            </a:r>
            <a:r>
              <a:rPr lang="en-US" dirty="0" smtClean="0"/>
              <a:t>ill </a:t>
            </a:r>
            <a:r>
              <a:rPr lang="en-US" dirty="0"/>
              <a:t>B</a:t>
            </a:r>
            <a:r>
              <a:rPr lang="en-US" dirty="0" smtClean="0"/>
              <a:t>e </a:t>
            </a:r>
            <a:r>
              <a:rPr lang="en-US" dirty="0"/>
              <a:t>S</a:t>
            </a:r>
            <a:r>
              <a:rPr lang="en-US" dirty="0" smtClean="0"/>
              <a:t>upported?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It should identify a challenging </a:t>
            </a:r>
            <a:r>
              <a:rPr lang="en-US" dirty="0" err="1" smtClean="0"/>
              <a:t>multiscale</a:t>
            </a:r>
            <a:r>
              <a:rPr lang="en-US" dirty="0" smtClean="0"/>
              <a:t> problem or approach that is </a:t>
            </a:r>
            <a:r>
              <a:rPr lang="en-US" u="sng" dirty="0" smtClean="0"/>
              <a:t>currently not being addressed </a:t>
            </a:r>
            <a:r>
              <a:rPr lang="en-US" dirty="0" smtClean="0"/>
              <a:t>and propose to develop predictive models that will be </a:t>
            </a:r>
            <a:r>
              <a:rPr lang="en-US" u="sng" dirty="0" smtClean="0"/>
              <a:t>unique</a:t>
            </a:r>
            <a:r>
              <a:rPr lang="en-US" dirty="0" smtClean="0"/>
              <a:t>, p</a:t>
            </a:r>
            <a:r>
              <a:rPr lang="en-US" u="sng" dirty="0" smtClean="0"/>
              <a:t>ush the boundaries</a:t>
            </a:r>
            <a:r>
              <a:rPr lang="en-US" dirty="0" smtClean="0"/>
              <a:t>, and may lead to </a:t>
            </a:r>
            <a:r>
              <a:rPr lang="en-US" u="sng" dirty="0" smtClean="0"/>
              <a:t>higher risk projects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It may </a:t>
            </a:r>
            <a:r>
              <a:rPr lang="en-US" u="sng" dirty="0" smtClean="0"/>
              <a:t>expanding an existing model </a:t>
            </a:r>
            <a:r>
              <a:rPr lang="en-US" dirty="0" smtClean="0"/>
              <a:t>to address </a:t>
            </a:r>
            <a:r>
              <a:rPr lang="en-US" u="sng" dirty="0" smtClean="0"/>
              <a:t>a new breakthrough </a:t>
            </a:r>
            <a:r>
              <a:rPr lang="en-US" dirty="0" smtClean="0"/>
              <a:t>challenge in </a:t>
            </a:r>
            <a:r>
              <a:rPr lang="en-US" dirty="0" err="1" smtClean="0"/>
              <a:t>multiscale</a:t>
            </a:r>
            <a:r>
              <a:rPr lang="en-US" dirty="0" smtClean="0"/>
              <a:t> modeling of biological or biomedical systems. 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077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</a:t>
            </a:r>
            <a:r>
              <a:rPr lang="en-US" dirty="0" smtClean="0"/>
              <a:t>Is </a:t>
            </a:r>
            <a:r>
              <a:rPr lang="en-US" dirty="0"/>
              <a:t>the </a:t>
            </a:r>
            <a:r>
              <a:rPr lang="en-US" dirty="0" smtClean="0"/>
              <a:t>Required </a:t>
            </a:r>
            <a:r>
              <a:rPr lang="en-US" dirty="0"/>
              <a:t>E</a:t>
            </a:r>
            <a:r>
              <a:rPr lang="en-US" dirty="0" smtClean="0"/>
              <a:t>xpertise</a:t>
            </a:r>
            <a:r>
              <a:rPr lang="en-US" dirty="0"/>
              <a:t>?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Highly interactive partnerships are expected. Examples include but are not limited to: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b="1" dirty="0" smtClean="0"/>
              <a:t>Experimental and </a:t>
            </a:r>
            <a:r>
              <a:rPr lang="en-US" b="1" dirty="0"/>
              <a:t>modeling </a:t>
            </a:r>
            <a:r>
              <a:rPr lang="en-US" b="1" dirty="0" smtClean="0"/>
              <a:t>expertise </a:t>
            </a:r>
            <a:r>
              <a:rPr lang="en-US" sz="1500" dirty="0" smtClean="0"/>
              <a:t>to develop models that create </a:t>
            </a:r>
            <a:r>
              <a:rPr lang="en-US" sz="1500" dirty="0"/>
              <a:t>testable hypotheses leading to new investigational studies</a:t>
            </a:r>
            <a:r>
              <a:rPr lang="en-US" dirty="0"/>
              <a:t>,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b="1" dirty="0"/>
              <a:t>M</a:t>
            </a:r>
            <a:r>
              <a:rPr lang="en-US" b="1" dirty="0" smtClean="0"/>
              <a:t>athematical and/or </a:t>
            </a:r>
            <a:r>
              <a:rPr lang="en-US" b="1" dirty="0"/>
              <a:t>statistical expertise </a:t>
            </a:r>
            <a:r>
              <a:rPr lang="en-US" sz="1500" dirty="0"/>
              <a:t>with domain-modeling </a:t>
            </a:r>
            <a:r>
              <a:rPr lang="en-US" sz="1500" dirty="0" smtClean="0"/>
              <a:t>expertise to develop new </a:t>
            </a:r>
            <a:r>
              <a:rPr lang="en-US" sz="1500" dirty="0"/>
              <a:t>methods </a:t>
            </a:r>
            <a:r>
              <a:rPr lang="en-US" sz="1500" dirty="0" smtClean="0"/>
              <a:t>that will enhance </a:t>
            </a:r>
            <a:r>
              <a:rPr lang="en-US" sz="1500" dirty="0"/>
              <a:t>the function of the models</a:t>
            </a:r>
            <a:r>
              <a:rPr lang="en-US" dirty="0"/>
              <a:t>,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b="1" dirty="0"/>
              <a:t>E</a:t>
            </a:r>
            <a:r>
              <a:rPr lang="en-US" b="1" dirty="0" smtClean="0"/>
              <a:t>xpertise</a:t>
            </a:r>
            <a:r>
              <a:rPr lang="en-US" dirty="0" smtClean="0"/>
              <a:t> </a:t>
            </a:r>
            <a:r>
              <a:rPr lang="en-US" sz="1500" dirty="0"/>
              <a:t>focused on </a:t>
            </a:r>
            <a:r>
              <a:rPr lang="en-US" b="1" dirty="0"/>
              <a:t>different</a:t>
            </a:r>
            <a:r>
              <a:rPr lang="en-US" dirty="0"/>
              <a:t> </a:t>
            </a:r>
            <a:r>
              <a:rPr lang="en-US" sz="1500" dirty="0"/>
              <a:t>spatial or temporal scales</a:t>
            </a:r>
            <a:r>
              <a:rPr lang="en-US" dirty="0"/>
              <a:t>, </a:t>
            </a:r>
            <a:r>
              <a:rPr lang="en-US" sz="1500" dirty="0"/>
              <a:t>or</a:t>
            </a:r>
            <a:r>
              <a:rPr lang="en-US" dirty="0"/>
              <a:t> </a:t>
            </a:r>
            <a:r>
              <a:rPr lang="en-US" b="1" dirty="0"/>
              <a:t>different</a:t>
            </a:r>
            <a:r>
              <a:rPr lang="en-US" dirty="0"/>
              <a:t> </a:t>
            </a:r>
            <a:r>
              <a:rPr lang="en-US" sz="1500" dirty="0"/>
              <a:t>levels of aggregation</a:t>
            </a:r>
            <a:r>
              <a:rPr lang="en-US" dirty="0"/>
              <a:t>, </a:t>
            </a:r>
            <a:r>
              <a:rPr lang="en-US" sz="1500" dirty="0"/>
              <a:t>or </a:t>
            </a:r>
            <a:r>
              <a:rPr lang="en-US" b="1" dirty="0"/>
              <a:t>different</a:t>
            </a:r>
            <a:r>
              <a:rPr lang="en-US" dirty="0"/>
              <a:t> </a:t>
            </a:r>
            <a:r>
              <a:rPr lang="en-US" sz="1500" dirty="0"/>
              <a:t>experimental and observational scales</a:t>
            </a:r>
            <a:r>
              <a:rPr lang="en-US" dirty="0"/>
              <a:t>, </a:t>
            </a:r>
            <a:r>
              <a:rPr lang="en-US" sz="1500" dirty="0"/>
              <a:t>or</a:t>
            </a:r>
            <a:r>
              <a:rPr lang="en-US" dirty="0"/>
              <a:t> </a:t>
            </a:r>
            <a:r>
              <a:rPr lang="en-US" b="1" dirty="0"/>
              <a:t>different</a:t>
            </a:r>
            <a:r>
              <a:rPr lang="en-US" dirty="0"/>
              <a:t> </a:t>
            </a:r>
            <a:r>
              <a:rPr lang="en-US" sz="1500" dirty="0"/>
              <a:t>deterministic and statistics-driven scales</a:t>
            </a:r>
            <a:r>
              <a:rPr lang="en-US" dirty="0"/>
              <a:t>, </a:t>
            </a:r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2282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700" y="304800"/>
            <a:ext cx="84697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What </a:t>
            </a:r>
            <a:r>
              <a:rPr lang="en-US" dirty="0" smtClean="0"/>
              <a:t>Are </a:t>
            </a:r>
            <a:r>
              <a:rPr lang="en-US" dirty="0"/>
              <a:t>the </a:t>
            </a:r>
            <a:r>
              <a:rPr lang="en-US" dirty="0" smtClean="0"/>
              <a:t>Required </a:t>
            </a:r>
            <a:r>
              <a:rPr lang="en-US" dirty="0"/>
              <a:t>E</a:t>
            </a:r>
            <a:r>
              <a:rPr lang="en-US" dirty="0" smtClean="0"/>
              <a:t>xpertise? (continued)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Highly interactive partnerships are expected. Examples include but are not limited to: </a:t>
            </a:r>
          </a:p>
          <a:p>
            <a:endParaRPr lang="en-US" b="1" dirty="0" smtClean="0"/>
          </a:p>
          <a:p>
            <a:r>
              <a:rPr lang="en-US" b="1" dirty="0" smtClean="0"/>
              <a:t>Expertise</a:t>
            </a:r>
            <a:r>
              <a:rPr lang="en-US" dirty="0" smtClean="0"/>
              <a:t> </a:t>
            </a:r>
            <a:r>
              <a:rPr lang="en-US" sz="1500" dirty="0"/>
              <a:t>from</a:t>
            </a:r>
            <a:r>
              <a:rPr lang="en-US" dirty="0"/>
              <a:t> </a:t>
            </a:r>
            <a:r>
              <a:rPr lang="en-US" b="1" dirty="0"/>
              <a:t>mature modeling fields </a:t>
            </a:r>
            <a:r>
              <a:rPr lang="en-US" sz="1500" dirty="0"/>
              <a:t>with</a:t>
            </a:r>
            <a:r>
              <a:rPr lang="en-US" dirty="0"/>
              <a:t> </a:t>
            </a:r>
            <a:r>
              <a:rPr lang="en-US" b="1" dirty="0"/>
              <a:t>expertise</a:t>
            </a:r>
            <a:r>
              <a:rPr lang="en-US" dirty="0"/>
              <a:t> </a:t>
            </a:r>
            <a:r>
              <a:rPr lang="en-US" sz="1500" dirty="0"/>
              <a:t>from fields with </a:t>
            </a:r>
            <a:r>
              <a:rPr lang="en-US" b="1" dirty="0"/>
              <a:t>an emerging use of models</a:t>
            </a:r>
            <a:r>
              <a:rPr lang="en-US" dirty="0"/>
              <a:t>,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b="1" dirty="0"/>
              <a:t>E</a:t>
            </a:r>
            <a:r>
              <a:rPr lang="en-US" b="1" dirty="0" smtClean="0"/>
              <a:t>xpertise</a:t>
            </a:r>
            <a:r>
              <a:rPr lang="en-US" dirty="0" smtClean="0"/>
              <a:t> </a:t>
            </a:r>
            <a:r>
              <a:rPr lang="en-US" sz="1500" dirty="0"/>
              <a:t>relevant for </a:t>
            </a:r>
            <a:r>
              <a:rPr lang="en-US" b="1" dirty="0"/>
              <a:t>biological and behavioral modeling</a:t>
            </a:r>
            <a:r>
              <a:rPr lang="en-US" dirty="0"/>
              <a:t>; </a:t>
            </a:r>
            <a:r>
              <a:rPr lang="en-US" sz="1500" dirty="0"/>
              <a:t>such </a:t>
            </a:r>
            <a:r>
              <a:rPr lang="en-US" sz="1500" dirty="0" smtClean="0"/>
              <a:t>as </a:t>
            </a:r>
            <a:r>
              <a:rPr lang="en-US" b="1" dirty="0"/>
              <a:t>computational neuroscience</a:t>
            </a:r>
            <a:r>
              <a:rPr lang="en-US" dirty="0"/>
              <a:t>, </a:t>
            </a:r>
            <a:r>
              <a:rPr lang="en-US" b="1" dirty="0"/>
              <a:t>systems biology</a:t>
            </a:r>
            <a:r>
              <a:rPr lang="en-US" dirty="0"/>
              <a:t>, </a:t>
            </a:r>
            <a:r>
              <a:rPr lang="en-US" b="1" dirty="0" err="1"/>
              <a:t>physiome</a:t>
            </a:r>
            <a:r>
              <a:rPr lang="en-US" b="1" dirty="0"/>
              <a:t> research</a:t>
            </a:r>
            <a:r>
              <a:rPr lang="en-US" dirty="0"/>
              <a:t>, </a:t>
            </a:r>
            <a:r>
              <a:rPr lang="en-US" b="1" dirty="0"/>
              <a:t>agent-based modeling</a:t>
            </a:r>
            <a:r>
              <a:rPr lang="en-US" dirty="0"/>
              <a:t>, </a:t>
            </a:r>
            <a:r>
              <a:rPr lang="en-US" sz="1500" dirty="0"/>
              <a:t>system dynamics, microsimulation, </a:t>
            </a:r>
            <a:r>
              <a:rPr lang="en-US" b="1" dirty="0"/>
              <a:t>decision theory</a:t>
            </a:r>
            <a:r>
              <a:rPr lang="en-US" dirty="0"/>
              <a:t>, </a:t>
            </a:r>
            <a:r>
              <a:rPr lang="en-US" sz="1500" dirty="0"/>
              <a:t>economics,</a:t>
            </a:r>
            <a:r>
              <a:rPr lang="en-US" dirty="0"/>
              <a:t> </a:t>
            </a:r>
            <a:r>
              <a:rPr lang="en-US" b="1" dirty="0"/>
              <a:t>cognitive science</a:t>
            </a:r>
            <a:r>
              <a:rPr lang="en-US" dirty="0"/>
              <a:t>, </a:t>
            </a:r>
            <a:r>
              <a:rPr lang="en-US" b="1" dirty="0"/>
              <a:t>affective neuroscience</a:t>
            </a:r>
            <a:r>
              <a:rPr lang="en-US" dirty="0"/>
              <a:t>, </a:t>
            </a:r>
            <a:r>
              <a:rPr lang="en-US" sz="1500" dirty="0"/>
              <a:t>and social network </a:t>
            </a:r>
            <a:r>
              <a:rPr lang="en-US" sz="1500" dirty="0" smtClean="0"/>
              <a:t>theory 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2828910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CCAM New Pres Light 02">
  <a:themeElements>
    <a:clrScheme name="Custom 11">
      <a:dk1>
        <a:srgbClr val="2A4E84"/>
      </a:dk1>
      <a:lt1>
        <a:srgbClr val="2A4E84"/>
      </a:lt1>
      <a:dk2>
        <a:srgbClr val="636463"/>
      </a:dk2>
      <a:lt2>
        <a:srgbClr val="636463"/>
      </a:lt2>
      <a:accent1>
        <a:srgbClr val="E25E25"/>
      </a:accent1>
      <a:accent2>
        <a:srgbClr val="698C34"/>
      </a:accent2>
      <a:accent3>
        <a:srgbClr val="5B91A7"/>
      </a:accent3>
      <a:accent4>
        <a:srgbClr val="B60C33"/>
      </a:accent4>
      <a:accent5>
        <a:srgbClr val="2A4E84"/>
      </a:accent5>
      <a:accent6>
        <a:srgbClr val="999A98"/>
      </a:accent6>
      <a:hlink>
        <a:srgbClr val="5B91A8"/>
      </a:hlink>
      <a:folHlink>
        <a:srgbClr val="2A4E84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NCCAM New Pres Light 02</Template>
  <TotalTime>4500</TotalTime>
  <Words>1371</Words>
  <Application>Microsoft Office PowerPoint</Application>
  <PresentationFormat>On-screen Show (4:3)</PresentationFormat>
  <Paragraphs>234</Paragraphs>
  <Slides>32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NCCAM New Pres Light 02</vt:lpstr>
      <vt:lpstr>Webinar: NCCIH’s Participation in the “Predictive Multiscale Models for Biomedical, Biological, Behavioral, Environmental and Clinical Research (U01, PAR-15-085)</vt:lpstr>
      <vt:lpstr>Outline</vt:lpstr>
      <vt:lpstr>Outline</vt:lpstr>
      <vt:lpstr>PAR-15-085 Predictive Multiscale Models for Biomedical, Biological, Behavioral, Environmental and Clinical Research (U01) </vt:lpstr>
      <vt:lpstr>Why Do We Need Predictive Multiscale Models for Biomedical and Biological Systems?</vt:lpstr>
      <vt:lpstr>What Types of Science and Research Will Be Supported?</vt:lpstr>
      <vt:lpstr>What Types of Science and Research Will Be Supported? (continued)</vt:lpstr>
      <vt:lpstr>What Is the Required Expertise? </vt:lpstr>
      <vt:lpstr>What Are the Required Expertise? (continued) </vt:lpstr>
      <vt:lpstr>Implementation of the U01 Cooperative Agreement</vt:lpstr>
      <vt:lpstr>Outline</vt:lpstr>
      <vt:lpstr>NCCIH Mission Statement</vt:lpstr>
      <vt:lpstr>Framework for Research on Complementary and Integrative Health (CIH) Approaches</vt:lpstr>
      <vt:lpstr>PowerPoint Presentation</vt:lpstr>
      <vt:lpstr>Outline</vt:lpstr>
      <vt:lpstr>PowerPoint Presentation</vt:lpstr>
      <vt:lpstr>NCCIH High Priority Topics for Predictive Multiscale Models (MSM) Research </vt:lpstr>
      <vt:lpstr>Example One: Predictive Models of Multi-scale Measures for the Effects of Acupuncture, Hypnosis, Meditation, or Tai Chi on Pain Management</vt:lpstr>
      <vt:lpstr>Potential Collaborators</vt:lpstr>
      <vt:lpstr>Example Two: Predictive Models of Multi-Scale Measures for Meditation, Yoga, and/or Herb Effects on Mild-to Moderate Depression, Sleep, Stress, or Anxiety</vt:lpstr>
      <vt:lpstr>Potential Collaborators</vt:lpstr>
      <vt:lpstr>Example Three: Predictive Models of Systems Level Biological Activities of Natural Products, Especially in the Context of Complex Natural Product Mixtures</vt:lpstr>
      <vt:lpstr>Potential Collaborators</vt:lpstr>
      <vt:lpstr>PowerPoint Presentation</vt:lpstr>
      <vt:lpstr>Potential Collaborators</vt:lpstr>
      <vt:lpstr>PowerPoint Presentation</vt:lpstr>
      <vt:lpstr>Potential Collaborators</vt:lpstr>
      <vt:lpstr>Outline</vt:lpstr>
      <vt:lpstr>Key Submission Dates and Key Contacts</vt:lpstr>
      <vt:lpstr>NCCIH Special Requirements for Clinical Research </vt:lpstr>
      <vt:lpstr>Questions?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NCItemp</dc:creator>
  <cp:lastModifiedBy>chenw</cp:lastModifiedBy>
  <cp:revision>77</cp:revision>
  <dcterms:created xsi:type="dcterms:W3CDTF">2014-05-29T16:37:57Z</dcterms:created>
  <dcterms:modified xsi:type="dcterms:W3CDTF">2015-10-06T05:08:51Z</dcterms:modified>
</cp:coreProperties>
</file>