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 id="2147483735" r:id="rId2"/>
  </p:sldMasterIdLst>
  <p:notesMasterIdLst>
    <p:notesMasterId r:id="rId11"/>
  </p:notesMasterIdLst>
  <p:sldIdLst>
    <p:sldId id="287" r:id="rId3"/>
    <p:sldId id="295" r:id="rId4"/>
    <p:sldId id="300" r:id="rId5"/>
    <p:sldId id="304" r:id="rId6"/>
    <p:sldId id="301" r:id="rId7"/>
    <p:sldId id="303" r:id="rId8"/>
    <p:sldId id="302" r:id="rId9"/>
    <p:sldId id="292" r:id="rId1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80639" autoAdjust="0"/>
  </p:normalViewPr>
  <p:slideViewPr>
    <p:cSldViewPr snapToGrid="0" snapToObjects="1">
      <p:cViewPr varScale="1">
        <p:scale>
          <a:sx n="55" d="100"/>
          <a:sy n="55" d="100"/>
        </p:scale>
        <p:origin x="-16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5AD8302-9212-1041-BCA7-D7D819ED352F}" type="datetimeFigureOut">
              <a:rPr lang="en-US" smtClean="0"/>
              <a:pPr/>
              <a:t>3/4/2015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08661DC-F7E1-6249-98E1-DBCFAC027292}" type="slidenum">
              <a:rPr lang="en-US" smtClean="0"/>
              <a:pPr/>
              <a:t>‹#›</a:t>
            </a:fld>
            <a:endParaRPr lang="en-US"/>
          </a:p>
        </p:txBody>
      </p:sp>
    </p:spTree>
    <p:extLst>
      <p:ext uri="{BB962C8B-B14F-4D97-AF65-F5344CB8AC3E}">
        <p14:creationId xmlns:p14="http://schemas.microsoft.com/office/powerpoint/2010/main" val="1920634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E730C-D0D2-4670-AA1E-C1BF5F99C03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4089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70C0"/>
              </a:buClr>
              <a:buFont typeface="Wingdings" panose="05000000000000000000" pitchFamily="2" charset="2"/>
              <a:buNone/>
            </a:pPr>
            <a:r>
              <a:rPr lang="en-US" altLang="en-US" sz="1200" b="1" dirty="0" smtClean="0">
                <a:solidFill>
                  <a:srgbClr val="1C61B4"/>
                </a:solidFill>
                <a:latin typeface="Arial" panose="020B0604020202020204" pitchFamily="34" charset="0"/>
                <a:cs typeface="Arial" panose="020B0604020202020204" pitchFamily="34" charset="0"/>
              </a:rPr>
              <a:t>SPARC will: </a:t>
            </a:r>
          </a:p>
          <a:p>
            <a:pPr marL="228600" indent="-228600">
              <a:buClr>
                <a:srgbClr val="0070C0"/>
              </a:buClr>
              <a:buFont typeface="+mj-lt"/>
              <a:buAutoNum type="arabicPeriod"/>
            </a:pPr>
            <a:r>
              <a:rPr lang="en-US" sz="1200" kern="1200" dirty="0" smtClean="0">
                <a:solidFill>
                  <a:schemeClr val="tx1"/>
                </a:solidFill>
                <a:effectLst/>
                <a:latin typeface="+mn-lt"/>
                <a:ea typeface="+mn-ea"/>
                <a:cs typeface="+mn-cs"/>
              </a:rPr>
              <a:t>Serve as a community resource that provides the broader public and private research communities with the scientific foundation necessary to create more effective and minimally invasive neuromodulation therapies.</a:t>
            </a:r>
          </a:p>
          <a:p>
            <a:pPr marL="228600" indent="-228600">
              <a:buClr>
                <a:srgbClr val="0070C0"/>
              </a:buClr>
              <a:buFont typeface="+mj-lt"/>
              <a:buAutoNum type="arabicPeriod"/>
            </a:pPr>
            <a:r>
              <a:rPr lang="en-US" altLang="en-US" sz="1200" dirty="0" smtClean="0">
                <a:latin typeface="Arial" panose="020B0604020202020204" pitchFamily="34" charset="0"/>
                <a:cs typeface="Arial" panose="020B0604020202020204" pitchFamily="34" charset="0"/>
              </a:rPr>
              <a:t>Catalyze development of a new class of neural control devices to precisely treat a wide variety of diseases and conditions. The p</a:t>
            </a:r>
            <a:r>
              <a:rPr lang="en-US" sz="1200" dirty="0" smtClean="0">
                <a:latin typeface="Arial" panose="020B0604020202020204" pitchFamily="34" charset="0"/>
                <a:cs typeface="Arial" panose="020B0604020202020204" pitchFamily="34" charset="0"/>
              </a:rPr>
              <a:t>rogram will create detailed, integrated functional and anatomical neural circuit maps in multiple organ systems; maps will be used to pilot other techniques and technologies for new or improved neuromodulation therapies</a:t>
            </a:r>
            <a:endParaRPr lang="en-US" dirty="0" smtClean="0">
              <a:latin typeface="Arial" panose="020B0604020202020204" pitchFamily="34" charset="0"/>
              <a:cs typeface="Arial" panose="020B0604020202020204" pitchFamily="34" charset="0"/>
            </a:endParaRPr>
          </a:p>
          <a:p>
            <a:pPr marL="285750" indent="-285750">
              <a:buClr>
                <a:srgbClr val="0070C0"/>
              </a:buClr>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0" indent="0">
              <a:buClr>
                <a:srgbClr val="0070C0"/>
              </a:buClr>
              <a:buFont typeface="Wingdings" panose="05000000000000000000" pitchFamily="2" charset="2"/>
              <a:buNone/>
            </a:pPr>
            <a:r>
              <a:rPr lang="en-US" dirty="0" smtClean="0">
                <a:latin typeface="Arial" panose="020B0604020202020204" pitchFamily="34" charset="0"/>
                <a:cs typeface="Arial" panose="020B0604020202020204" pitchFamily="34" charset="0"/>
              </a:rPr>
              <a:t>This will require interdisciplinary expertise that is likely to </a:t>
            </a:r>
            <a:r>
              <a:rPr lang="en-US" dirty="0" smtClean="0">
                <a:solidFill>
                  <a:srgbClr val="FF0000"/>
                </a:solidFill>
                <a:latin typeface="Arial" panose="020B0604020202020204" pitchFamily="34" charset="0"/>
                <a:cs typeface="Arial" panose="020B0604020202020204" pitchFamily="34" charset="0"/>
              </a:rPr>
              <a:t>evolve over time and may involve partnership with non-traditional partners</a:t>
            </a:r>
            <a:r>
              <a:rPr lang="en-US" dirty="0" smtClean="0">
                <a:latin typeface="Arial" panose="020B0604020202020204" pitchFamily="34" charset="0"/>
                <a:cs typeface="Arial" panose="020B0604020202020204" pitchFamily="34" charset="0"/>
              </a:rPr>
              <a:t>. Requirements necessitate </a:t>
            </a:r>
            <a:r>
              <a:rPr lang="en-US" dirty="0" smtClean="0">
                <a:solidFill>
                  <a:srgbClr val="FF0000"/>
                </a:solidFill>
                <a:latin typeface="Arial" panose="020B0604020202020204" pitchFamily="34" charset="0"/>
                <a:cs typeface="Arial" panose="020B0604020202020204" pitchFamily="34" charset="0"/>
              </a:rPr>
              <a:t>fluid management</a:t>
            </a:r>
            <a:r>
              <a:rPr lang="en-US" dirty="0" smtClean="0">
                <a:latin typeface="Arial" panose="020B0604020202020204" pitchFamily="34" charset="0"/>
                <a:cs typeface="Arial" panose="020B0604020202020204" pitchFamily="34" charset="0"/>
              </a:rPr>
              <a:t>:</a:t>
            </a:r>
          </a:p>
          <a:p>
            <a:pPr marL="742950" lvl="1" indent="-285750">
              <a:buClr>
                <a:srgbClr val="0070C0"/>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Detailed knowledge of physiology and neurophysiology of visceral organ systems, and inter-individual as well as inter-species variation</a:t>
            </a:r>
          </a:p>
          <a:p>
            <a:pPr marL="742950" lvl="1" indent="-285750">
              <a:buClr>
                <a:srgbClr val="0070C0"/>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Diverse expertise with multiple neural mapping technologies</a:t>
            </a:r>
          </a:p>
          <a:p>
            <a:pPr marL="742950" lvl="1" indent="-285750">
              <a:buClr>
                <a:srgbClr val="0070C0"/>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Development of novel electrode designs </a:t>
            </a:r>
          </a:p>
          <a:p>
            <a:pPr marL="742950" lvl="1" indent="-285750">
              <a:buClr>
                <a:srgbClr val="0070C0"/>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Novel surgical procedures </a:t>
            </a:r>
          </a:p>
          <a:p>
            <a:pPr marL="742950" lvl="1" indent="-285750">
              <a:buClr>
                <a:srgbClr val="0070C0"/>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Detailed stimulation protocols leveraging insights from the functional maps</a:t>
            </a:r>
            <a:endParaRPr lang="en-US" dirty="0"/>
          </a:p>
        </p:txBody>
      </p:sp>
      <p:sp>
        <p:nvSpPr>
          <p:cNvPr id="4" name="Slide Number Placeholder 3"/>
          <p:cNvSpPr>
            <a:spLocks noGrp="1"/>
          </p:cNvSpPr>
          <p:nvPr>
            <p:ph type="sldNum" sz="quarter" idx="10"/>
          </p:nvPr>
        </p:nvSpPr>
        <p:spPr/>
        <p:txBody>
          <a:bodyPr/>
          <a:lstStyle/>
          <a:p>
            <a:fld id="{97696D5F-5A65-48B7-8480-5CFC8EDF4E2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9299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661DC-F7E1-6249-98E1-DBCFAC027292}" type="slidenum">
              <a:rPr lang="en-US" smtClean="0"/>
              <a:pPr/>
              <a:t>8</a:t>
            </a:fld>
            <a:endParaRPr lang="en-US"/>
          </a:p>
        </p:txBody>
      </p:sp>
    </p:spTree>
    <p:extLst>
      <p:ext uri="{BB962C8B-B14F-4D97-AF65-F5344CB8AC3E}">
        <p14:creationId xmlns:p14="http://schemas.microsoft.com/office/powerpoint/2010/main" val="84344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54752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28389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19035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025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0"/>
            <a:ext cx="9144000" cy="6858000"/>
            <a:chOff x="0" y="0"/>
            <a:chExt cx="9144000" cy="6858000"/>
          </a:xfrm>
        </p:grpSpPr>
        <p:sp>
          <p:nvSpPr>
            <p:cNvPr id="8" name="Rectangle 7"/>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0" y="6553200"/>
              <a:ext cx="914400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Chevron 9"/>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endParaRPr>
            </a:p>
          </p:txBody>
        </p:sp>
        <p:sp>
          <p:nvSpPr>
            <p:cNvPr id="11" name="Pentagon 10"/>
            <p:cNvSpPr/>
            <p:nvPr/>
          </p:nvSpPr>
          <p:spPr>
            <a:xfrm>
              <a:off x="0" y="77969"/>
              <a:ext cx="2314361"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2" name="Picture 11" descr="NCF_NIH_New_logo.png"/>
            <p:cNvPicPr>
              <a:picLocks noChangeAspect="1"/>
            </p:cNvPicPr>
            <p:nvPr/>
          </p:nvPicPr>
          <p:blipFill>
            <a:blip r:embed="rId2" cstate="print"/>
            <a:stretch>
              <a:fillRect/>
            </a:stretch>
          </p:blipFill>
          <p:spPr>
            <a:xfrm>
              <a:off x="5705898" y="5791200"/>
              <a:ext cx="3438102" cy="704850"/>
            </a:xfrm>
            <a:prstGeom prst="rect">
              <a:avLst/>
            </a:prstGeom>
          </p:spPr>
        </p:pic>
        <p:sp>
          <p:nvSpPr>
            <p:cNvPr id="13" name="Rectangle 12"/>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Tree>
    <p:extLst>
      <p:ext uri="{BB962C8B-B14F-4D97-AF65-F5344CB8AC3E}">
        <p14:creationId xmlns:p14="http://schemas.microsoft.com/office/powerpoint/2010/main" val="5807378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7255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4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12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56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39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182336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468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540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2C959-1A87-4C78-B969-C2BD97AD02FB}"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71887-C324-4DF0-B0F1-43C46E0B43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71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sp>
          <p:nvSpPr>
            <p:cNvPr id="14" name="Rectangle 13"/>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Rectangle 14"/>
            <p:cNvSpPr/>
            <p:nvPr/>
          </p:nvSpPr>
          <p:spPr>
            <a:xfrm>
              <a:off x="0" y="6553200"/>
              <a:ext cx="914400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Chevron 15"/>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endParaRPr>
            </a:p>
          </p:txBody>
        </p:sp>
        <p:sp>
          <p:nvSpPr>
            <p:cNvPr id="17" name="Pentagon 16"/>
            <p:cNvSpPr/>
            <p:nvPr/>
          </p:nvSpPr>
          <p:spPr>
            <a:xfrm>
              <a:off x="0" y="77969"/>
              <a:ext cx="2314361"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8" name="Picture 17" descr="NCF_NIH_New_logo.png"/>
            <p:cNvPicPr>
              <a:picLocks noChangeAspect="1"/>
            </p:cNvPicPr>
            <p:nvPr/>
          </p:nvPicPr>
          <p:blipFill>
            <a:blip r:embed="rId2" cstate="print"/>
            <a:stretch>
              <a:fillRect/>
            </a:stretch>
          </p:blipFill>
          <p:spPr>
            <a:xfrm>
              <a:off x="5705898" y="5791200"/>
              <a:ext cx="3438102" cy="704850"/>
            </a:xfrm>
            <a:prstGeom prst="rect">
              <a:avLst/>
            </a:prstGeom>
          </p:spPr>
        </p:pic>
        <p:sp>
          <p:nvSpPr>
            <p:cNvPr id="19" name="Rectangle 18"/>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Tree>
    <p:extLst>
      <p:ext uri="{BB962C8B-B14F-4D97-AF65-F5344CB8AC3E}">
        <p14:creationId xmlns:p14="http://schemas.microsoft.com/office/powerpoint/2010/main" val="17823025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sp>
          <p:nvSpPr>
            <p:cNvPr id="14" name="Rectangle 13"/>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Rectangle 14"/>
            <p:cNvSpPr/>
            <p:nvPr/>
          </p:nvSpPr>
          <p:spPr>
            <a:xfrm>
              <a:off x="0" y="6553200"/>
              <a:ext cx="914400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Chevron 15"/>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endParaRPr>
            </a:p>
          </p:txBody>
        </p:sp>
        <p:sp>
          <p:nvSpPr>
            <p:cNvPr id="17" name="Pentagon 16"/>
            <p:cNvSpPr/>
            <p:nvPr/>
          </p:nvSpPr>
          <p:spPr>
            <a:xfrm>
              <a:off x="0" y="77969"/>
              <a:ext cx="2314361"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8" name="Picture 17" descr="NCF_NIH_New_logo.png"/>
            <p:cNvPicPr>
              <a:picLocks noChangeAspect="1"/>
            </p:cNvPicPr>
            <p:nvPr/>
          </p:nvPicPr>
          <p:blipFill>
            <a:blip r:embed="rId2" cstate="print"/>
            <a:stretch>
              <a:fillRect/>
            </a:stretch>
          </p:blipFill>
          <p:spPr>
            <a:xfrm>
              <a:off x="5705898" y="5791200"/>
              <a:ext cx="3438102" cy="704850"/>
            </a:xfrm>
            <a:prstGeom prst="rect">
              <a:avLst/>
            </a:prstGeom>
          </p:spPr>
        </p:pic>
        <p:sp>
          <p:nvSpPr>
            <p:cNvPr id="19" name="Rectangle 18"/>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Tree>
    <p:extLst>
      <p:ext uri="{BB962C8B-B14F-4D97-AF65-F5344CB8AC3E}">
        <p14:creationId xmlns:p14="http://schemas.microsoft.com/office/powerpoint/2010/main" val="191156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20710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640981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84991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749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2" name="Date Placeholder 1"/>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47780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77256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60BA29-AD5C-43E9-BD9B-FD8832A5CF51}" type="datetimeFigureOut">
              <a:rPr lang="en-US" smtClean="0">
                <a:solidFill>
                  <a:srgbClr val="E3DED1">
                    <a:shade val="50000"/>
                  </a:srgbClr>
                </a:solidFill>
              </a:rPr>
              <a:pPr/>
              <a:t>3/4/2015</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97DBF1AC-0B72-4E21-8E52-B024605F225F}"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80424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914400"/>
            <a:fld id="{AC60BA29-AD5C-43E9-BD9B-FD8832A5CF51}" type="datetimeFigureOut">
              <a:rPr lang="en-US" smtClean="0">
                <a:solidFill>
                  <a:srgbClr val="E3DED1">
                    <a:shade val="50000"/>
                  </a:srgbClr>
                </a:solidFill>
              </a:rPr>
              <a:pPr defTabSz="914400"/>
              <a:t>3/4/2015</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914400"/>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914400"/>
            <a:fld id="{97DBF1AC-0B72-4E21-8E52-B024605F225F}" type="slidenum">
              <a:rPr lang="en-US" smtClean="0">
                <a:solidFill>
                  <a:srgbClr val="E3DED1">
                    <a:shade val="50000"/>
                  </a:srgbClr>
                </a:solidFill>
              </a:rPr>
              <a:pPr defTabSz="914400"/>
              <a:t>‹#›</a:t>
            </a:fld>
            <a:endParaRPr lang="en-US">
              <a:solidFill>
                <a:srgbClr val="E3DED1">
                  <a:shade val="50000"/>
                </a:srgbClr>
              </a:solidFill>
            </a:endParaRPr>
          </a:p>
        </p:txBody>
      </p:sp>
    </p:spTree>
    <p:extLst>
      <p:ext uri="{BB962C8B-B14F-4D97-AF65-F5344CB8AC3E}">
        <p14:creationId xmlns:p14="http://schemas.microsoft.com/office/powerpoint/2010/main" val="277226359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742C959-1A87-4C78-B969-C2BD97AD02FB}" type="datetimeFigureOut">
              <a:rPr lang="en-US" smtClean="0">
                <a:solidFill>
                  <a:prstClr val="black">
                    <a:tint val="75000"/>
                  </a:prstClr>
                </a:solidFill>
              </a:rPr>
              <a:pPr defTabSz="914400"/>
              <a:t>3/4/2015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971887-C324-4DF0-B0F1-43C46E0B43B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8470289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mailto:SPARC_NextGen-Tools@mail.nih.gov"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grants.nih.gov/grants/guide/rfa-files/RFA-RM-15-002.ht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grants.nih.gov/grants/guide/rfa-files/RFA-RM-15-002.html"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commonfund.nih.gov/spar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762000"/>
            <a:ext cx="7772400" cy="1828800"/>
          </a:xfrm>
        </p:spPr>
        <p:txBody>
          <a:bodyPr>
            <a:normAutofit fontScale="90000"/>
          </a:bodyPr>
          <a:lstStyle/>
          <a:p>
            <a:pPr algn="l"/>
            <a:r>
              <a:rPr lang="en-US" dirty="0" smtClean="0">
                <a:latin typeface="Arial" panose="020B0604020202020204" pitchFamily="34" charset="0"/>
                <a:cs typeface="Arial" panose="020B0604020202020204" pitchFamily="34" charset="0"/>
              </a:rPr>
              <a:t>Stimulating Peripheral Activity to Relieve Conditions (SPARC) </a:t>
            </a:r>
            <a:br>
              <a:rPr lang="en-US" dirty="0" smtClean="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4088921" y="3857561"/>
            <a:ext cx="4420231" cy="2612249"/>
          </a:xfrm>
        </p:spPr>
        <p:txBody>
          <a:bodyPr>
            <a:normAutofit lnSpcReduction="10000"/>
          </a:bodyPr>
          <a:lstStyle/>
          <a:p>
            <a:r>
              <a:rPr lang="en-US" sz="2600" b="1" dirty="0" smtClean="0">
                <a:latin typeface="Arial" panose="020B0604020202020204" pitchFamily="34" charset="0"/>
                <a:cs typeface="Arial" panose="020B0604020202020204" pitchFamily="34" charset="0"/>
              </a:rPr>
              <a:t>RFA-RM-15-002</a:t>
            </a:r>
          </a:p>
          <a:p>
            <a:r>
              <a:rPr lang="en-US" b="1" dirty="0" smtClean="0">
                <a:latin typeface="Arial" panose="020B0604020202020204" pitchFamily="34" charset="0"/>
                <a:cs typeface="Arial" panose="020B0604020202020204" pitchFamily="34" charset="0"/>
              </a:rPr>
              <a:t>Funding </a:t>
            </a:r>
            <a:r>
              <a:rPr lang="en-US" b="1" dirty="0">
                <a:latin typeface="Arial" panose="020B0604020202020204" pitchFamily="34" charset="0"/>
                <a:cs typeface="Arial" panose="020B0604020202020204" pitchFamily="34" charset="0"/>
              </a:rPr>
              <a:t>Opportunity </a:t>
            </a:r>
            <a:r>
              <a:rPr lang="en-US" b="1" dirty="0" smtClean="0">
                <a:latin typeface="Arial" panose="020B0604020202020204" pitchFamily="34" charset="0"/>
                <a:cs typeface="Arial" panose="020B0604020202020204" pitchFamily="34" charset="0"/>
              </a:rPr>
              <a:t>Announcement</a:t>
            </a:r>
          </a:p>
          <a:p>
            <a:endParaRPr lang="en-US" b="1" dirty="0">
              <a:latin typeface="Arial" panose="020B0604020202020204" pitchFamily="34" charset="0"/>
              <a:cs typeface="Arial" panose="020B0604020202020204" pitchFamily="34" charset="0"/>
            </a:endParaRPr>
          </a:p>
          <a:p>
            <a:r>
              <a:rPr lang="en-US" sz="3300" b="1" dirty="0">
                <a:solidFill>
                  <a:schemeClr val="accent2"/>
                </a:solidFill>
                <a:latin typeface="Arial" panose="020B0604020202020204" pitchFamily="34" charset="0"/>
                <a:cs typeface="Arial" panose="020B0604020202020204" pitchFamily="34" charset="0"/>
              </a:rPr>
              <a:t>Information to Applicants</a:t>
            </a:r>
          </a:p>
          <a:p>
            <a:r>
              <a:rPr lang="en-US" b="1" dirty="0" smtClean="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p:txBody>
      </p:sp>
      <p:pic>
        <p:nvPicPr>
          <p:cNvPr id="1026" name="Picture 2" descr="http://commonfund.nih.gov/sites/default/files/450570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061029"/>
            <a:ext cx="3581400" cy="477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44528" y="2590800"/>
            <a:ext cx="3587264"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 New Common Fund </a:t>
            </a:r>
            <a:r>
              <a:rPr lang="en-US" b="1" dirty="0" smtClean="0">
                <a:latin typeface="Arial" panose="020B0604020202020204" pitchFamily="34" charset="0"/>
                <a:cs typeface="Arial" panose="020B0604020202020204" pitchFamily="34" charset="0"/>
              </a:rPr>
              <a:t>Program</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482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39" y="250853"/>
            <a:ext cx="9106404" cy="461665"/>
          </a:xfrm>
          <a:prstGeom prst="rect">
            <a:avLst/>
          </a:prstGeom>
          <a:noFill/>
        </p:spPr>
        <p:txBody>
          <a:bodyPr wrap="none" rtlCol="0">
            <a:spAutoFit/>
          </a:bodyPr>
          <a:lstStyle/>
          <a:p>
            <a:pPr defTabSz="914400"/>
            <a:r>
              <a:rPr lang="en-US" sz="2400" b="1" dirty="0" smtClean="0">
                <a:solidFill>
                  <a:schemeClr val="accent6">
                    <a:lumMod val="75000"/>
                  </a:schemeClr>
                </a:solidFill>
                <a:latin typeface="Arial" panose="020B0604020202020204" pitchFamily="34" charset="0"/>
                <a:cs typeface="Arial" panose="020B0604020202020204" pitchFamily="34" charset="0"/>
              </a:rPr>
              <a:t>SPARC</a:t>
            </a:r>
            <a:r>
              <a:rPr lang="en-US" sz="2400" b="1" dirty="0" smtClean="0">
                <a:solidFill>
                  <a:srgbClr val="0070C0"/>
                </a:solidFill>
                <a:latin typeface="Arial" panose="020B0604020202020204" pitchFamily="34" charset="0"/>
                <a:cs typeface="Arial" panose="020B0604020202020204" pitchFamily="34" charset="0"/>
              </a:rPr>
              <a:t>- Stimulating Peripheral Activity to Relieve Conditions</a:t>
            </a:r>
            <a:endParaRPr lang="en-US" sz="2400" b="1"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381001" y="849239"/>
            <a:ext cx="4724399" cy="1754327"/>
          </a:xfrm>
          <a:prstGeom prst="rect">
            <a:avLst/>
          </a:prstGeom>
          <a:noFill/>
        </p:spPr>
        <p:txBody>
          <a:bodyPr wrap="square" rtlCol="0">
            <a:spAutoFit/>
          </a:bodyPr>
          <a:lstStyle/>
          <a:p>
            <a:pPr defTabSz="914400"/>
            <a:r>
              <a:rPr lang="en-US" b="1" dirty="0" smtClean="0">
                <a:solidFill>
                  <a:srgbClr val="1C61B4"/>
                </a:solidFill>
                <a:latin typeface="Arial" panose="020B0604020202020204" pitchFamily="34" charset="0"/>
                <a:cs typeface="Arial" panose="020B0604020202020204" pitchFamily="34" charset="0"/>
              </a:rPr>
              <a:t>Opportunity:</a:t>
            </a:r>
            <a:r>
              <a:rPr lang="en-US" dirty="0" smtClean="0">
                <a:solidFill>
                  <a:prstClr val="black"/>
                </a:solidFill>
                <a:latin typeface="Arial" panose="020B0604020202020204" pitchFamily="34" charset="0"/>
                <a:cs typeface="Arial" panose="020B0604020202020204" pitchFamily="34" charset="0"/>
              </a:rPr>
              <a:t> </a:t>
            </a:r>
            <a:r>
              <a:rPr lang="en-US" dirty="0" err="1" smtClean="0">
                <a:solidFill>
                  <a:prstClr val="black"/>
                </a:solidFill>
                <a:latin typeface="Arial" panose="020B0604020202020204" pitchFamily="34" charset="0"/>
                <a:cs typeface="Arial" panose="020B0604020202020204" pitchFamily="34" charset="0"/>
              </a:rPr>
              <a:t>Neuromodulation</a:t>
            </a:r>
            <a:r>
              <a:rPr lang="en-US" dirty="0" smtClean="0">
                <a:solidFill>
                  <a:prstClr val="black"/>
                </a:solidFill>
                <a:latin typeface="Arial" panose="020B0604020202020204" pitchFamily="34" charset="0"/>
                <a:cs typeface="Arial" panose="020B0604020202020204" pitchFamily="34" charset="0"/>
              </a:rPr>
              <a:t> of end-organ function holds promise in treating many diseases/conditions.</a:t>
            </a:r>
          </a:p>
          <a:p>
            <a:pPr defTabSz="914400"/>
            <a:endParaRPr lang="en-US" dirty="0">
              <a:solidFill>
                <a:prstClr val="black"/>
              </a:solidFill>
              <a:latin typeface="Arial" panose="020B0604020202020204" pitchFamily="34" charset="0"/>
              <a:cs typeface="Arial" panose="020B0604020202020204" pitchFamily="34" charset="0"/>
            </a:endParaRPr>
          </a:p>
          <a:p>
            <a:pPr defTabSz="914400"/>
            <a:r>
              <a:rPr lang="en-US" b="1" dirty="0" smtClean="0">
                <a:solidFill>
                  <a:srgbClr val="1C61B4"/>
                </a:solidFill>
                <a:latin typeface="Arial" panose="020B0604020202020204" pitchFamily="34" charset="0"/>
                <a:cs typeface="Arial" panose="020B0604020202020204" pitchFamily="34" charset="0"/>
              </a:rPr>
              <a:t>Challenge</a:t>
            </a:r>
            <a:r>
              <a:rPr lang="en-US" b="1" dirty="0">
                <a:solidFill>
                  <a:srgbClr val="1C61B4"/>
                </a:solidFill>
                <a:latin typeface="Arial" panose="020B0604020202020204" pitchFamily="34" charset="0"/>
                <a:cs typeface="Arial" panose="020B0604020202020204" pitchFamily="34" charset="0"/>
              </a:rPr>
              <a:t>:</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T</a:t>
            </a:r>
            <a:r>
              <a:rPr lang="en-US" dirty="0" smtClean="0">
                <a:solidFill>
                  <a:prstClr val="black"/>
                </a:solidFill>
                <a:latin typeface="Arial" panose="020B0604020202020204" pitchFamily="34" charset="0"/>
                <a:cs typeface="Arial" panose="020B0604020202020204" pitchFamily="34" charset="0"/>
              </a:rPr>
              <a:t>he mechanisms of action remain poorly understood. </a:t>
            </a:r>
            <a:endParaRPr lang="en-US" dirty="0">
              <a:solidFill>
                <a:prstClr val="black"/>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950" y="731534"/>
            <a:ext cx="4267998" cy="509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31" name="Group 1030"/>
          <p:cNvGrpSpPr/>
          <p:nvPr/>
        </p:nvGrpSpPr>
        <p:grpSpPr>
          <a:xfrm>
            <a:off x="-5369" y="2781161"/>
            <a:ext cx="4226470" cy="3843930"/>
            <a:chOff x="98149" y="2901932"/>
            <a:chExt cx="4226470" cy="3843930"/>
          </a:xfrm>
        </p:grpSpPr>
        <p:pic>
          <p:nvPicPr>
            <p:cNvPr id="12" name="Picture 2" descr="http://openclipart.org/image/800px/svg_to_png/81661/arrows_3_circular_interlock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59" y="2975654"/>
              <a:ext cx="3568808" cy="37702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7691" y="2901932"/>
              <a:ext cx="2583336" cy="707886"/>
            </a:xfrm>
            <a:prstGeom prst="rect">
              <a:avLst/>
            </a:prstGeom>
            <a:noFill/>
          </p:spPr>
          <p:txBody>
            <a:bodyPr wrap="none" rtlCol="0">
              <a:spAutoFit/>
            </a:bodyPr>
            <a:lstStyle/>
            <a:p>
              <a:r>
                <a:rPr lang="en-US" sz="4000" b="1" dirty="0" smtClean="0"/>
                <a:t>Technology</a:t>
              </a:r>
              <a:endParaRPr lang="en-US" sz="4000" b="1" dirty="0"/>
            </a:p>
          </p:txBody>
        </p:sp>
        <p:sp>
          <p:nvSpPr>
            <p:cNvPr id="15" name="TextBox 14"/>
            <p:cNvSpPr txBox="1"/>
            <p:nvPr/>
          </p:nvSpPr>
          <p:spPr>
            <a:xfrm>
              <a:off x="2560995" y="4917641"/>
              <a:ext cx="1763624" cy="707886"/>
            </a:xfrm>
            <a:prstGeom prst="rect">
              <a:avLst/>
            </a:prstGeom>
            <a:noFill/>
          </p:spPr>
          <p:txBody>
            <a:bodyPr wrap="none" rtlCol="0">
              <a:spAutoFit/>
            </a:bodyPr>
            <a:lstStyle/>
            <a:p>
              <a:r>
                <a:rPr lang="en-US" sz="4000" b="1" dirty="0" smtClean="0"/>
                <a:t>Biology</a:t>
              </a:r>
              <a:endParaRPr lang="en-US" sz="4000" b="1" dirty="0"/>
            </a:p>
          </p:txBody>
        </p:sp>
        <p:sp>
          <p:nvSpPr>
            <p:cNvPr id="16" name="TextBox 15"/>
            <p:cNvSpPr txBox="1"/>
            <p:nvPr/>
          </p:nvSpPr>
          <p:spPr>
            <a:xfrm>
              <a:off x="98149" y="4506815"/>
              <a:ext cx="1913088" cy="707886"/>
            </a:xfrm>
            <a:prstGeom prst="rect">
              <a:avLst/>
            </a:prstGeom>
            <a:noFill/>
          </p:spPr>
          <p:txBody>
            <a:bodyPr wrap="none" rtlCol="0">
              <a:spAutoFit/>
            </a:bodyPr>
            <a:lstStyle/>
            <a:p>
              <a:r>
                <a:rPr lang="en-US" sz="4000" b="1" dirty="0" smtClean="0"/>
                <a:t>Therapy</a:t>
              </a:r>
              <a:endParaRPr lang="en-US" sz="4000" b="1" dirty="0"/>
            </a:p>
          </p:txBody>
        </p:sp>
      </p:grpSp>
      <p:grpSp>
        <p:nvGrpSpPr>
          <p:cNvPr id="1030" name="Group 1029"/>
          <p:cNvGrpSpPr/>
          <p:nvPr/>
        </p:nvGrpSpPr>
        <p:grpSpPr>
          <a:xfrm rot="20667261">
            <a:off x="3823380" y="2762277"/>
            <a:ext cx="931268" cy="2606228"/>
            <a:chOff x="3623094" y="2975652"/>
            <a:chExt cx="1137073" cy="2329290"/>
          </a:xfrm>
        </p:grpSpPr>
        <p:sp>
          <p:nvSpPr>
            <p:cNvPr id="1029" name="Curved Left Arrow 1028"/>
            <p:cNvSpPr/>
            <p:nvPr/>
          </p:nvSpPr>
          <p:spPr>
            <a:xfrm rot="10800000" flipH="1">
              <a:off x="3623094" y="2975652"/>
              <a:ext cx="1003648" cy="22390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8" name="Curved Left Arrow 1027"/>
            <p:cNvSpPr/>
            <p:nvPr/>
          </p:nvSpPr>
          <p:spPr>
            <a:xfrm>
              <a:off x="3739268" y="3289233"/>
              <a:ext cx="1020899" cy="2015709"/>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grpSp>
        <p:nvGrpSpPr>
          <p:cNvPr id="39" name="Group 38"/>
          <p:cNvGrpSpPr/>
          <p:nvPr/>
        </p:nvGrpSpPr>
        <p:grpSpPr>
          <a:xfrm rot="6110004">
            <a:off x="1149399" y="4720747"/>
            <a:ext cx="1137073" cy="2329290"/>
            <a:chOff x="3623094" y="2975652"/>
            <a:chExt cx="1137073" cy="2329290"/>
          </a:xfrm>
        </p:grpSpPr>
        <p:sp>
          <p:nvSpPr>
            <p:cNvPr id="40" name="Curved Left Arrow 39"/>
            <p:cNvSpPr/>
            <p:nvPr/>
          </p:nvSpPr>
          <p:spPr>
            <a:xfrm rot="10800000" flipH="1">
              <a:off x="3623094" y="2975652"/>
              <a:ext cx="1003648" cy="22390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urved Left Arrow 40"/>
            <p:cNvSpPr/>
            <p:nvPr/>
          </p:nvSpPr>
          <p:spPr>
            <a:xfrm>
              <a:off x="3739268" y="3289233"/>
              <a:ext cx="1020899" cy="2015709"/>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4" name="Rectangle 3"/>
          <p:cNvSpPr/>
          <p:nvPr/>
        </p:nvSpPr>
        <p:spPr>
          <a:xfrm>
            <a:off x="4097169" y="2393218"/>
            <a:ext cx="56938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1</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7" name="Rectangle 16"/>
          <p:cNvSpPr/>
          <p:nvPr/>
        </p:nvSpPr>
        <p:spPr>
          <a:xfrm>
            <a:off x="96307" y="5505885"/>
            <a:ext cx="56938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2</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2765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circle(in)">
                                      <p:cBhvr>
                                        <p:cTn id="7" dur="20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heel(1)">
                                      <p:cBhvr>
                                        <p:cTn id="12" dur="2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heel(1)">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06" y="155261"/>
            <a:ext cx="1088572" cy="145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00997" y="29473"/>
            <a:ext cx="7487728" cy="1569660"/>
          </a:xfrm>
          <a:prstGeom prst="rect">
            <a:avLst/>
          </a:prstGeom>
          <a:noFill/>
        </p:spPr>
        <p:txBody>
          <a:bodyPr wrap="square" rtlCol="0">
            <a:spAutoFit/>
          </a:bodyPr>
          <a:lstStyle/>
          <a:p>
            <a:r>
              <a:rPr lang="en-US" sz="2400" b="1" u="sng" dirty="0" smtClean="0">
                <a:solidFill>
                  <a:schemeClr val="accent2"/>
                </a:solidFill>
              </a:rPr>
              <a:t>RFA-RM-15-002</a:t>
            </a:r>
            <a:endParaRPr lang="en-US" sz="2400" b="1" u="sng" dirty="0">
              <a:solidFill>
                <a:schemeClr val="accent2"/>
              </a:solidFill>
            </a:endParaRPr>
          </a:p>
          <a:p>
            <a:r>
              <a:rPr lang="en-US" sz="2400" b="1" dirty="0" smtClean="0">
                <a:solidFill>
                  <a:schemeClr val="accent2"/>
                </a:solidFill>
              </a:rPr>
              <a:t>Exploratory </a:t>
            </a:r>
            <a:r>
              <a:rPr lang="en-US" sz="2400" b="1" dirty="0">
                <a:solidFill>
                  <a:schemeClr val="accent2"/>
                </a:solidFill>
              </a:rPr>
              <a:t>Technologies to Understand the Control of Organ Function by the Peripheral Nervous System for SPARC (</a:t>
            </a:r>
            <a:r>
              <a:rPr lang="en-US" sz="2400" b="1" dirty="0" smtClean="0">
                <a:solidFill>
                  <a:schemeClr val="accent2"/>
                </a:solidFill>
              </a:rPr>
              <a:t>U18)</a:t>
            </a:r>
          </a:p>
        </p:txBody>
      </p:sp>
      <p:sp>
        <p:nvSpPr>
          <p:cNvPr id="4" name="Content Placeholder 3"/>
          <p:cNvSpPr>
            <a:spLocks noGrp="1"/>
          </p:cNvSpPr>
          <p:nvPr>
            <p:ph idx="1"/>
          </p:nvPr>
        </p:nvSpPr>
        <p:spPr>
          <a:xfrm>
            <a:off x="457200" y="1863306"/>
            <a:ext cx="8229600" cy="4578551"/>
          </a:xfrm>
          <a:ln>
            <a:noFill/>
          </a:ln>
        </p:spPr>
        <p:txBody>
          <a:bodyPr>
            <a:normAutofit/>
          </a:bodyPr>
          <a:lstStyle/>
          <a:p>
            <a:r>
              <a:rPr lang="en-US" b="1" dirty="0" smtClean="0">
                <a:solidFill>
                  <a:schemeClr val="accent6">
                    <a:lumMod val="75000"/>
                  </a:schemeClr>
                </a:solidFill>
              </a:rPr>
              <a:t>Tools</a:t>
            </a:r>
            <a:r>
              <a:rPr lang="en-US" dirty="0" smtClean="0">
                <a:solidFill>
                  <a:schemeClr val="accent6">
                    <a:lumMod val="75000"/>
                  </a:schemeClr>
                </a:solidFill>
              </a:rPr>
              <a:t> </a:t>
            </a:r>
            <a:r>
              <a:rPr lang="en-US" dirty="0" smtClean="0"/>
              <a:t>for discovery of mechanisms (focusing on </a:t>
            </a:r>
            <a:r>
              <a:rPr lang="en-US" b="1" dirty="0" smtClean="0">
                <a:solidFill>
                  <a:schemeClr val="accent6"/>
                </a:solidFill>
              </a:rPr>
              <a:t>stage 1, not stage 2 </a:t>
            </a:r>
            <a:r>
              <a:rPr lang="en-US" dirty="0" smtClean="0"/>
              <a:t>of previous slide)</a:t>
            </a:r>
          </a:p>
          <a:p>
            <a:r>
              <a:rPr lang="en-US" dirty="0" smtClean="0"/>
              <a:t>Letter of Intent Due Date:  </a:t>
            </a:r>
            <a:r>
              <a:rPr lang="en-US" dirty="0" smtClean="0">
                <a:solidFill>
                  <a:schemeClr val="accent3">
                    <a:lumMod val="75000"/>
                  </a:schemeClr>
                </a:solidFill>
              </a:rPr>
              <a:t>March 14, </a:t>
            </a:r>
            <a:r>
              <a:rPr lang="en-US" dirty="0" smtClean="0">
                <a:solidFill>
                  <a:schemeClr val="accent3">
                    <a:lumMod val="75000"/>
                  </a:schemeClr>
                </a:solidFill>
              </a:rPr>
              <a:t>2015</a:t>
            </a:r>
          </a:p>
          <a:p>
            <a:pPr lvl="1"/>
            <a:r>
              <a:rPr lang="en-US" dirty="0" smtClean="0">
                <a:solidFill>
                  <a:schemeClr val="tx2"/>
                </a:solidFill>
              </a:rPr>
              <a:t>Please attach Specific Aims to email</a:t>
            </a:r>
            <a:endParaRPr lang="en-US" dirty="0" smtClean="0">
              <a:solidFill>
                <a:schemeClr val="tx2"/>
              </a:solidFill>
            </a:endParaRPr>
          </a:p>
          <a:p>
            <a:r>
              <a:rPr lang="en-US" dirty="0" smtClean="0"/>
              <a:t>Application Due Date:  </a:t>
            </a:r>
            <a:r>
              <a:rPr lang="en-US" dirty="0" smtClean="0">
                <a:solidFill>
                  <a:schemeClr val="accent2"/>
                </a:solidFill>
              </a:rPr>
              <a:t>April 14, 2015</a:t>
            </a:r>
          </a:p>
          <a:p>
            <a:r>
              <a:rPr lang="en-US" dirty="0" smtClean="0"/>
              <a:t>2 year awards, up to $200K direct </a:t>
            </a:r>
            <a:r>
              <a:rPr lang="en-US" dirty="0" smtClean="0"/>
              <a:t>costs/year</a:t>
            </a:r>
          </a:p>
          <a:p>
            <a:r>
              <a:rPr lang="en-US" dirty="0" smtClean="0"/>
              <a:t>Questions:  </a:t>
            </a:r>
            <a:r>
              <a:rPr lang="en-US" u="sng" dirty="0" smtClean="0">
                <a:hlinkClick r:id="rId3" tooltip="SPARC_NextGen-Tools@mail.nih.gov"/>
              </a:rPr>
              <a:t>SPARC_NextGen-Tools@mail.nih.gov</a:t>
            </a:r>
            <a:endParaRPr lang="en-US" dirty="0"/>
          </a:p>
        </p:txBody>
      </p:sp>
    </p:spTree>
    <p:extLst>
      <p:ext uri="{BB962C8B-B14F-4D97-AF65-F5344CB8AC3E}">
        <p14:creationId xmlns:p14="http://schemas.microsoft.com/office/powerpoint/2010/main" val="18210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Types of Tools for Discovery</a:t>
            </a:r>
            <a:endParaRPr lang="en-US" dirty="0">
              <a:solidFill>
                <a:schemeClr val="accent6">
                  <a:lumMod val="75000"/>
                </a:schemeClr>
              </a:solidFill>
            </a:endParaRPr>
          </a:p>
        </p:txBody>
      </p:sp>
      <p:sp>
        <p:nvSpPr>
          <p:cNvPr id="3" name="Content Placeholder 2"/>
          <p:cNvSpPr>
            <a:spLocks noGrp="1"/>
          </p:cNvSpPr>
          <p:nvPr>
            <p:ph idx="1"/>
          </p:nvPr>
        </p:nvSpPr>
        <p:spPr>
          <a:xfrm>
            <a:off x="293299" y="1417638"/>
            <a:ext cx="8695426" cy="4708525"/>
          </a:xfrm>
        </p:spPr>
        <p:txBody>
          <a:bodyPr>
            <a:normAutofit fontScale="92500" lnSpcReduction="10000"/>
          </a:bodyPr>
          <a:lstStyle/>
          <a:p>
            <a:pPr marL="0" indent="0">
              <a:buNone/>
            </a:pPr>
            <a:r>
              <a:rPr lang="en-US" dirty="0" smtClean="0"/>
              <a:t>For understanding and mapping of </a:t>
            </a:r>
            <a:r>
              <a:rPr lang="en-US" u="sng" dirty="0" smtClean="0"/>
              <a:t>autonomic </a:t>
            </a:r>
            <a:r>
              <a:rPr lang="en-US" u="sng" dirty="0"/>
              <a:t>control of internal organs</a:t>
            </a:r>
            <a:r>
              <a:rPr lang="en-US" dirty="0"/>
              <a:t> in health or </a:t>
            </a:r>
            <a:r>
              <a:rPr lang="en-US" dirty="0" smtClean="0"/>
              <a:t>disease</a:t>
            </a:r>
          </a:p>
          <a:p>
            <a:r>
              <a:rPr lang="en-US" dirty="0" smtClean="0"/>
              <a:t>Tailored to specific use case/mechanism under study</a:t>
            </a:r>
          </a:p>
          <a:p>
            <a:pPr lvl="1"/>
            <a:r>
              <a:rPr lang="en-US" dirty="0" smtClean="0"/>
              <a:t>New, novel, enhanced</a:t>
            </a:r>
          </a:p>
          <a:p>
            <a:pPr lvl="1"/>
            <a:r>
              <a:rPr lang="en-US" dirty="0" smtClean="0"/>
              <a:t>Not general platform</a:t>
            </a:r>
          </a:p>
          <a:p>
            <a:r>
              <a:rPr lang="en-US" dirty="0" smtClean="0"/>
              <a:t>Section I bulleted list of examples</a:t>
            </a:r>
          </a:p>
          <a:p>
            <a:r>
              <a:rPr lang="en-US" dirty="0" smtClean="0"/>
              <a:t>Section IV specific instructions</a:t>
            </a:r>
          </a:p>
          <a:p>
            <a:pPr lvl="1"/>
            <a:r>
              <a:rPr lang="en-US" dirty="0" smtClean="0"/>
              <a:t>Research strategy, U18 budget, etc.</a:t>
            </a:r>
          </a:p>
          <a:p>
            <a:pPr marL="0" indent="0">
              <a:buNone/>
            </a:pPr>
            <a:r>
              <a:rPr lang="en-US" dirty="0" smtClean="0">
                <a:hlinkClick r:id="rId2"/>
              </a:rPr>
              <a:t>Guidelines:  http</a:t>
            </a:r>
            <a:r>
              <a:rPr lang="en-US" dirty="0">
                <a:hlinkClick r:id="rId2"/>
              </a:rPr>
              <a:t>://</a:t>
            </a:r>
            <a:r>
              <a:rPr lang="en-US" dirty="0" smtClean="0">
                <a:hlinkClick r:id="rId2"/>
              </a:rPr>
              <a:t>grants.nih.gov/grants/guide/rfa-files/RFA-RM-15-002.html</a:t>
            </a:r>
            <a:r>
              <a:rPr lang="en-US" dirty="0" smtClean="0"/>
              <a:t> </a:t>
            </a:r>
            <a:endParaRPr lang="en-US" dirty="0"/>
          </a:p>
        </p:txBody>
      </p:sp>
    </p:spTree>
    <p:extLst>
      <p:ext uri="{BB962C8B-B14F-4D97-AF65-F5344CB8AC3E}">
        <p14:creationId xmlns:p14="http://schemas.microsoft.com/office/powerpoint/2010/main" val="76628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83411"/>
            <a:ext cx="8229600" cy="5458446"/>
          </a:xfrm>
        </p:spPr>
        <p:txBody>
          <a:bodyPr>
            <a:noAutofit/>
          </a:bodyPr>
          <a:lstStyle/>
          <a:p>
            <a:r>
              <a:rPr lang="en-US" sz="2000" b="1" dirty="0" smtClean="0"/>
              <a:t>Must </a:t>
            </a:r>
            <a:r>
              <a:rPr lang="en-US" sz="2000" b="1" dirty="0"/>
              <a:t>describe </a:t>
            </a:r>
            <a:r>
              <a:rPr lang="en-US" sz="2000" b="1" dirty="0">
                <a:solidFill>
                  <a:schemeClr val="accent3">
                    <a:lumMod val="75000"/>
                  </a:schemeClr>
                </a:solidFill>
              </a:rPr>
              <a:t>how the proposed technology will be tailored </a:t>
            </a:r>
            <a:r>
              <a:rPr lang="en-US" sz="2000" b="1" dirty="0"/>
              <a:t>to investigate the mechanisms of neural control of end organ function, and how the technology will be appropriately designed to achieve these specific </a:t>
            </a:r>
            <a:r>
              <a:rPr lang="en-US" sz="2000" b="1" dirty="0" smtClean="0"/>
              <a:t>goals.</a:t>
            </a:r>
          </a:p>
          <a:p>
            <a:endParaRPr lang="en-US" sz="2000" b="1" dirty="0"/>
          </a:p>
          <a:p>
            <a:r>
              <a:rPr lang="en-US" sz="2000" b="1" dirty="0" smtClean="0"/>
              <a:t>Must define </a:t>
            </a:r>
            <a:r>
              <a:rPr lang="en-US" sz="2000" b="1" dirty="0"/>
              <a:t>the </a:t>
            </a:r>
            <a:r>
              <a:rPr lang="en-US" sz="2000" b="1" dirty="0">
                <a:solidFill>
                  <a:schemeClr val="accent4"/>
                </a:solidFill>
              </a:rPr>
              <a:t>specific technology challenge(s) </a:t>
            </a:r>
            <a:r>
              <a:rPr lang="en-US" sz="2000" b="1" dirty="0"/>
              <a:t>that is being addressed in this exploratory project, the final end product of the proposed technology design, and how it is envisioned that the outcomes will integrate with the SPARC program - that is to inform the mechanism of neural control of end organs which will drive the design of next generation </a:t>
            </a:r>
            <a:r>
              <a:rPr lang="en-US" sz="2000" b="1" dirty="0" err="1"/>
              <a:t>neuromodulation</a:t>
            </a:r>
            <a:r>
              <a:rPr lang="en-US" sz="2000" b="1" dirty="0"/>
              <a:t> therapy. </a:t>
            </a:r>
            <a:endParaRPr lang="en-US" sz="2000" b="1" dirty="0" smtClean="0"/>
          </a:p>
          <a:p>
            <a:endParaRPr lang="en-US" sz="2000" b="1" dirty="0" smtClean="0"/>
          </a:p>
          <a:p>
            <a:r>
              <a:rPr lang="en-US" sz="2000" b="1" dirty="0" smtClean="0"/>
              <a:t>Must provide a </a:t>
            </a:r>
            <a:r>
              <a:rPr lang="en-US" sz="2000" b="1" dirty="0" smtClean="0">
                <a:solidFill>
                  <a:schemeClr val="accent5"/>
                </a:solidFill>
              </a:rPr>
              <a:t>timeline and milestones </a:t>
            </a:r>
            <a:r>
              <a:rPr lang="en-US" sz="2000" b="1" dirty="0" smtClean="0"/>
              <a:t>that describe the work that will be completed during the project period. Each milestone should include the criteria for success and the rationale.</a:t>
            </a:r>
            <a:endParaRPr lang="en-US" sz="2000" b="1" dirty="0"/>
          </a:p>
        </p:txBody>
      </p:sp>
      <p:sp>
        <p:nvSpPr>
          <p:cNvPr id="5" name="TextBox 4"/>
          <p:cNvSpPr txBox="1"/>
          <p:nvPr/>
        </p:nvSpPr>
        <p:spPr>
          <a:xfrm>
            <a:off x="73539" y="250853"/>
            <a:ext cx="8956161" cy="461665"/>
          </a:xfrm>
          <a:prstGeom prst="rect">
            <a:avLst/>
          </a:prstGeom>
          <a:noFill/>
        </p:spPr>
        <p:txBody>
          <a:bodyPr wrap="square" rtlCol="0">
            <a:spAutoFit/>
          </a:bodyPr>
          <a:lstStyle/>
          <a:p>
            <a:pPr algn="ctr" defTabSz="914400"/>
            <a:r>
              <a:rPr lang="en-US" sz="2400" b="1" dirty="0" smtClean="0">
                <a:solidFill>
                  <a:schemeClr val="accent6">
                    <a:lumMod val="75000"/>
                  </a:schemeClr>
                </a:solidFill>
                <a:latin typeface="Arial" panose="020B0604020202020204" pitchFamily="34" charset="0"/>
                <a:cs typeface="Arial" panose="020B0604020202020204" pitchFamily="34" charset="0"/>
              </a:rPr>
              <a:t>Requirements</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4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83411"/>
            <a:ext cx="8229600" cy="5458446"/>
          </a:xfrm>
        </p:spPr>
        <p:txBody>
          <a:bodyPr>
            <a:noAutofit/>
          </a:bodyPr>
          <a:lstStyle/>
          <a:p>
            <a:r>
              <a:rPr lang="en-US" sz="2000" b="1" dirty="0"/>
              <a:t>Applicants interested in developing technologies specific to </a:t>
            </a:r>
            <a:r>
              <a:rPr lang="en-US" sz="2000" b="1" dirty="0">
                <a:solidFill>
                  <a:schemeClr val="accent6">
                    <a:lumMod val="75000"/>
                  </a:schemeClr>
                </a:solidFill>
              </a:rPr>
              <a:t>animal models</a:t>
            </a:r>
            <a:r>
              <a:rPr lang="en-US" sz="2000" b="1" dirty="0">
                <a:solidFill>
                  <a:schemeClr val="accent6"/>
                </a:solidFill>
              </a:rPr>
              <a:t> </a:t>
            </a:r>
            <a:r>
              <a:rPr lang="en-US" sz="2000" b="1" dirty="0"/>
              <a:t>must justify the model as one that will potentially have broad use for the SPARC program overall, within the next four years. </a:t>
            </a:r>
          </a:p>
          <a:p>
            <a:endParaRPr lang="en-US" sz="2000" b="1" dirty="0" smtClean="0"/>
          </a:p>
          <a:p>
            <a:pPr marL="0" indent="0">
              <a:buNone/>
            </a:pPr>
            <a:r>
              <a:rPr lang="en-US" b="1" dirty="0" smtClean="0">
                <a:solidFill>
                  <a:schemeClr val="accent2"/>
                </a:solidFill>
              </a:rPr>
              <a:t>NOT RESPONSIVE:</a:t>
            </a:r>
          </a:p>
          <a:p>
            <a:pPr marL="0" indent="0">
              <a:buNone/>
            </a:pPr>
            <a:endParaRPr lang="en-US" sz="2000" b="1" dirty="0"/>
          </a:p>
          <a:p>
            <a:r>
              <a:rPr lang="en-US" sz="2000" b="1" dirty="0"/>
              <a:t>Applications primarily proposing SPARC </a:t>
            </a:r>
            <a:r>
              <a:rPr lang="en-US" sz="2000" b="1" dirty="0">
                <a:solidFill>
                  <a:schemeClr val="accent6">
                    <a:lumMod val="75000"/>
                  </a:schemeClr>
                </a:solidFill>
              </a:rPr>
              <a:t>data collection, curation, integration and broad sharing of neuroanatomy data and </a:t>
            </a:r>
            <a:r>
              <a:rPr lang="en-US" sz="2000" b="1" dirty="0" err="1">
                <a:solidFill>
                  <a:schemeClr val="accent6">
                    <a:lumMod val="75000"/>
                  </a:schemeClr>
                </a:solidFill>
              </a:rPr>
              <a:t>neuromodulation</a:t>
            </a:r>
            <a:r>
              <a:rPr lang="en-US" sz="2000" b="1" dirty="0">
                <a:solidFill>
                  <a:schemeClr val="accent6">
                    <a:lumMod val="75000"/>
                  </a:schemeClr>
                </a:solidFill>
              </a:rPr>
              <a:t> tools</a:t>
            </a:r>
            <a:r>
              <a:rPr lang="en-US" sz="2000" b="1" dirty="0">
                <a:solidFill>
                  <a:schemeClr val="accent6"/>
                </a:solidFill>
              </a:rPr>
              <a:t> </a:t>
            </a:r>
            <a:r>
              <a:rPr lang="en-US" sz="2000" b="1" dirty="0"/>
              <a:t>will not be considered responsive to this FOA. </a:t>
            </a:r>
            <a:endParaRPr lang="en-US" sz="2000" b="1" dirty="0" smtClean="0"/>
          </a:p>
          <a:p>
            <a:endParaRPr lang="en-US" sz="2000" b="1" dirty="0"/>
          </a:p>
          <a:p>
            <a:r>
              <a:rPr lang="en-US" sz="2000" b="1" dirty="0"/>
              <a:t>Projects developing new technologies, or modifying existing technologies </a:t>
            </a:r>
            <a:r>
              <a:rPr lang="en-US" sz="2000" b="1" dirty="0">
                <a:solidFill>
                  <a:schemeClr val="accent6">
                    <a:lumMod val="75000"/>
                  </a:schemeClr>
                </a:solidFill>
              </a:rPr>
              <a:t>without a targeted use </a:t>
            </a:r>
            <a:r>
              <a:rPr lang="en-US" sz="2000" b="1" dirty="0"/>
              <a:t>case to study a mechanism of neural control of end organ function (i.e. general purpose platforms) will not be considered responsive to this FOA. </a:t>
            </a:r>
          </a:p>
        </p:txBody>
      </p:sp>
      <p:sp>
        <p:nvSpPr>
          <p:cNvPr id="5" name="TextBox 4"/>
          <p:cNvSpPr txBox="1"/>
          <p:nvPr/>
        </p:nvSpPr>
        <p:spPr>
          <a:xfrm>
            <a:off x="73539" y="250853"/>
            <a:ext cx="8956161" cy="461665"/>
          </a:xfrm>
          <a:prstGeom prst="rect">
            <a:avLst/>
          </a:prstGeom>
          <a:noFill/>
        </p:spPr>
        <p:txBody>
          <a:bodyPr wrap="square" rtlCol="0">
            <a:spAutoFit/>
          </a:bodyPr>
          <a:lstStyle/>
          <a:p>
            <a:pPr algn="ctr" defTabSz="914400"/>
            <a:r>
              <a:rPr lang="en-US" sz="2400" b="1" dirty="0" smtClean="0">
                <a:solidFill>
                  <a:schemeClr val="accent6">
                    <a:lumMod val="75000"/>
                  </a:schemeClr>
                </a:solidFill>
                <a:latin typeface="Arial" panose="020B0604020202020204" pitchFamily="34" charset="0"/>
                <a:cs typeface="Arial" panose="020B0604020202020204" pitchFamily="34" charset="0"/>
              </a:rPr>
              <a:t>Other Considerations</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42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Tips to Applicants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17638"/>
            <a:ext cx="8686800" cy="4708525"/>
          </a:xfrm>
        </p:spPr>
        <p:txBody>
          <a:bodyPr>
            <a:normAutofit lnSpcReduction="10000"/>
          </a:bodyPr>
          <a:lstStyle/>
          <a:p>
            <a:r>
              <a:rPr lang="en-US" dirty="0" smtClean="0"/>
              <a:t>End deliverable is a tool or technology, </a:t>
            </a:r>
            <a:r>
              <a:rPr lang="en-US" u="sng" dirty="0" smtClean="0"/>
              <a:t>NOT</a:t>
            </a:r>
            <a:r>
              <a:rPr lang="en-US" dirty="0" smtClean="0"/>
              <a:t> a biological discovery</a:t>
            </a:r>
          </a:p>
          <a:p>
            <a:r>
              <a:rPr lang="en-US" dirty="0" smtClean="0"/>
              <a:t>Collecting feasibility data for establishing a </a:t>
            </a:r>
            <a:r>
              <a:rPr lang="en-US" dirty="0" smtClean="0">
                <a:solidFill>
                  <a:schemeClr val="accent6">
                    <a:lumMod val="75000"/>
                  </a:schemeClr>
                </a:solidFill>
              </a:rPr>
              <a:t>tailored tool</a:t>
            </a:r>
          </a:p>
          <a:p>
            <a:pPr lvl="1"/>
            <a:r>
              <a:rPr lang="en-US" dirty="0">
                <a:solidFill>
                  <a:schemeClr val="tx2"/>
                </a:solidFill>
              </a:rPr>
              <a:t>To </a:t>
            </a:r>
            <a:r>
              <a:rPr lang="en-US" dirty="0" smtClean="0">
                <a:solidFill>
                  <a:schemeClr val="tx2"/>
                </a:solidFill>
              </a:rPr>
              <a:t>further develop technology in future efforts</a:t>
            </a:r>
            <a:endParaRPr lang="en-US" dirty="0">
              <a:solidFill>
                <a:schemeClr val="tx2"/>
              </a:solidFill>
            </a:endParaRPr>
          </a:p>
          <a:p>
            <a:pPr lvl="1"/>
            <a:r>
              <a:rPr lang="en-US" dirty="0" smtClean="0">
                <a:solidFill>
                  <a:schemeClr val="tx2"/>
                </a:solidFill>
              </a:rPr>
              <a:t>To be used by biologists for knowledge discovery</a:t>
            </a:r>
          </a:p>
          <a:p>
            <a:r>
              <a:rPr lang="en-US" dirty="0" smtClean="0"/>
              <a:t>Read </a:t>
            </a:r>
            <a:r>
              <a:rPr lang="en-US" dirty="0">
                <a:solidFill>
                  <a:srgbClr val="C00000"/>
                </a:solidFill>
              </a:rPr>
              <a:t>Section IV </a:t>
            </a:r>
            <a:r>
              <a:rPr lang="en-US" dirty="0"/>
              <a:t>requirements very carefully</a:t>
            </a:r>
            <a:r>
              <a:rPr lang="en-US" dirty="0" smtClean="0"/>
              <a:t>!!</a:t>
            </a:r>
          </a:p>
          <a:p>
            <a:pPr marL="0" indent="0">
              <a:buNone/>
            </a:pPr>
            <a:r>
              <a:rPr lang="en-US" dirty="0">
                <a:ln w="18415" cmpd="sng">
                  <a:noFill/>
                  <a:prstDash val="solid"/>
                </a:ln>
                <a:solidFill>
                  <a:srgbClr val="C00000"/>
                </a:solidFill>
                <a:hlinkClick r:id="rId2"/>
              </a:rPr>
              <a:t>http://</a:t>
            </a:r>
            <a:r>
              <a:rPr lang="en-US" dirty="0" smtClean="0">
                <a:ln w="18415" cmpd="sng">
                  <a:noFill/>
                  <a:prstDash val="solid"/>
                </a:ln>
                <a:solidFill>
                  <a:srgbClr val="C00000"/>
                </a:solidFill>
                <a:hlinkClick r:id="rId2"/>
              </a:rPr>
              <a:t>grants.nih.gov/grants/guide/rfa-files/RFA-RM-15-002.html</a:t>
            </a:r>
            <a:r>
              <a:rPr lang="en-US" dirty="0" smtClean="0">
                <a:ln w="18415" cmpd="sng">
                  <a:noFill/>
                  <a:prstDash val="solid"/>
                </a:ln>
                <a:solidFill>
                  <a:srgbClr val="C00000"/>
                </a:solidFill>
              </a:rPr>
              <a:t> </a:t>
            </a:r>
            <a:endParaRPr lang="en-US" dirty="0"/>
          </a:p>
        </p:txBody>
      </p:sp>
    </p:spTree>
    <p:extLst>
      <p:ext uri="{BB962C8B-B14F-4D97-AF65-F5344CB8AC3E}">
        <p14:creationId xmlns:p14="http://schemas.microsoft.com/office/powerpoint/2010/main" val="260912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62" t="14859" r="18318" b="6250"/>
          <a:stretch/>
        </p:blipFill>
        <p:spPr bwMode="auto">
          <a:xfrm>
            <a:off x="86263" y="-17256"/>
            <a:ext cx="8954219" cy="5771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8329" y="3328569"/>
            <a:ext cx="5963301" cy="3046988"/>
          </a:xfrm>
          <a:prstGeom prst="rect">
            <a:avLst/>
          </a:prstGeom>
          <a:solidFill>
            <a:srgbClr val="FFFF00"/>
          </a:solidFill>
          <a:ln w="38100">
            <a:solidFill>
              <a:schemeClr val="tx1"/>
            </a:solidFill>
          </a:ln>
        </p:spPr>
        <p:txBody>
          <a:bodyPr wrap="square">
            <a:spAutoFit/>
          </a:bodyPr>
          <a:lstStyle/>
          <a:p>
            <a:r>
              <a:rPr lang="en-US" sz="3200" dirty="0">
                <a:solidFill>
                  <a:prstClr val="black"/>
                </a:solidFill>
                <a:latin typeface="Calibri" panose="020F0502020204030204" pitchFamily="34" charset="0"/>
                <a:hlinkClick r:id="rId4"/>
              </a:rPr>
              <a:t>http://</a:t>
            </a:r>
            <a:r>
              <a:rPr lang="en-US" sz="3200" dirty="0" smtClean="0">
                <a:solidFill>
                  <a:prstClr val="black"/>
                </a:solidFill>
                <a:latin typeface="Calibri" panose="020F0502020204030204" pitchFamily="34" charset="0"/>
                <a:hlinkClick r:id="rId4"/>
              </a:rPr>
              <a:t>commonfund.nih.gov/sparc</a:t>
            </a:r>
            <a:endParaRPr lang="en-US" sz="3200" dirty="0" smtClean="0">
              <a:solidFill>
                <a:prstClr val="black"/>
              </a:solidFill>
              <a:latin typeface="Calibri" panose="020F0502020204030204" pitchFamily="34" charset="0"/>
            </a:endParaRPr>
          </a:p>
          <a:p>
            <a:r>
              <a:rPr lang="en-US" sz="3200" dirty="0" smtClean="0">
                <a:solidFill>
                  <a:prstClr val="black"/>
                </a:solidFill>
                <a:latin typeface="Calibri" panose="020F0502020204030204" pitchFamily="34" charset="0"/>
              </a:rPr>
              <a:t>Search:  NIH </a:t>
            </a:r>
            <a:r>
              <a:rPr lang="en-US" sz="3200" dirty="0" smtClean="0">
                <a:solidFill>
                  <a:srgbClr val="FF0000"/>
                </a:solidFill>
                <a:latin typeface="Calibri" panose="020F0502020204030204" pitchFamily="34" charset="0"/>
              </a:rPr>
              <a:t>SPARC</a:t>
            </a:r>
            <a:endParaRPr lang="en-US" sz="3200" dirty="0" smtClean="0">
              <a:solidFill>
                <a:prstClr val="black"/>
              </a:solidFill>
              <a:latin typeface="Calibri" panose="020F0502020204030204" pitchFamily="34" charset="0"/>
            </a:endParaRPr>
          </a:p>
          <a:p>
            <a:pPr marL="457200" indent="-457200">
              <a:buFont typeface="Arial" panose="020B0604020202020204" pitchFamily="34" charset="0"/>
              <a:buChar char="•"/>
            </a:pPr>
            <a:r>
              <a:rPr lang="en-US" sz="3200" dirty="0" smtClean="0">
                <a:solidFill>
                  <a:prstClr val="black"/>
                </a:solidFill>
                <a:latin typeface="Calibri" panose="020F0502020204030204" pitchFamily="34" charset="0"/>
              </a:rPr>
              <a:t>Requests for Information (RFI)</a:t>
            </a:r>
          </a:p>
          <a:p>
            <a:pPr marL="457200" indent="-457200">
              <a:buFont typeface="Arial" panose="020B0604020202020204" pitchFamily="34" charset="0"/>
              <a:buChar char="•"/>
            </a:pPr>
            <a:r>
              <a:rPr lang="en-US" sz="3200" dirty="0" smtClean="0">
                <a:solidFill>
                  <a:prstClr val="black"/>
                </a:solidFill>
                <a:latin typeface="Calibri" panose="020F0502020204030204" pitchFamily="34" charset="0"/>
              </a:rPr>
              <a:t>Workshops</a:t>
            </a:r>
          </a:p>
          <a:p>
            <a:pPr marL="457200" indent="-457200">
              <a:buFont typeface="Arial" panose="020B0604020202020204" pitchFamily="34" charset="0"/>
              <a:buChar char="•"/>
            </a:pPr>
            <a:r>
              <a:rPr lang="en-US" sz="3200" dirty="0" smtClean="0">
                <a:solidFill>
                  <a:prstClr val="black"/>
                </a:solidFill>
                <a:latin typeface="Calibri" panose="020F0502020204030204" pitchFamily="34" charset="0"/>
              </a:rPr>
              <a:t>Funding Opportunity Announcements (FOAs)</a:t>
            </a:r>
          </a:p>
        </p:txBody>
      </p:sp>
    </p:spTree>
    <p:extLst>
      <p:ext uri="{BB962C8B-B14F-4D97-AF65-F5344CB8AC3E}">
        <p14:creationId xmlns:p14="http://schemas.microsoft.com/office/powerpoint/2010/main" val="86337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1326</TotalTime>
  <Words>651</Words>
  <Application>Microsoft Office PowerPoint</Application>
  <PresentationFormat>On-screen Show (4:3)</PresentationFormat>
  <Paragraphs>72</Paragraphs>
  <Slides>8</Slides>
  <Notes>3</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Aspect</vt:lpstr>
      <vt:lpstr>4_Office Theme</vt:lpstr>
      <vt:lpstr>Stimulating Peripheral Activity to Relieve Conditions (SPARC)  </vt:lpstr>
      <vt:lpstr>PowerPoint Presentation</vt:lpstr>
      <vt:lpstr>PowerPoint Presentation</vt:lpstr>
      <vt:lpstr>Types of Tools for Discovery</vt:lpstr>
      <vt:lpstr>PowerPoint Presentation</vt:lpstr>
      <vt:lpstr>PowerPoint Presentation</vt:lpstr>
      <vt:lpstr>Tips to Applicants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 Jochum</dc:creator>
  <cp:lastModifiedBy>Peng, Grace (NIH/NIBIB) [E]</cp:lastModifiedBy>
  <cp:revision>130</cp:revision>
  <dcterms:created xsi:type="dcterms:W3CDTF">2012-09-11T21:58:07Z</dcterms:created>
  <dcterms:modified xsi:type="dcterms:W3CDTF">2015-03-04T14:49:26Z</dcterms:modified>
</cp:coreProperties>
</file>