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4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81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669C-A029-44FE-BD41-634DB97B4F5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CBF9-5C3A-41C4-8D1D-952928C5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71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669C-A029-44FE-BD41-634DB97B4F5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CBF9-5C3A-41C4-8D1D-952928C5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1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669C-A029-44FE-BD41-634DB97B4F5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CBF9-5C3A-41C4-8D1D-952928C5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2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669C-A029-44FE-BD41-634DB97B4F5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CBF9-5C3A-41C4-8D1D-952928C5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8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669C-A029-44FE-BD41-634DB97B4F5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CBF9-5C3A-41C4-8D1D-952928C5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0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669C-A029-44FE-BD41-634DB97B4F5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CBF9-5C3A-41C4-8D1D-952928C5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22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669C-A029-44FE-BD41-634DB97B4F5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CBF9-5C3A-41C4-8D1D-952928C5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07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669C-A029-44FE-BD41-634DB97B4F5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CBF9-5C3A-41C4-8D1D-952928C5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67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669C-A029-44FE-BD41-634DB97B4F5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CBF9-5C3A-41C4-8D1D-952928C5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4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669C-A029-44FE-BD41-634DB97B4F5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CBF9-5C3A-41C4-8D1D-952928C5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1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669C-A029-44FE-BD41-634DB97B4F5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ACBF9-5C3A-41C4-8D1D-952928C5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5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669C-A029-44FE-BD41-634DB97B4F5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ACBF9-5C3A-41C4-8D1D-952928C5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5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unified framework to study history dependence in the nervous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History dependence allows the brain to change its response rates to an identical stimulus depending on previous activity. </a:t>
            </a:r>
          </a:p>
          <a:p>
            <a:r>
              <a:rPr lang="en-US" dirty="0" smtClean="0"/>
              <a:t>There is no unified theoretical framework to study these types of processes independent of their biophysical origin. </a:t>
            </a:r>
          </a:p>
          <a:p>
            <a:r>
              <a:rPr lang="en-US" dirty="0" smtClean="0"/>
              <a:t>We have suggested that history dependence can be studied using the fractional order reaction-diffusion equation. </a:t>
            </a:r>
          </a:p>
          <a:p>
            <a:r>
              <a:rPr lang="en-US" dirty="0" smtClean="0"/>
              <a:t>This equation makes use of temporal fractional order derivatives that are the natural mathematical tool to study scale free history-dependent dynamics. </a:t>
            </a:r>
          </a:p>
          <a:p>
            <a:r>
              <a:rPr lang="en-US" dirty="0" smtClean="0"/>
              <a:t>We have applied this formalism to study diffusion in dendrites and voltage spiking mechanisms.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objective of this project is to build a framework that can be applied across scales of neuronal organization to study history dependence, from biochemical synaptic activity to sensory processing. </a:t>
            </a:r>
          </a:p>
          <a:p>
            <a:pPr lvl="1"/>
            <a:r>
              <a:rPr lang="en-US" dirty="0" smtClean="0"/>
              <a:t>Synaptic</a:t>
            </a:r>
          </a:p>
          <a:p>
            <a:pPr lvl="1"/>
            <a:r>
              <a:rPr lang="en-US" dirty="0" smtClean="0"/>
              <a:t>Neuronal – chemical and electrical</a:t>
            </a:r>
          </a:p>
          <a:p>
            <a:pPr lvl="1"/>
            <a:r>
              <a:rPr lang="en-US" dirty="0" smtClean="0"/>
              <a:t>Network</a:t>
            </a:r>
          </a:p>
          <a:p>
            <a:pPr lvl="1"/>
            <a:r>
              <a:rPr lang="en-US" dirty="0" smtClean="0"/>
              <a:t>Sensory</a:t>
            </a:r>
          </a:p>
          <a:p>
            <a:pPr lvl="1"/>
            <a:r>
              <a:rPr lang="en-US" dirty="0" smtClean="0"/>
              <a:t>Electronic implementations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142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3857" y="5151843"/>
            <a:ext cx="6297930" cy="1348105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223192" y="4535893"/>
            <a:ext cx="1591945" cy="35814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9453" y="5477886"/>
            <a:ext cx="720542" cy="720437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 rotWithShape="1">
          <a:blip r:embed="rId4"/>
          <a:srcRect t="39424" b="36445"/>
          <a:stretch/>
        </p:blipFill>
        <p:spPr>
          <a:xfrm>
            <a:off x="7992427" y="5208993"/>
            <a:ext cx="1114425" cy="268893"/>
          </a:xfrm>
          <a:prstGeom prst="rect">
            <a:avLst/>
          </a:prstGeom>
        </p:spPr>
      </p:pic>
      <p:sp>
        <p:nvSpPr>
          <p:cNvPr id="7" name="Text Box 32"/>
          <p:cNvSpPr txBox="1"/>
          <p:nvPr/>
        </p:nvSpPr>
        <p:spPr>
          <a:xfrm>
            <a:off x="5314632" y="5151843"/>
            <a:ext cx="1851660" cy="26606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Tool Development Support</a:t>
            </a:r>
          </a:p>
        </p:txBody>
      </p:sp>
      <p:pic>
        <p:nvPicPr>
          <p:cNvPr id="8" name="Picture 7"/>
          <p:cNvPicPr/>
          <p:nvPr/>
        </p:nvPicPr>
        <p:blipFill>
          <a:blip r:embed="rId5"/>
          <a:stretch>
            <a:fillRect/>
          </a:stretch>
        </p:blipFill>
        <p:spPr>
          <a:xfrm>
            <a:off x="3195002" y="3333203"/>
            <a:ext cx="882015" cy="464820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 rotWithShape="1">
          <a:blip r:embed="rId6"/>
          <a:srcRect l="24575" t="56199" r="34173" b="-18380"/>
          <a:stretch/>
        </p:blipFill>
        <p:spPr>
          <a:xfrm>
            <a:off x="2763202" y="3933278"/>
            <a:ext cx="808355" cy="474980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 rotWithShape="1">
          <a:blip r:embed="rId7"/>
          <a:srcRect l="37852" t="1" r="38771" b="-8035"/>
          <a:stretch/>
        </p:blipFill>
        <p:spPr>
          <a:xfrm>
            <a:off x="5182552" y="2403563"/>
            <a:ext cx="1594485" cy="379730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 rotWithShape="1">
          <a:blip r:embed="rId8"/>
          <a:srcRect l="34314" r="32658"/>
          <a:stretch/>
        </p:blipFill>
        <p:spPr>
          <a:xfrm>
            <a:off x="3777297" y="2875368"/>
            <a:ext cx="2252980" cy="457835"/>
          </a:xfrm>
          <a:prstGeom prst="rect">
            <a:avLst/>
          </a:prstGeom>
        </p:spPr>
      </p:pic>
      <p:sp>
        <p:nvSpPr>
          <p:cNvPr id="12" name="Text Box 63"/>
          <p:cNvSpPr txBox="1"/>
          <p:nvPr/>
        </p:nvSpPr>
        <p:spPr>
          <a:xfrm>
            <a:off x="4061777" y="3534498"/>
            <a:ext cx="1388110" cy="95440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Families of reversed engineered biophysical models</a:t>
            </a:r>
          </a:p>
        </p:txBody>
      </p:sp>
      <p:cxnSp>
        <p:nvCxnSpPr>
          <p:cNvPr id="13" name="Connector: Curved 52"/>
          <p:cNvCxnSpPr/>
          <p:nvPr/>
        </p:nvCxnSpPr>
        <p:spPr>
          <a:xfrm rot="16200000" flipH="1">
            <a:off x="4860290" y="3376700"/>
            <a:ext cx="1202690" cy="1115695"/>
          </a:xfrm>
          <a:prstGeom prst="curvedConnector3">
            <a:avLst>
              <a:gd name="adj1" fmla="val 50000"/>
            </a:avLst>
          </a:prstGeom>
          <a:ln w="127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Curved 53"/>
          <p:cNvCxnSpPr/>
          <p:nvPr/>
        </p:nvCxnSpPr>
        <p:spPr>
          <a:xfrm rot="5400000">
            <a:off x="4374515" y="3036340"/>
            <a:ext cx="232410" cy="826135"/>
          </a:xfrm>
          <a:prstGeom prst="curvedConnector2">
            <a:avLst/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46"/>
          <p:cNvSpPr txBox="1"/>
          <p:nvPr/>
        </p:nvSpPr>
        <p:spPr>
          <a:xfrm>
            <a:off x="2930842" y="4450168"/>
            <a:ext cx="1130300" cy="61658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across species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6" name="Connector: Curved 54"/>
          <p:cNvCxnSpPr/>
          <p:nvPr/>
        </p:nvCxnSpPr>
        <p:spPr>
          <a:xfrm rot="16200000" flipH="1">
            <a:off x="3971607" y="3463378"/>
            <a:ext cx="916305" cy="1586865"/>
          </a:xfrm>
          <a:prstGeom prst="curvedConnector2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865427" y="3168103"/>
            <a:ext cx="1076960" cy="873125"/>
          </a:xfrm>
          <a:prstGeom prst="rect">
            <a:avLst/>
          </a:prstGeom>
        </p:spPr>
      </p:pic>
      <p:cxnSp>
        <p:nvCxnSpPr>
          <p:cNvPr id="18" name="Connector: Curved 61"/>
          <p:cNvCxnSpPr/>
          <p:nvPr/>
        </p:nvCxnSpPr>
        <p:spPr>
          <a:xfrm>
            <a:off x="6495732" y="1842223"/>
            <a:ext cx="1908175" cy="1325245"/>
          </a:xfrm>
          <a:prstGeom prst="curvedConnector2">
            <a:avLst/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Curved 62"/>
          <p:cNvCxnSpPr/>
          <p:nvPr/>
        </p:nvCxnSpPr>
        <p:spPr>
          <a:xfrm flipV="1">
            <a:off x="6815772" y="4041863"/>
            <a:ext cx="1587500" cy="673100"/>
          </a:xfrm>
          <a:prstGeom prst="curvedConnector2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13643" y="5478868"/>
            <a:ext cx="752381" cy="752115"/>
          </a:xfrm>
          <a:prstGeom prst="rect">
            <a:avLst/>
          </a:prstGeom>
        </p:spPr>
      </p:pic>
      <p:sp>
        <p:nvSpPr>
          <p:cNvPr id="21" name="Text Box 85"/>
          <p:cNvSpPr txBox="1"/>
          <p:nvPr/>
        </p:nvSpPr>
        <p:spPr>
          <a:xfrm>
            <a:off x="2924492" y="1787613"/>
            <a:ext cx="1769745" cy="61976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cerebellar-like structures models and experiments</a:t>
            </a:r>
            <a:endParaRPr lang="en-US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2" name="Connector: Curved 67"/>
          <p:cNvCxnSpPr/>
          <p:nvPr/>
        </p:nvCxnSpPr>
        <p:spPr>
          <a:xfrm rot="10800000" flipV="1">
            <a:off x="3649979" y="1837778"/>
            <a:ext cx="1806575" cy="1490980"/>
          </a:xfrm>
          <a:prstGeom prst="curvedConnector2">
            <a:avLst/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87"/>
          <p:cNvSpPr txBox="1"/>
          <p:nvPr/>
        </p:nvSpPr>
        <p:spPr>
          <a:xfrm>
            <a:off x="7691437" y="4625428"/>
            <a:ext cx="1151890" cy="3143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Cell-to-network</a:t>
            </a:r>
          </a:p>
        </p:txBody>
      </p:sp>
      <p:cxnSp>
        <p:nvCxnSpPr>
          <p:cNvPr id="24" name="Connector: Curved 76"/>
          <p:cNvCxnSpPr/>
          <p:nvPr/>
        </p:nvCxnSpPr>
        <p:spPr>
          <a:xfrm>
            <a:off x="6777037" y="2594063"/>
            <a:ext cx="1087755" cy="1010285"/>
          </a:xfrm>
          <a:prstGeom prst="curvedConnector3">
            <a:avLst>
              <a:gd name="adj1" fmla="val 50000"/>
            </a:avLst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Curved 77"/>
          <p:cNvCxnSpPr/>
          <p:nvPr/>
        </p:nvCxnSpPr>
        <p:spPr>
          <a:xfrm rot="5400000" flipH="1" flipV="1">
            <a:off x="4902835" y="2595015"/>
            <a:ext cx="280670" cy="278765"/>
          </a:xfrm>
          <a:prstGeom prst="curvedConnector2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Curved 78"/>
          <p:cNvCxnSpPr/>
          <p:nvPr/>
        </p:nvCxnSpPr>
        <p:spPr>
          <a:xfrm>
            <a:off x="5980112" y="2783928"/>
            <a:ext cx="39370" cy="1751330"/>
          </a:xfrm>
          <a:prstGeom prst="straightConnector1">
            <a:avLst/>
          </a:prstGeom>
          <a:ln w="127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91"/>
          <p:cNvSpPr txBox="1"/>
          <p:nvPr/>
        </p:nvSpPr>
        <p:spPr>
          <a:xfrm>
            <a:off x="6019482" y="3615143"/>
            <a:ext cx="1569720" cy="72771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>
                <a:solidFill>
                  <a:srgbClr val="70AD4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alternative single cell models and experiments</a:t>
            </a:r>
            <a:endParaRPr lang="en-US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 Box 92"/>
          <p:cNvSpPr txBox="1"/>
          <p:nvPr/>
        </p:nvSpPr>
        <p:spPr>
          <a:xfrm>
            <a:off x="6089967" y="2887433"/>
            <a:ext cx="1384935" cy="59245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solidFill>
                  <a:srgbClr val="5B9BD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Fractional spiking models</a:t>
            </a:r>
            <a:endParaRPr lang="en-US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 Box 93"/>
          <p:cNvSpPr txBox="1"/>
          <p:nvPr/>
        </p:nvSpPr>
        <p:spPr>
          <a:xfrm>
            <a:off x="7706677" y="1809838"/>
            <a:ext cx="1722120" cy="5702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>
                <a:solidFill>
                  <a:srgbClr val="5B9BD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alternative network models</a:t>
            </a:r>
            <a:endParaRPr lang="en-US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>
                <a:solidFill>
                  <a:srgbClr val="5B9BD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solidFill>
                  <a:srgbClr val="5B9BD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" name="Picture 29"/>
          <p:cNvPicPr/>
          <p:nvPr/>
        </p:nvPicPr>
        <p:blipFill>
          <a:blip r:embed="rId11"/>
          <a:stretch>
            <a:fillRect/>
          </a:stretch>
        </p:blipFill>
        <p:spPr>
          <a:xfrm>
            <a:off x="8457247" y="4114888"/>
            <a:ext cx="523240" cy="522605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71837" y="5543003"/>
            <a:ext cx="1492250" cy="847725"/>
          </a:xfrm>
          <a:prstGeom prst="rect">
            <a:avLst/>
          </a:prstGeom>
        </p:spPr>
      </p:pic>
      <p:pic>
        <p:nvPicPr>
          <p:cNvPr id="32" name="Picture 31"/>
          <p:cNvPicPr/>
          <p:nvPr/>
        </p:nvPicPr>
        <p:blipFill>
          <a:blip r:embed="rId13"/>
          <a:stretch>
            <a:fillRect/>
          </a:stretch>
        </p:blipFill>
        <p:spPr>
          <a:xfrm rot="6462958">
            <a:off x="4320539" y="4651146"/>
            <a:ext cx="432435" cy="426720"/>
          </a:xfrm>
          <a:prstGeom prst="rect">
            <a:avLst/>
          </a:prstGeom>
        </p:spPr>
      </p:pic>
      <p:pic>
        <p:nvPicPr>
          <p:cNvPr id="33" name="Picture 32"/>
          <p:cNvPicPr/>
          <p:nvPr/>
        </p:nvPicPr>
        <p:blipFill rotWithShape="1">
          <a:blip r:embed="rId14"/>
          <a:srcRect l="30616" t="-45" r="23873" b="8729"/>
          <a:stretch/>
        </p:blipFill>
        <p:spPr>
          <a:xfrm>
            <a:off x="7360602" y="4707343"/>
            <a:ext cx="363220" cy="409575"/>
          </a:xfrm>
          <a:prstGeom prst="rect">
            <a:avLst/>
          </a:prstGeom>
        </p:spPr>
      </p:pic>
      <p:pic>
        <p:nvPicPr>
          <p:cNvPr id="34" name="Picture 33"/>
          <p:cNvPicPr/>
          <p:nvPr/>
        </p:nvPicPr>
        <p:blipFill>
          <a:blip r:embed="rId15"/>
          <a:stretch>
            <a:fillRect/>
          </a:stretch>
        </p:blipFill>
        <p:spPr>
          <a:xfrm>
            <a:off x="6422707" y="5478233"/>
            <a:ext cx="1399540" cy="588010"/>
          </a:xfrm>
          <a:prstGeom prst="rect">
            <a:avLst/>
          </a:prstGeom>
        </p:spPr>
      </p:pic>
      <p:pic>
        <p:nvPicPr>
          <p:cNvPr id="35" name="Picture 34"/>
          <p:cNvPicPr/>
          <p:nvPr/>
        </p:nvPicPr>
        <p:blipFill>
          <a:blip r:embed="rId16"/>
          <a:stretch>
            <a:fillRect/>
          </a:stretch>
        </p:blipFill>
        <p:spPr>
          <a:xfrm>
            <a:off x="5442902" y="1303743"/>
            <a:ext cx="1052195" cy="1075690"/>
          </a:xfrm>
          <a:prstGeom prst="rect">
            <a:avLst/>
          </a:prstGeom>
        </p:spPr>
      </p:pic>
      <p:sp>
        <p:nvSpPr>
          <p:cNvPr id="36" name="Text Box 143"/>
          <p:cNvSpPr txBox="1"/>
          <p:nvPr/>
        </p:nvSpPr>
        <p:spPr>
          <a:xfrm>
            <a:off x="6383337" y="6183083"/>
            <a:ext cx="1650365" cy="25844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 developer space</a:t>
            </a:r>
          </a:p>
        </p:txBody>
      </p:sp>
      <p:sp>
        <p:nvSpPr>
          <p:cNvPr id="44" name="Title 4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will interact with multiple partners: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882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3302E5CA5D644EA1432E857D18C69B" ma:contentTypeVersion="35" ma:contentTypeDescription="Create a new document." ma:contentTypeScope="" ma:versionID="46e730544fef57580ffc6ad317fae3f3">
  <xsd:schema xmlns:xsd="http://www.w3.org/2001/XMLSchema" xmlns:xs="http://www.w3.org/2001/XMLSchema" xmlns:p="http://schemas.microsoft.com/office/2006/metadata/properties" xmlns:ns3="0748f01f-34a2-410d-8de3-84e44c95bb6c" xmlns:ns4="246acd3a-8c51-443e-ba1f-c643144ee13e" targetNamespace="http://schemas.microsoft.com/office/2006/metadata/properties" ma:root="true" ma:fieldsID="21221847e0a935c482ecd660f10d1328" ns3:_="" ns4:_="">
    <xsd:import namespace="0748f01f-34a2-410d-8de3-84e44c95bb6c"/>
    <xsd:import namespace="246acd3a-8c51-443e-ba1f-c643144ee13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Math_Settings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MediaServiceAutoKeyPoints" minOccurs="0"/>
                <xsd:element ref="ns4:MediaServiceKeyPoints" minOccurs="0"/>
                <xsd:element ref="ns4:Distribution_Groups" minOccurs="0"/>
                <xsd:element ref="ns4:LMS_Mappin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48f01f-34a2-410d-8de3-84e44c95bb6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6acd3a-8c51-443e-ba1f-c643144ee1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33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4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5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6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7" nillable="true" ma:displayName="Is Collaboration Space Locked" ma:internalName="Is_Collaboration_Space_Locked">
      <xsd:simpleType>
        <xsd:restriction base="dms:Boolean"/>
      </xsd:simpleType>
    </xsd:element>
    <xsd:element name="IsNotebookLocked" ma:index="38" nillable="true" ma:displayName="Is Notebook Locked" ma:internalName="IsNotebookLocked">
      <xsd:simpleType>
        <xsd:restriction base="dms:Boolean"/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istribution_Groups" ma:index="4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2" nillable="true" ma:displayName="LMS Mappings" ma:internalName="LMS_Mapping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246acd3a-8c51-443e-ba1f-c643144ee13e" xsi:nil="true"/>
    <Has_Teacher_Only_SectionGroup xmlns="246acd3a-8c51-443e-ba1f-c643144ee13e" xsi:nil="true"/>
    <Is_Collaboration_Space_Locked xmlns="246acd3a-8c51-443e-ba1f-c643144ee13e" xsi:nil="true"/>
    <LMS_Mappings xmlns="246acd3a-8c51-443e-ba1f-c643144ee13e" xsi:nil="true"/>
    <CultureName xmlns="246acd3a-8c51-443e-ba1f-c643144ee13e" xsi:nil="true"/>
    <Owner xmlns="246acd3a-8c51-443e-ba1f-c643144ee13e">
      <UserInfo>
        <DisplayName/>
        <AccountId xsi:nil="true"/>
        <AccountType/>
      </UserInfo>
    </Owner>
    <Distribution_Groups xmlns="246acd3a-8c51-443e-ba1f-c643144ee13e" xsi:nil="true"/>
    <DefaultSectionNames xmlns="246acd3a-8c51-443e-ba1f-c643144ee13e" xsi:nil="true"/>
    <TeamsChannelId xmlns="246acd3a-8c51-443e-ba1f-c643144ee13e" xsi:nil="true"/>
    <NotebookType xmlns="246acd3a-8c51-443e-ba1f-c643144ee13e" xsi:nil="true"/>
    <Templates xmlns="246acd3a-8c51-443e-ba1f-c643144ee13e" xsi:nil="true"/>
    <Invited_Teachers xmlns="246acd3a-8c51-443e-ba1f-c643144ee13e" xsi:nil="true"/>
    <Teachers xmlns="246acd3a-8c51-443e-ba1f-c643144ee13e">
      <UserInfo>
        <DisplayName/>
        <AccountId xsi:nil="true"/>
        <AccountType/>
      </UserInfo>
    </Teachers>
    <Students xmlns="246acd3a-8c51-443e-ba1f-c643144ee13e">
      <UserInfo>
        <DisplayName/>
        <AccountId xsi:nil="true"/>
        <AccountType/>
      </UserInfo>
    </Students>
    <Student_Groups xmlns="246acd3a-8c51-443e-ba1f-c643144ee13e">
      <UserInfo>
        <DisplayName/>
        <AccountId xsi:nil="true"/>
        <AccountType/>
      </UserInfo>
    </Student_Groups>
    <AppVersion xmlns="246acd3a-8c51-443e-ba1f-c643144ee13e" xsi:nil="true"/>
    <Math_Settings xmlns="246acd3a-8c51-443e-ba1f-c643144ee13e" xsi:nil="true"/>
    <Self_Registration_Enabled xmlns="246acd3a-8c51-443e-ba1f-c643144ee13e" xsi:nil="true"/>
    <Invited_Students xmlns="246acd3a-8c51-443e-ba1f-c643144ee13e" xsi:nil="true"/>
    <IsNotebookLocked xmlns="246acd3a-8c51-443e-ba1f-c643144ee13e" xsi:nil="true"/>
  </documentManagement>
</p:properties>
</file>

<file path=customXml/itemProps1.xml><?xml version="1.0" encoding="utf-8"?>
<ds:datastoreItem xmlns:ds="http://schemas.openxmlformats.org/officeDocument/2006/customXml" ds:itemID="{8A81CCBA-9C6F-42A5-A88C-1223E1253A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48f01f-34a2-410d-8de3-84e44c95bb6c"/>
    <ds:schemaRef ds:uri="246acd3a-8c51-443e-ba1f-c643144ee1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63A244-B3E6-4D98-8159-D4ED0E04B5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5498A6-4770-46E6-9653-0AE2882B83B5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246acd3a-8c51-443e-ba1f-c643144ee13e"/>
    <ds:schemaRef ds:uri="http://schemas.microsoft.com/office/2006/documentManagement/types"/>
    <ds:schemaRef ds:uri="0748f01f-34a2-410d-8de3-84e44c95bb6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189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A unified framework to study history dependence in the nervous system</vt:lpstr>
      <vt:lpstr>We will interact with multiple partners:</vt:lpstr>
    </vt:vector>
  </TitlesOfParts>
  <Company>The University of Texas at San Antonio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framework to study history dependence in the nervous system</dc:title>
  <dc:creator>Fidel Santamaria</dc:creator>
  <cp:lastModifiedBy>Fidel Santamaria</cp:lastModifiedBy>
  <cp:revision>2</cp:revision>
  <dcterms:created xsi:type="dcterms:W3CDTF">2020-05-19T07:21:19Z</dcterms:created>
  <dcterms:modified xsi:type="dcterms:W3CDTF">2020-05-19T07:26:35Z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0x0101002A3302E5CA5D644EA1432E857D18C69B</vt:lpwstr>
  </property>
</Properties>
</file>