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54" r:id="rId1"/>
  </p:sldMasterIdLst>
  <p:notesMasterIdLst>
    <p:notesMasterId r:id="rId6"/>
  </p:notesMasterIdLst>
  <p:sldIdLst>
    <p:sldId id="256" r:id="rId2"/>
    <p:sldId id="531" r:id="rId3"/>
    <p:sldId id="667" r:id="rId4"/>
    <p:sldId id="603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8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5E2C"/>
    <a:srgbClr val="41BBEB"/>
    <a:srgbClr val="000000"/>
    <a:srgbClr val="F15C5C"/>
    <a:srgbClr val="F27371"/>
    <a:srgbClr val="B8DAA2"/>
    <a:srgbClr val="95B7DF"/>
    <a:srgbClr val="E9222A"/>
    <a:srgbClr val="FF0000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357" autoAdjust="0"/>
  </p:normalViewPr>
  <p:slideViewPr>
    <p:cSldViewPr snapToGrid="0">
      <p:cViewPr varScale="1">
        <p:scale>
          <a:sx n="104" d="100"/>
          <a:sy n="104" d="100"/>
        </p:scale>
        <p:origin x="132" y="3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80" d="100"/>
        <a:sy n="1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commentAuthors" Target="commentAuthor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1C460D-0E6C-44B4-936E-677A57BB8128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F89669-0A2A-4E28-BF71-471D2C824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285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89669-0A2A-4E28-BF71-471D2C824B4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714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AE2083D9-9674-4CF4-AC56-8A96B7AFB137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9FBF3-F51E-4DD8-87D7-DAFBDA9C65F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12152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83D9-9674-4CF4-AC56-8A96B7AFB137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9FBF3-F51E-4DD8-87D7-DAFBDA9C6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321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83D9-9674-4CF4-AC56-8A96B7AFB137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9FBF3-F51E-4DD8-87D7-DAFBDA9C65F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90149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83D9-9674-4CF4-AC56-8A96B7AFB137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9FBF3-F51E-4DD8-87D7-DAFBDA9C6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04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83D9-9674-4CF4-AC56-8A96B7AFB137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9FBF3-F51E-4DD8-87D7-DAFBDA9C65F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78128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83D9-9674-4CF4-AC56-8A96B7AFB137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9FBF3-F51E-4DD8-87D7-DAFBDA9C6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7435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83D9-9674-4CF4-AC56-8A96B7AFB137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9FBF3-F51E-4DD8-87D7-DAFBDA9C6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977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83D9-9674-4CF4-AC56-8A96B7AFB137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9FBF3-F51E-4DD8-87D7-DAFBDA9C6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093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83D9-9674-4CF4-AC56-8A96B7AFB137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9FBF3-F51E-4DD8-87D7-DAFBDA9C6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3784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83D9-9674-4CF4-AC56-8A96B7AFB137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9FBF3-F51E-4DD8-87D7-DAFBDA9C6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0369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83D9-9674-4CF4-AC56-8A96B7AFB137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9FBF3-F51E-4DD8-87D7-DAFBDA9C65F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2956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AE2083D9-9674-4CF4-AC56-8A96B7AFB137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9C79FBF3-F51E-4DD8-87D7-DAFBDA9C65F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805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5" r:id="rId1"/>
    <p:sldLayoutId id="2147484256" r:id="rId2"/>
    <p:sldLayoutId id="2147484257" r:id="rId3"/>
    <p:sldLayoutId id="2147484258" r:id="rId4"/>
    <p:sldLayoutId id="2147484259" r:id="rId5"/>
    <p:sldLayoutId id="2147484260" r:id="rId6"/>
    <p:sldLayoutId id="2147484261" r:id="rId7"/>
    <p:sldLayoutId id="2147484262" r:id="rId8"/>
    <p:sldLayoutId id="2147484263" r:id="rId9"/>
    <p:sldLayoutId id="2147484264" r:id="rId10"/>
    <p:sldLayoutId id="2147484265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2373663-5ACD-4C0B-A72F-BEB8065AC4B6}"/>
              </a:ext>
            </a:extLst>
          </p:cNvPr>
          <p:cNvSpPr/>
          <p:nvPr/>
        </p:nvSpPr>
        <p:spPr>
          <a:xfrm>
            <a:off x="0" y="0"/>
            <a:ext cx="12192000" cy="1334355"/>
          </a:xfrm>
          <a:prstGeom prst="rect">
            <a:avLst/>
          </a:prstGeom>
          <a:solidFill>
            <a:srgbClr val="CF5E2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AEFE31-FFB0-4850-BEAB-E1D73D15BD8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7292" y="151926"/>
            <a:ext cx="12037415" cy="1540852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Learning precise spatiotemporal sequences via biophysically realistic circuits with modular structure </a:t>
            </a:r>
          </a:p>
        </p:txBody>
      </p:sp>
      <p:pic>
        <p:nvPicPr>
          <p:cNvPr id="1028" name="Picture 4" descr="https://med.uth.edu/ooc/files/2017/01/UTH-McGov-MS-extra-horiz-2c.png">
            <a:extLst>
              <a:ext uri="{FF2B5EF4-FFF2-40B4-BE49-F238E27FC236}">
                <a16:creationId xmlns:a16="http://schemas.microsoft.com/office/drawing/2014/main" id="{76303B49-D15E-4E55-A0C5-CDE1A1EBC2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92"/>
          <a:stretch/>
        </p:blipFill>
        <p:spPr bwMode="auto">
          <a:xfrm>
            <a:off x="10257789" y="6107098"/>
            <a:ext cx="1684830" cy="54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ci.rice.edu/sites/g/files/bxs626/f/eef70a4c-87ed-484a-8e09-056fd158e8a0.jpg">
            <a:extLst>
              <a:ext uri="{FF2B5EF4-FFF2-40B4-BE49-F238E27FC236}">
                <a16:creationId xmlns:a16="http://schemas.microsoft.com/office/drawing/2014/main" id="{E86C8653-162A-4361-8BE8-81CFEF593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23" y="6026684"/>
            <a:ext cx="1867651" cy="55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24EB81-DDC2-4D8A-B803-B2742EE0BA1C}"/>
              </a:ext>
            </a:extLst>
          </p:cNvPr>
          <p:cNvSpPr txBox="1"/>
          <p:nvPr/>
        </p:nvSpPr>
        <p:spPr>
          <a:xfrm>
            <a:off x="2372929" y="6026684"/>
            <a:ext cx="7291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Ian Cone</a:t>
            </a:r>
            <a:r>
              <a:rPr lang="en-US" sz="12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1,2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Harel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Shouval</a:t>
            </a:r>
            <a:r>
              <a:rPr lang="en-US" sz="12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 Department of Neurobiology and Anatomy, University of Texas Medical School at Houston, Houston, TX, USA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2. Applied Physics Program, Rice University, Houston, TX, USA 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en-US" sz="3600" dirty="0">
              <a:latin typeface="Abadi" panose="020B06040201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F5677F-677F-42D1-BBC8-988909D044CA}"/>
              </a:ext>
            </a:extLst>
          </p:cNvPr>
          <p:cNvSpPr txBox="1"/>
          <p:nvPr/>
        </p:nvSpPr>
        <p:spPr>
          <a:xfrm>
            <a:off x="646923" y="1598633"/>
            <a:ext cx="11101731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How does the brain learn and encode complex sequences? How does it recall those sequences based on only partial reactivation?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We have created a biophysically realistic model of sequence learning that can learn and recall the duration, order, and specific timing of elements in a sequence. It can learn both Markovian and non-Markovian sequences and can embed multiple sequences in the network simultaneously.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For more details please refer to:</a:t>
            </a:r>
          </a:p>
          <a:p>
            <a:pPr lvl="3" fontAlgn="base"/>
            <a:r>
              <a:rPr lang="en-US" dirty="0"/>
              <a:t>Learning precise spatiotemporal sequences via biophysically realistic circuits with modular structure</a:t>
            </a:r>
          </a:p>
          <a:p>
            <a:pPr lvl="3" fontAlgn="base"/>
            <a:r>
              <a:rPr lang="en-US" dirty="0"/>
              <a:t>I. Cone, H. Z. </a:t>
            </a:r>
            <a:r>
              <a:rPr lang="en-US" dirty="0" err="1"/>
              <a:t>Shouval</a:t>
            </a:r>
            <a:endParaRPr lang="en-US" dirty="0"/>
          </a:p>
          <a:p>
            <a:pPr lvl="3" fontAlgn="base"/>
            <a:r>
              <a:rPr lang="en-US" dirty="0" err="1"/>
              <a:t>bioRxiv</a:t>
            </a:r>
            <a:r>
              <a:rPr lang="en-US" dirty="0"/>
              <a:t> 2020.04.17.046862; </a:t>
            </a:r>
            <a:r>
              <a:rPr lang="en-US" dirty="0" err="1"/>
              <a:t>doi</a:t>
            </a:r>
            <a:r>
              <a:rPr lang="en-US" dirty="0"/>
              <a:t>: https://doi.org/10.1101/2020.04.17.046862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endParaRPr lang="en-US" sz="2800" dirty="0">
              <a:latin typeface="Abadi" panose="020B06040201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Abadi" panose="020B06040201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Abadi" panose="020B06040201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Abadi" panose="020B06040201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037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90287B4-CA17-49E2-8643-732231B3B9D0}"/>
              </a:ext>
            </a:extLst>
          </p:cNvPr>
          <p:cNvSpPr txBox="1"/>
          <p:nvPr/>
        </p:nvSpPr>
        <p:spPr>
          <a:xfrm>
            <a:off x="596145" y="1491960"/>
            <a:ext cx="456698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Stage one: cortical columnar network with biophysically realistic cell types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Stage two: Fixed (non-learning) liquid state machine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Stage three: Sparse, pattern separating net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369002-F377-403C-8404-F51D83C3A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391" y="1413163"/>
            <a:ext cx="4951255" cy="4588055"/>
          </a:xfrm>
          <a:prstGeom prst="rect">
            <a:avLst/>
          </a:prstGeom>
        </p:spPr>
      </p:pic>
      <p:pic>
        <p:nvPicPr>
          <p:cNvPr id="10" name="Picture 4" descr="https://med.uth.edu/ooc/files/2017/01/UTH-McGov-MS-extra-horiz-2c.png">
            <a:extLst>
              <a:ext uri="{FF2B5EF4-FFF2-40B4-BE49-F238E27FC236}">
                <a16:creationId xmlns:a16="http://schemas.microsoft.com/office/drawing/2014/main" id="{D718DC12-C483-4D0D-B6A6-3B8663D1DC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92"/>
          <a:stretch/>
        </p:blipFill>
        <p:spPr bwMode="auto">
          <a:xfrm>
            <a:off x="10257789" y="6107098"/>
            <a:ext cx="1684830" cy="54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s://sci.rice.edu/sites/g/files/bxs626/f/eef70a4c-87ed-484a-8e09-056fd158e8a0.jpg">
            <a:extLst>
              <a:ext uri="{FF2B5EF4-FFF2-40B4-BE49-F238E27FC236}">
                <a16:creationId xmlns:a16="http://schemas.microsoft.com/office/drawing/2014/main" id="{7CA60499-74A4-4C0B-94C8-1C3F425E6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23" y="6026684"/>
            <a:ext cx="1867651" cy="55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68A47BF-C67B-4BEF-8AF6-7C1D876B98D3}"/>
              </a:ext>
            </a:extLst>
          </p:cNvPr>
          <p:cNvSpPr txBox="1"/>
          <p:nvPr/>
        </p:nvSpPr>
        <p:spPr>
          <a:xfrm>
            <a:off x="2372929" y="6026684"/>
            <a:ext cx="7291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Ian Cone</a:t>
            </a:r>
            <a:r>
              <a:rPr lang="en-US" sz="12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1,2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Harel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Shouval</a:t>
            </a:r>
            <a:r>
              <a:rPr lang="en-US" sz="12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 Department of Neurobiology and Anatomy, University of Texas Medical School at Houston, Houston, TX, USA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2. Applied Physics Program, Rice University, Houston, TX, USA 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en-US" sz="3600" dirty="0">
              <a:latin typeface="Abadi" panose="020B0604020104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DF7BF4-9015-4630-AC44-2A0F5FD73E4F}"/>
              </a:ext>
            </a:extLst>
          </p:cNvPr>
          <p:cNvSpPr/>
          <p:nvPr/>
        </p:nvSpPr>
        <p:spPr>
          <a:xfrm>
            <a:off x="0" y="0"/>
            <a:ext cx="12192000" cy="1334355"/>
          </a:xfrm>
          <a:prstGeom prst="rect">
            <a:avLst/>
          </a:prstGeom>
          <a:solidFill>
            <a:srgbClr val="CF5E2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480BE14B-D403-449A-B338-5542E0A8DEC9}"/>
              </a:ext>
            </a:extLst>
          </p:cNvPr>
          <p:cNvSpPr txBox="1">
            <a:spLocks/>
          </p:cNvSpPr>
          <p:nvPr/>
        </p:nvSpPr>
        <p:spPr>
          <a:xfrm>
            <a:off x="711456" y="168039"/>
            <a:ext cx="10184307" cy="1540852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A three-stage model for non-Markovian sequence learning and recall</a:t>
            </a:r>
          </a:p>
        </p:txBody>
      </p:sp>
    </p:spTree>
    <p:extLst>
      <p:ext uri="{BB962C8B-B14F-4D97-AF65-F5344CB8AC3E}">
        <p14:creationId xmlns:p14="http://schemas.microsoft.com/office/powerpoint/2010/main" val="3426421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90287B4-CA17-49E2-8643-732231B3B9D0}"/>
              </a:ext>
            </a:extLst>
          </p:cNvPr>
          <p:cNvSpPr txBox="1"/>
          <p:nvPr/>
        </p:nvSpPr>
        <p:spPr>
          <a:xfrm>
            <a:off x="596146" y="1491960"/>
            <a:ext cx="534836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The external stimuli are observed in the columnar network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The LSM takes columnar inputs and therefore produces a history dependent representation of the observed sequence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The sparse net takes the LSM state and projects it into a highly separated space, before using Hebbian learning to connect back to the columnar network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369002-F377-403C-8404-F51D83C3A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391" y="1413163"/>
            <a:ext cx="4951255" cy="4588055"/>
          </a:xfrm>
          <a:prstGeom prst="rect">
            <a:avLst/>
          </a:prstGeom>
        </p:spPr>
      </p:pic>
      <p:pic>
        <p:nvPicPr>
          <p:cNvPr id="10" name="Picture 4" descr="https://med.uth.edu/ooc/files/2017/01/UTH-McGov-MS-extra-horiz-2c.png">
            <a:extLst>
              <a:ext uri="{FF2B5EF4-FFF2-40B4-BE49-F238E27FC236}">
                <a16:creationId xmlns:a16="http://schemas.microsoft.com/office/drawing/2014/main" id="{D718DC12-C483-4D0D-B6A6-3B8663D1DC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92"/>
          <a:stretch/>
        </p:blipFill>
        <p:spPr bwMode="auto">
          <a:xfrm>
            <a:off x="10257789" y="6107098"/>
            <a:ext cx="1684830" cy="54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s://sci.rice.edu/sites/g/files/bxs626/f/eef70a4c-87ed-484a-8e09-056fd158e8a0.jpg">
            <a:extLst>
              <a:ext uri="{FF2B5EF4-FFF2-40B4-BE49-F238E27FC236}">
                <a16:creationId xmlns:a16="http://schemas.microsoft.com/office/drawing/2014/main" id="{7CA60499-74A4-4C0B-94C8-1C3F425E6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23" y="6026684"/>
            <a:ext cx="1867651" cy="55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68A47BF-C67B-4BEF-8AF6-7C1D876B98D3}"/>
              </a:ext>
            </a:extLst>
          </p:cNvPr>
          <p:cNvSpPr txBox="1"/>
          <p:nvPr/>
        </p:nvSpPr>
        <p:spPr>
          <a:xfrm>
            <a:off x="2372929" y="6026684"/>
            <a:ext cx="7291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Ian Cone</a:t>
            </a:r>
            <a:r>
              <a:rPr lang="en-US" sz="12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1,2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Harel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Shouval</a:t>
            </a:r>
            <a:r>
              <a:rPr lang="en-US" sz="12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 Department of Neurobiology and Anatomy, University of Texas Medical School at Houston, Houston, TX, USA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2. Applied Physics Program, Rice University, Houston, TX, USA 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en-US" sz="3600" dirty="0">
              <a:latin typeface="Abadi" panose="020B0604020104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DF7BF4-9015-4630-AC44-2A0F5FD73E4F}"/>
              </a:ext>
            </a:extLst>
          </p:cNvPr>
          <p:cNvSpPr/>
          <p:nvPr/>
        </p:nvSpPr>
        <p:spPr>
          <a:xfrm>
            <a:off x="0" y="0"/>
            <a:ext cx="12192000" cy="1334355"/>
          </a:xfrm>
          <a:prstGeom prst="rect">
            <a:avLst/>
          </a:prstGeom>
          <a:solidFill>
            <a:srgbClr val="CF5E2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480BE14B-D403-449A-B338-5542E0A8DEC9}"/>
              </a:ext>
            </a:extLst>
          </p:cNvPr>
          <p:cNvSpPr txBox="1">
            <a:spLocks/>
          </p:cNvSpPr>
          <p:nvPr/>
        </p:nvSpPr>
        <p:spPr>
          <a:xfrm>
            <a:off x="711456" y="168039"/>
            <a:ext cx="10184307" cy="1540852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A three-stage model for non-Markovian sequence learning and recall</a:t>
            </a:r>
          </a:p>
        </p:txBody>
      </p:sp>
    </p:spTree>
    <p:extLst>
      <p:ext uri="{BB962C8B-B14F-4D97-AF65-F5344CB8AC3E}">
        <p14:creationId xmlns:p14="http://schemas.microsoft.com/office/powerpoint/2010/main" val="1903001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90287B4-CA17-49E2-8643-732231B3B9D0}"/>
              </a:ext>
            </a:extLst>
          </p:cNvPr>
          <p:cNvSpPr txBox="1"/>
          <p:nvPr/>
        </p:nvSpPr>
        <p:spPr>
          <a:xfrm>
            <a:off x="7533956" y="1895978"/>
            <a:ext cx="465804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Colorbars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indicate stimulus given, traces indicate mean FR of stimulus-sensitive neural population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Before learning, blue stimulus only triggers recall of blue sensitive neurons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After learning, blue stimulus triggers recall of entire non-Markovian sequence presented during training</a:t>
            </a:r>
          </a:p>
        </p:txBody>
      </p:sp>
      <p:pic>
        <p:nvPicPr>
          <p:cNvPr id="6" name="non_markov_project">
            <a:hlinkClick r:id="" action="ppaction://media"/>
            <a:extLst>
              <a:ext uri="{FF2B5EF4-FFF2-40B4-BE49-F238E27FC236}">
                <a16:creationId xmlns:a16="http://schemas.microsoft.com/office/drawing/2014/main" id="{B62C8219-E6C2-4825-BEBA-8A46ABF795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9521" y="1788647"/>
            <a:ext cx="7028873" cy="359143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CE01836-7EE7-4A7D-AB9E-EA541342E4D2}"/>
              </a:ext>
            </a:extLst>
          </p:cNvPr>
          <p:cNvSpPr/>
          <p:nvPr/>
        </p:nvSpPr>
        <p:spPr>
          <a:xfrm>
            <a:off x="0" y="0"/>
            <a:ext cx="12192000" cy="1334355"/>
          </a:xfrm>
          <a:prstGeom prst="rect">
            <a:avLst/>
          </a:prstGeom>
          <a:solidFill>
            <a:srgbClr val="CF5E2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0BCF8B3-A2D6-4F64-8800-076CE784DF94}"/>
              </a:ext>
            </a:extLst>
          </p:cNvPr>
          <p:cNvSpPr txBox="1">
            <a:spLocks/>
          </p:cNvSpPr>
          <p:nvPr/>
        </p:nvSpPr>
        <p:spPr>
          <a:xfrm>
            <a:off x="-79727" y="355126"/>
            <a:ext cx="12037415" cy="1540852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Results</a:t>
            </a:r>
          </a:p>
        </p:txBody>
      </p:sp>
      <p:pic>
        <p:nvPicPr>
          <p:cNvPr id="13" name="Picture 4" descr="https://med.uth.edu/ooc/files/2017/01/UTH-McGov-MS-extra-horiz-2c.png">
            <a:extLst>
              <a:ext uri="{FF2B5EF4-FFF2-40B4-BE49-F238E27FC236}">
                <a16:creationId xmlns:a16="http://schemas.microsoft.com/office/drawing/2014/main" id="{B6990DD8-8E9B-4D5C-BB5B-1775586ED3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92"/>
          <a:stretch/>
        </p:blipFill>
        <p:spPr bwMode="auto">
          <a:xfrm>
            <a:off x="10257789" y="6107098"/>
            <a:ext cx="1684830" cy="54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https://sci.rice.edu/sites/g/files/bxs626/f/eef70a4c-87ed-484a-8e09-056fd158e8a0.jpg">
            <a:extLst>
              <a:ext uri="{FF2B5EF4-FFF2-40B4-BE49-F238E27FC236}">
                <a16:creationId xmlns:a16="http://schemas.microsoft.com/office/drawing/2014/main" id="{1BECC8A0-684F-4F74-BA91-37AAF0958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23" y="6026684"/>
            <a:ext cx="1867651" cy="55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B91C363-1059-4458-844D-CAA9D0A0EE4F}"/>
              </a:ext>
            </a:extLst>
          </p:cNvPr>
          <p:cNvSpPr txBox="1"/>
          <p:nvPr/>
        </p:nvSpPr>
        <p:spPr>
          <a:xfrm>
            <a:off x="2372929" y="6026684"/>
            <a:ext cx="7291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Ian Cone</a:t>
            </a:r>
            <a:r>
              <a:rPr lang="en-US" sz="12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1,2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Harel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Shouval</a:t>
            </a:r>
            <a:r>
              <a:rPr lang="en-US" sz="12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 Department of Neurobiology and Anatomy, University of Texas Medical School at Houston, Houston, TX, USA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2. Applied Physics Program, Rice University, Houston, TX, USA 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en-US" sz="3600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52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BF5700"/>
      </a:accent2>
      <a:accent3>
        <a:srgbClr val="FF0000"/>
      </a:accent3>
      <a:accent4>
        <a:srgbClr val="FFC000"/>
      </a:accent4>
      <a:accent5>
        <a:srgbClr val="00246A"/>
      </a:accent5>
      <a:accent6>
        <a:srgbClr val="C00000"/>
      </a:accent6>
      <a:hlink>
        <a:srgbClr val="0563C1"/>
      </a:hlink>
      <a:folHlink>
        <a:srgbClr val="954F7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112983</TotalTime>
  <Words>419</Words>
  <Application>Microsoft Office PowerPoint</Application>
  <PresentationFormat>Widescreen</PresentationFormat>
  <Paragraphs>44</Paragraphs>
  <Slides>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Abadi</vt:lpstr>
      <vt:lpstr>Arial</vt:lpstr>
      <vt:lpstr>Calibri</vt:lpstr>
      <vt:lpstr>Tw Cen MT</vt:lpstr>
      <vt:lpstr>Tw Cen MT Condensed</vt:lpstr>
      <vt:lpstr>Wingdings 3</vt:lpstr>
      <vt:lpstr>Integral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Ian</dc:creator>
  <cp:lastModifiedBy>Ian Cone</cp:lastModifiedBy>
  <cp:revision>651</cp:revision>
  <dcterms:created xsi:type="dcterms:W3CDTF">2018-02-04T00:51:29Z</dcterms:created>
  <dcterms:modified xsi:type="dcterms:W3CDTF">2020-05-18T16:03:57Z</dcterms:modified>
</cp:coreProperties>
</file>