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65" r:id="rId4"/>
    <p:sldId id="261" r:id="rId5"/>
    <p:sldId id="262" r:id="rId6"/>
    <p:sldId id="259" r:id="rId7"/>
    <p:sldId id="263" r:id="rId8"/>
    <p:sldId id="266" r:id="rId9"/>
    <p:sldId id="268" r:id="rId10"/>
    <p:sldId id="269" r:id="rId11"/>
    <p:sldId id="264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>
        <p:scale>
          <a:sx n="66" d="100"/>
          <a:sy n="66" d="100"/>
        </p:scale>
        <p:origin x="-6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F72A68A-F734-4F50-8DB9-BA179DE4D50F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1149761-C74F-43DA-BBE0-B1E5F8B091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4A81E-8465-4690-95BB-252E6B1B2DA8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6B54B-3957-48BA-A675-C098108D55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1"/>
            <a:ext cx="7772400" cy="1219200"/>
          </a:xfrm>
        </p:spPr>
        <p:txBody>
          <a:bodyPr/>
          <a:lstStyle/>
          <a:p>
            <a:r>
              <a:rPr lang="en-US" dirty="0" err="1" smtClean="0"/>
              <a:t>TriSeg</a:t>
            </a:r>
            <a:r>
              <a:rPr lang="en-US" dirty="0" smtClean="0"/>
              <a:t> </a:t>
            </a:r>
            <a:r>
              <a:rPr lang="en-US" dirty="0" err="1" smtClean="0"/>
              <a:t>CircAdapt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133600"/>
            <a:ext cx="66294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Using </a:t>
            </a:r>
            <a:r>
              <a:rPr lang="en-US" dirty="0" err="1" smtClean="0">
                <a:solidFill>
                  <a:schemeClr val="tx1"/>
                </a:solidFill>
              </a:rPr>
              <a:t>Matlab</a:t>
            </a:r>
            <a:r>
              <a:rPr lang="en-US" dirty="0" smtClean="0">
                <a:solidFill>
                  <a:schemeClr val="tx1"/>
                </a:solidFill>
              </a:rPr>
              <a:t> to model the heart and circulation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Bart </a:t>
            </a:r>
            <a:r>
              <a:rPr lang="en-US" sz="2200" dirty="0" err="1" smtClean="0">
                <a:solidFill>
                  <a:schemeClr val="tx1"/>
                </a:solidFill>
              </a:rPr>
              <a:t>Jardine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Dept. of Bioengineering, University of Washington</a:t>
            </a: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Model  authors: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JOOST </a:t>
            </a:r>
            <a:r>
              <a:rPr lang="en-US" sz="1400" dirty="0" smtClean="0">
                <a:solidFill>
                  <a:schemeClr val="tx1"/>
                </a:solidFill>
              </a:rPr>
              <a:t>LUMENS, </a:t>
            </a:r>
            <a:r>
              <a:rPr lang="en-US" sz="1400" dirty="0">
                <a:solidFill>
                  <a:schemeClr val="tx1"/>
                </a:solidFill>
              </a:rPr>
              <a:t>TAMMO DELHAAS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>
                <a:solidFill>
                  <a:schemeClr val="tx1"/>
                </a:solidFill>
              </a:rPr>
              <a:t>BORUT </a:t>
            </a:r>
            <a:r>
              <a:rPr lang="en-US" sz="1400" dirty="0" smtClean="0">
                <a:solidFill>
                  <a:schemeClr val="tx1"/>
                </a:solidFill>
              </a:rPr>
              <a:t>KIRN, </a:t>
            </a:r>
            <a:r>
              <a:rPr lang="en-US" sz="1400" dirty="0">
                <a:solidFill>
                  <a:schemeClr val="tx1"/>
                </a:solidFill>
              </a:rPr>
              <a:t>and THEO </a:t>
            </a:r>
            <a:r>
              <a:rPr lang="en-US" sz="1400" dirty="0" smtClean="0">
                <a:solidFill>
                  <a:schemeClr val="tx1"/>
                </a:solidFill>
              </a:rPr>
              <a:t>ARTS, “Three-Wall </a:t>
            </a:r>
            <a:r>
              <a:rPr lang="en-US" sz="1400" dirty="0">
                <a:solidFill>
                  <a:schemeClr val="tx1"/>
                </a:solidFill>
              </a:rPr>
              <a:t>Segment (</a:t>
            </a:r>
            <a:r>
              <a:rPr lang="en-US" sz="1400" dirty="0" err="1">
                <a:solidFill>
                  <a:schemeClr val="tx1"/>
                </a:solidFill>
              </a:rPr>
              <a:t>TriSeg</a:t>
            </a:r>
            <a:r>
              <a:rPr lang="en-US" sz="1400" dirty="0">
                <a:solidFill>
                  <a:schemeClr val="tx1"/>
                </a:solidFill>
              </a:rPr>
              <a:t>) Model Describing </a:t>
            </a:r>
            <a:r>
              <a:rPr lang="en-US" sz="1400" dirty="0" smtClean="0">
                <a:solidFill>
                  <a:schemeClr val="tx1"/>
                </a:solidFill>
              </a:rPr>
              <a:t>Mechanics and </a:t>
            </a:r>
            <a:r>
              <a:rPr lang="en-US" sz="1400" dirty="0" err="1">
                <a:solidFill>
                  <a:schemeClr val="tx1"/>
                </a:solidFill>
              </a:rPr>
              <a:t>Hemodynamics</a:t>
            </a:r>
            <a:r>
              <a:rPr lang="en-US" sz="1400" dirty="0">
                <a:solidFill>
                  <a:schemeClr val="tx1"/>
                </a:solidFill>
              </a:rPr>
              <a:t> of Ventricular </a:t>
            </a:r>
            <a:r>
              <a:rPr lang="en-US" sz="1400" dirty="0" smtClean="0">
                <a:solidFill>
                  <a:schemeClr val="tx1"/>
                </a:solidFill>
              </a:rPr>
              <a:t>Interaction”, </a:t>
            </a:r>
            <a:r>
              <a:rPr lang="en-US" sz="1400" dirty="0">
                <a:solidFill>
                  <a:schemeClr val="tx1"/>
                </a:solidFill>
              </a:rPr>
              <a:t>Annals of Biomedical Engineering, Vol. 37, No. 11, November 2009 ( 2009) pp. 2234–2255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err="1" smtClean="0">
                <a:solidFill>
                  <a:schemeClr val="tx1"/>
                </a:solidFill>
              </a:rPr>
              <a:t>Physiome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smtClean="0">
                <a:solidFill>
                  <a:schemeClr val="tx1"/>
                </a:solidFill>
              </a:rPr>
              <a:t>web link (model #0013):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http://www.physiome.org/jsim/models/webmodel/NSR/NON_JSIM_MODELS/CircAdapt_TriSeg_2009/</a:t>
            </a: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  <a:p>
            <a:pPr algn="l"/>
            <a:endParaRPr lang="en-US" sz="1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Next step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  <a:tabLst>
                <a:tab pos="290513" algn="l"/>
              </a:tabLst>
            </a:pPr>
            <a:r>
              <a:rPr lang="en-US" sz="2800" dirty="0" smtClean="0"/>
              <a:t>  Validate against more data (other cardiopulmonary 	diseases)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Add Lung air gas exchange. </a:t>
            </a:r>
          </a:p>
          <a:p>
            <a:pPr>
              <a:buFont typeface="Arial" pitchFamily="34" charset="0"/>
              <a:buChar char="•"/>
              <a:tabLst>
                <a:tab pos="290513" algn="l"/>
              </a:tabLst>
            </a:pPr>
            <a:r>
              <a:rPr lang="en-US" sz="2800" dirty="0" smtClean="0"/>
              <a:t>  Add blood tissue exchange (capillary) in organs, 	muscle.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Add explicit </a:t>
            </a:r>
            <a:r>
              <a:rPr lang="en-US" sz="2800" dirty="0" err="1" smtClean="0"/>
              <a:t>baroreceptor</a:t>
            </a:r>
            <a:r>
              <a:rPr lang="en-US" sz="2800" dirty="0" smtClean="0"/>
              <a:t> modeling.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References: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Theo Arts, Tammo Delhaas, Peter Bovendeerd, Xander Verbeek, </a:t>
            </a:r>
            <a:r>
              <a:rPr lang="en-US" sz="2400" dirty="0" smtClean="0"/>
              <a:t>and Frits W. </a:t>
            </a:r>
            <a:r>
              <a:rPr lang="en-US" sz="2400" dirty="0" err="1" smtClean="0"/>
              <a:t>Prinzen</a:t>
            </a:r>
            <a:r>
              <a:rPr lang="en-US" sz="2400" dirty="0" smtClean="0"/>
              <a:t>., ”Adaptation to mechanical load determines shape and properties of heart and circulation: the </a:t>
            </a:r>
            <a:r>
              <a:rPr lang="en-US" sz="2400" dirty="0" err="1" smtClean="0"/>
              <a:t>CircAdapt</a:t>
            </a:r>
            <a:r>
              <a:rPr lang="en-US" sz="2400" dirty="0" smtClean="0"/>
              <a:t> model”, </a:t>
            </a:r>
            <a:r>
              <a:rPr lang="en-US" sz="2400" i="1" dirty="0" smtClean="0"/>
              <a:t>Am J </a:t>
            </a:r>
            <a:r>
              <a:rPr lang="en-US" sz="2400" i="1" dirty="0" err="1" smtClean="0"/>
              <a:t>Physiol</a:t>
            </a:r>
            <a:r>
              <a:rPr lang="en-US" sz="2400" i="1" dirty="0" smtClean="0"/>
              <a:t> Heart Circ </a:t>
            </a:r>
            <a:r>
              <a:rPr lang="en-US" sz="2400" i="1" dirty="0" err="1" smtClean="0"/>
              <a:t>Physiol</a:t>
            </a:r>
            <a:r>
              <a:rPr lang="en-US" sz="2400" i="1" dirty="0" smtClean="0"/>
              <a:t> 288: H1943–H1954, 2005</a:t>
            </a:r>
          </a:p>
          <a:p>
            <a:r>
              <a:rPr lang="en-US" sz="2400" dirty="0" smtClean="0"/>
              <a:t>Lumens J, </a:t>
            </a:r>
            <a:r>
              <a:rPr lang="en-US" sz="2400" dirty="0" err="1" smtClean="0"/>
              <a:t>Delhaas</a:t>
            </a:r>
            <a:r>
              <a:rPr lang="en-US" sz="2400" dirty="0" smtClean="0"/>
              <a:t> T, </a:t>
            </a:r>
            <a:r>
              <a:rPr lang="en-US" sz="2400" dirty="0" err="1" smtClean="0"/>
              <a:t>Kirn</a:t>
            </a:r>
            <a:r>
              <a:rPr lang="en-US" sz="2400" dirty="0" smtClean="0"/>
              <a:t> B, Arts T, “Three-Wall Segment (</a:t>
            </a:r>
            <a:r>
              <a:rPr lang="en-US" sz="2400" dirty="0" err="1" smtClean="0"/>
              <a:t>TriSeg</a:t>
            </a:r>
            <a:r>
              <a:rPr lang="en-US" sz="2400" dirty="0" smtClean="0"/>
              <a:t>) Model Describing Mechanics and </a:t>
            </a:r>
            <a:r>
              <a:rPr lang="en-US" sz="2400" dirty="0" err="1" smtClean="0"/>
              <a:t>Hemodynamics</a:t>
            </a:r>
            <a:r>
              <a:rPr lang="en-US" sz="2400" dirty="0" smtClean="0"/>
              <a:t> of Ventricular Interaction”, </a:t>
            </a:r>
            <a:r>
              <a:rPr lang="en-US" sz="2400" i="1" dirty="0" smtClean="0"/>
              <a:t>Annals of Biomedical Engineering</a:t>
            </a:r>
            <a:r>
              <a:rPr lang="en-US" sz="2400" dirty="0" smtClean="0"/>
              <a:t>, Vol. 37, No. 11, November 2009 pp. 2234–2255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TriSeg</a:t>
            </a:r>
            <a:r>
              <a:rPr lang="en-US" sz="3600" dirty="0" smtClean="0"/>
              <a:t> </a:t>
            </a:r>
            <a:r>
              <a:rPr lang="en-US" sz="3600" dirty="0" err="1" smtClean="0"/>
              <a:t>CircAdapt</a:t>
            </a:r>
            <a:r>
              <a:rPr lang="en-US" sz="3600" dirty="0" smtClean="0"/>
              <a:t>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10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Model overview: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Adaptive Lumped model of heart and circulation.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Simulates heart-beat </a:t>
            </a:r>
            <a:r>
              <a:rPr lang="en-US" dirty="0" err="1" smtClean="0"/>
              <a:t>hemodynamics</a:t>
            </a:r>
            <a:r>
              <a:rPr lang="en-US" dirty="0" smtClean="0"/>
              <a:t> and mechanical load.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Model adapts to changes in parameters (due to </a:t>
            </a:r>
            <a:r>
              <a:rPr lang="en-US" dirty="0" err="1" smtClean="0"/>
              <a:t>stenosis</a:t>
            </a:r>
            <a:r>
              <a:rPr lang="en-US" dirty="0" smtClean="0"/>
              <a:t>, hypertension, exercise, etc..) and can be run to a steady-state.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Designed to be modular.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TriSeg</a:t>
            </a:r>
            <a:r>
              <a:rPr lang="en-US" sz="3600" dirty="0" smtClean="0"/>
              <a:t> </a:t>
            </a:r>
            <a:r>
              <a:rPr lang="en-US" sz="3600" dirty="0" err="1" smtClean="0"/>
              <a:t>CircAdapt</a:t>
            </a:r>
            <a:r>
              <a:rPr lang="en-US" sz="3600" dirty="0" smtClean="0"/>
              <a:t> Model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19200"/>
            <a:ext cx="4953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0400" y="5943600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Figure 2a: Lumens, et al. 2009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TriSeg</a:t>
            </a:r>
            <a:r>
              <a:rPr lang="en-US" sz="3600" dirty="0" smtClean="0"/>
              <a:t> </a:t>
            </a:r>
            <a:r>
              <a:rPr lang="en-US" sz="3600" dirty="0" err="1" smtClean="0"/>
              <a:t>CircAdapt</a:t>
            </a:r>
            <a:r>
              <a:rPr lang="en-US" sz="3600" dirty="0" smtClean="0"/>
              <a:t>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en-US" b="1" dirty="0" smtClean="0"/>
              <a:t>Heart:</a:t>
            </a:r>
          </a:p>
          <a:p>
            <a:pPr lvl="1"/>
            <a:r>
              <a:rPr lang="en-US" dirty="0" smtClean="0"/>
              <a:t>Heart (ventricular) mechanics incorporate mechanical interactions between the left and right ventricle and </a:t>
            </a:r>
            <a:r>
              <a:rPr lang="en-US" dirty="0" err="1" smtClean="0"/>
              <a:t>interventricular</a:t>
            </a:r>
            <a:r>
              <a:rPr lang="en-US" dirty="0" smtClean="0"/>
              <a:t> septum  in a time dependent fashion (Tri-segment).</a:t>
            </a:r>
          </a:p>
          <a:p>
            <a:pPr lvl="1"/>
            <a:r>
              <a:rPr lang="en-US" dirty="0" smtClean="0"/>
              <a:t>Involves coupling the </a:t>
            </a:r>
            <a:r>
              <a:rPr lang="en-US" dirty="0" err="1" smtClean="0"/>
              <a:t>myofiber</a:t>
            </a:r>
            <a:r>
              <a:rPr lang="en-US" dirty="0" smtClean="0"/>
              <a:t> mechanics in the three walls to satisfy tensile force equilibrium (Pressure and volume of ventricles change over time due to load adaption). </a:t>
            </a:r>
          </a:p>
          <a:p>
            <a:pPr lvl="1"/>
            <a:r>
              <a:rPr lang="en-US" dirty="0" smtClean="0"/>
              <a:t>R. and L. Atrium mechanics are represented by a simple time dependent relationship between the </a:t>
            </a:r>
            <a:r>
              <a:rPr lang="en-US" dirty="0" err="1" smtClean="0"/>
              <a:t>myofiber</a:t>
            </a:r>
            <a:r>
              <a:rPr lang="en-US" dirty="0" smtClean="0"/>
              <a:t> length and stress.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TriSeg</a:t>
            </a:r>
            <a:r>
              <a:rPr lang="en-US" sz="3600" dirty="0" smtClean="0"/>
              <a:t> </a:t>
            </a:r>
            <a:r>
              <a:rPr lang="en-US" sz="3600" dirty="0" err="1" smtClean="0"/>
              <a:t>CircAdapt</a:t>
            </a:r>
            <a:r>
              <a:rPr lang="en-US" sz="3600" dirty="0" smtClean="0"/>
              <a:t>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Tube:</a:t>
            </a:r>
            <a:r>
              <a:rPr lang="en-US" sz="2800" dirty="0" smtClean="0"/>
              <a:t> Represents entrance of compliant blood vessel capable of propagating a pressure-flow wave component onto constant flow. (Constant compliance)</a:t>
            </a:r>
          </a:p>
          <a:p>
            <a:r>
              <a:rPr lang="en-US" sz="2800" b="1" dirty="0" smtClean="0"/>
              <a:t>Valve:</a:t>
            </a:r>
            <a:r>
              <a:rPr lang="en-US" sz="2800" dirty="0" smtClean="0"/>
              <a:t> Cross-sectional area depends on flow and </a:t>
            </a:r>
            <a:r>
              <a:rPr lang="en-US" sz="2800" dirty="0" err="1" smtClean="0"/>
              <a:t>transvalvular</a:t>
            </a:r>
            <a:r>
              <a:rPr lang="en-US" sz="2800" dirty="0" smtClean="0"/>
              <a:t> pressure.</a:t>
            </a:r>
          </a:p>
          <a:p>
            <a:r>
              <a:rPr lang="en-US" sz="2800" b="1" dirty="0" smtClean="0"/>
              <a:t>Resistance:</a:t>
            </a:r>
            <a:r>
              <a:rPr lang="en-US" sz="2800" dirty="0" smtClean="0"/>
              <a:t> Represents systemic and pulmonary microcirculation and connects arterial and venous module.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600" dirty="0" err="1" smtClean="0"/>
              <a:t>CircAdapt</a:t>
            </a:r>
            <a:r>
              <a:rPr lang="en-US" sz="3600" dirty="0" smtClean="0"/>
              <a:t> Model Description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47800"/>
            <a:ext cx="5334000" cy="452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5943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cs typeface="Times New Roman" pitchFamily="18" charset="0"/>
              </a:rPr>
              <a:t>Figure 2: Arts et al. 2005</a:t>
            </a:r>
            <a:endParaRPr lang="en-US" sz="16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TriSeg</a:t>
            </a:r>
            <a:r>
              <a:rPr lang="en-US" sz="3600" dirty="0" smtClean="0"/>
              <a:t> </a:t>
            </a:r>
            <a:r>
              <a:rPr lang="en-US" sz="3600" dirty="0" err="1" smtClean="0"/>
              <a:t>CircAdapt</a:t>
            </a:r>
            <a:r>
              <a:rPr lang="en-US" sz="3600" dirty="0" smtClean="0"/>
              <a:t>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Adaption rules:</a:t>
            </a:r>
          </a:p>
          <a:p>
            <a:r>
              <a:rPr lang="en-US" sz="2800" b="1" dirty="0" smtClean="0"/>
              <a:t>Heart geometries</a:t>
            </a:r>
            <a:r>
              <a:rPr lang="en-US" sz="2800" dirty="0" smtClean="0"/>
              <a:t>: Adapts to load through contractility of </a:t>
            </a:r>
            <a:r>
              <a:rPr lang="en-US" sz="2800" dirty="0" err="1" smtClean="0"/>
              <a:t>sarcomeres</a:t>
            </a:r>
            <a:endParaRPr lang="en-US" sz="2800" dirty="0" smtClean="0"/>
          </a:p>
          <a:p>
            <a:r>
              <a:rPr lang="en-US" sz="2800" b="1" dirty="0" smtClean="0"/>
              <a:t>Tube:</a:t>
            </a:r>
            <a:r>
              <a:rPr lang="en-US" sz="2800" dirty="0" smtClean="0"/>
              <a:t> Cross sect area adapts to maintain constant flow.</a:t>
            </a:r>
          </a:p>
          <a:p>
            <a:r>
              <a:rPr lang="en-US" sz="2800" b="1" dirty="0" smtClean="0"/>
              <a:t>Resistance</a:t>
            </a:r>
            <a:r>
              <a:rPr lang="en-US" sz="2800" dirty="0" smtClean="0"/>
              <a:t> (pulmonary peripheral): Mean pressure drop over the pulmonary system is kept constant by changes in resistance after each cardiac cycle.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Data validation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sz="2800" dirty="0" smtClean="0"/>
              <a:t>Original </a:t>
            </a:r>
            <a:r>
              <a:rPr lang="en-US" sz="2800" dirty="0" err="1" smtClean="0"/>
              <a:t>CircAdapt</a:t>
            </a:r>
            <a:r>
              <a:rPr lang="en-US" sz="2800" dirty="0" smtClean="0"/>
              <a:t> model was validated against fetal heart studies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Sensitivity analysis of parameters for </a:t>
            </a:r>
            <a:r>
              <a:rPr lang="en-US" sz="2800" smtClean="0"/>
              <a:t>normal adult.</a:t>
            </a:r>
            <a:endParaRPr lang="en-US" sz="2800" dirty="0" smtClean="0"/>
          </a:p>
          <a:p>
            <a:r>
              <a:rPr lang="en-US" sz="2800" dirty="0" smtClean="0"/>
              <a:t>The tri-segmented heart modified (‘</a:t>
            </a:r>
            <a:r>
              <a:rPr lang="en-US" sz="2800" dirty="0" err="1" smtClean="0"/>
              <a:t>TriSeg</a:t>
            </a:r>
            <a:r>
              <a:rPr lang="en-US" sz="2800" dirty="0" smtClean="0"/>
              <a:t> Circ Adapt’) model validated against patients w/</a:t>
            </a:r>
            <a:r>
              <a:rPr lang="en-US" sz="2800" dirty="0" err="1" smtClean="0"/>
              <a:t>wo</a:t>
            </a:r>
            <a:r>
              <a:rPr lang="en-US" sz="2800" dirty="0" smtClean="0"/>
              <a:t> pulmonary hypertension (Pulmonary flow times, RV ejection times, RV </a:t>
            </a:r>
            <a:r>
              <a:rPr lang="en-US" sz="2800" dirty="0" err="1" smtClean="0"/>
              <a:t>isovolumetric</a:t>
            </a:r>
            <a:r>
              <a:rPr lang="en-US" sz="2800" dirty="0" smtClean="0"/>
              <a:t> contraction/relax times)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Data validation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257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33800" y="61722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Arts et al. 2005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9356</TotalTime>
  <Words>505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TriSeg CircAdapt Model</vt:lpstr>
      <vt:lpstr>TriSeg CircAdapt Model</vt:lpstr>
      <vt:lpstr>TriSeg CircAdapt Model</vt:lpstr>
      <vt:lpstr>TriSeg CircAdapt Model</vt:lpstr>
      <vt:lpstr>TriSeg CircAdapt Model</vt:lpstr>
      <vt:lpstr> CircAdapt Model Description</vt:lpstr>
      <vt:lpstr>TriSeg CircAdapt Model</vt:lpstr>
      <vt:lpstr>Data validation</vt:lpstr>
      <vt:lpstr>Data validation</vt:lpstr>
      <vt:lpstr>Next step </vt:lpstr>
      <vt:lpstr>References: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TriSeg CircAdapt Model</dc:title>
  <dc:creator>bartj</dc:creator>
  <cp:lastModifiedBy>bartj</cp:lastModifiedBy>
  <cp:revision>65</cp:revision>
  <dcterms:created xsi:type="dcterms:W3CDTF">2010-08-12T18:03:43Z</dcterms:created>
  <dcterms:modified xsi:type="dcterms:W3CDTF">2011-08-24T16:06:05Z</dcterms:modified>
</cp:coreProperties>
</file>