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8" r:id="rId3"/>
    <p:sldId id="259" r:id="rId4"/>
    <p:sldId id="257" r:id="rId5"/>
    <p:sldId id="260" r:id="rId6"/>
    <p:sldId id="261" r:id="rId7"/>
    <p:sldId id="267" r:id="rId8"/>
    <p:sldId id="268" r:id="rId9"/>
    <p:sldId id="270" r:id="rId10"/>
    <p:sldId id="271" r:id="rId11"/>
    <p:sldId id="273" r:id="rId12"/>
    <p:sldId id="274" r:id="rId13"/>
    <p:sldId id="275" r:id="rId14"/>
    <p:sldId id="276" r:id="rId15"/>
    <p:sldId id="277" r:id="rId16"/>
    <p:sldId id="278" r:id="rId17"/>
    <p:sldId id="313" r:id="rId18"/>
    <p:sldId id="279" r:id="rId19"/>
    <p:sldId id="296" r:id="rId20"/>
    <p:sldId id="300" r:id="rId21"/>
    <p:sldId id="280" r:id="rId22"/>
    <p:sldId id="281" r:id="rId23"/>
    <p:sldId id="282" r:id="rId24"/>
    <p:sldId id="283" r:id="rId25"/>
    <p:sldId id="284" r:id="rId26"/>
    <p:sldId id="285" r:id="rId27"/>
    <p:sldId id="286" r:id="rId28"/>
    <p:sldId id="311" r:id="rId29"/>
    <p:sldId id="287" r:id="rId30"/>
    <p:sldId id="288" r:id="rId31"/>
    <p:sldId id="289" r:id="rId32"/>
    <p:sldId id="290" r:id="rId33"/>
    <p:sldId id="291" r:id="rId34"/>
    <p:sldId id="292" r:id="rId35"/>
    <p:sldId id="293" r:id="rId36"/>
    <p:sldId id="294" r:id="rId37"/>
    <p:sldId id="295" r:id="rId38"/>
    <p:sldId id="312" r:id="rId39"/>
    <p:sldId id="301" r:id="rId40"/>
    <p:sldId id="302" r:id="rId41"/>
    <p:sldId id="303" r:id="rId42"/>
    <p:sldId id="304" r:id="rId43"/>
    <p:sldId id="305" r:id="rId44"/>
    <p:sldId id="306" r:id="rId45"/>
    <p:sldId id="307" r:id="rId46"/>
    <p:sldId id="308" r:id="rId47"/>
    <p:sldId id="298" r:id="rId48"/>
    <p:sldId id="297" r:id="rId49"/>
    <p:sldId id="309" r:id="rId50"/>
    <p:sldId id="31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5" d="100"/>
          <a:sy n="75" d="100"/>
        </p:scale>
        <p:origin x="-122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2FF8A3-2F95-4416-B409-ABAB80362681}" type="datetimeFigureOut">
              <a:rPr lang="en-US" smtClean="0"/>
              <a:t>8/23/2011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BCA56B-EEBA-4EFB-AC35-1739AED60D3E}" type="slidenum">
              <a:rPr lang="en-US" smtClean="0"/>
              <a:t>‹#›</a:t>
            </a:fld>
            <a:endParaRPr lang="en-US"/>
          </a:p>
        </p:txBody>
      </p:sp>
    </p:spTree>
    <p:extLst>
      <p:ext uri="{BB962C8B-B14F-4D97-AF65-F5344CB8AC3E}">
        <p14:creationId xmlns:p14="http://schemas.microsoft.com/office/powerpoint/2010/main" val="2469232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Geneva" charset="-128"/>
              </a:defRPr>
            </a:lvl1pPr>
            <a:lvl2pPr marL="742950" indent="-285750">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fld id="{42A230CB-DC17-401E-82F7-6ACF6F44183A}" type="slidenum">
              <a:rPr lang="de-DE" sz="1200" smtClean="0"/>
              <a:pPr/>
              <a:t>8</a:t>
            </a:fld>
            <a:endParaRPr lang="de-DE" sz="1200"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Geneva" charset="-128"/>
              </a:defRPr>
            </a:lvl1pPr>
            <a:lvl2pPr marL="742950" indent="-285750">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fld id="{42A230CB-DC17-401E-82F7-6ACF6F44183A}" type="slidenum">
              <a:rPr lang="de-DE" sz="1200" smtClean="0"/>
              <a:pPr/>
              <a:t>9</a:t>
            </a:fld>
            <a:endParaRPr lang="de-DE" sz="1200" smtClean="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3A9568-009A-4F65-9BA2-CBA597939757}" type="slidenum">
              <a:rPr lang="en-US" smtClean="0"/>
              <a:t>27</a:t>
            </a:fld>
            <a:endParaRPr lang="en-US"/>
          </a:p>
        </p:txBody>
      </p:sp>
    </p:spTree>
    <p:extLst>
      <p:ext uri="{BB962C8B-B14F-4D97-AF65-F5344CB8AC3E}">
        <p14:creationId xmlns:p14="http://schemas.microsoft.com/office/powerpoint/2010/main" val="3481416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3A9568-009A-4F65-9BA2-CBA597939757}" type="slidenum">
              <a:rPr lang="en-US" smtClean="0"/>
              <a:t>29</a:t>
            </a:fld>
            <a:endParaRPr lang="en-US"/>
          </a:p>
        </p:txBody>
      </p:sp>
    </p:spTree>
    <p:extLst>
      <p:ext uri="{BB962C8B-B14F-4D97-AF65-F5344CB8AC3E}">
        <p14:creationId xmlns:p14="http://schemas.microsoft.com/office/powerpoint/2010/main" val="3481416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3A9568-009A-4F65-9BA2-CBA597939757}" type="slidenum">
              <a:rPr lang="en-US" smtClean="0"/>
              <a:t>30</a:t>
            </a:fld>
            <a:endParaRPr lang="en-US"/>
          </a:p>
        </p:txBody>
      </p:sp>
    </p:spTree>
    <p:extLst>
      <p:ext uri="{BB962C8B-B14F-4D97-AF65-F5344CB8AC3E}">
        <p14:creationId xmlns:p14="http://schemas.microsoft.com/office/powerpoint/2010/main" val="348141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3A9568-009A-4F65-9BA2-CBA597939757}" type="slidenum">
              <a:rPr lang="en-US" smtClean="0"/>
              <a:t>31</a:t>
            </a:fld>
            <a:endParaRPr lang="en-US"/>
          </a:p>
        </p:txBody>
      </p:sp>
    </p:spTree>
    <p:extLst>
      <p:ext uri="{BB962C8B-B14F-4D97-AF65-F5344CB8AC3E}">
        <p14:creationId xmlns:p14="http://schemas.microsoft.com/office/powerpoint/2010/main" val="34814168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240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sz="240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8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8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z="1100" smtClean="0">
                <a:solidFill>
                  <a:srgbClr val="FFFFFF"/>
                </a:solidFill>
              </a:defRPr>
            </a:lvl1pPr>
            <a:extLst/>
          </a:lstStyle>
          <a:p>
            <a:fld id="{42111452-F8F6-4E65-896F-3C60C919DB44}" type="datetimeFigureOut">
              <a:rPr lang="en-US" smtClean="0"/>
              <a:pPr/>
              <a:t>8/23/2011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sz="1100"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z="1400" smtClean="0">
                <a:solidFill>
                  <a:srgbClr val="FFFFFF"/>
                </a:solidFill>
              </a:defRPr>
            </a:lvl1pPr>
            <a:extLst/>
          </a:lstStyle>
          <a:p>
            <a:fld id="{B55FA841-A0A0-46BE-B802-C4A90CC2B8A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2111452-F8F6-4E65-896F-3C60C919DB44}" type="datetimeFigureOut">
              <a:rPr lang="en-US" smtClean="0"/>
              <a:t>8/23/2011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55FA841-A0A0-46BE-B802-C4A90CC2B8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54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32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sz="1800">
                <a:solidFill>
                  <a:schemeClr val="tx2"/>
                </a:solidFill>
              </a:defRPr>
            </a:lvl1pPr>
            <a:extLst/>
          </a:lstStyle>
          <a:p>
            <a:fld id="{42111452-F8F6-4E65-896F-3C60C919DB44}" type="datetimeFigureOut">
              <a:rPr lang="en-US" smtClean="0"/>
              <a:pPr/>
              <a:t>8/23/2011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sz="1800">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lvl1pPr>
              <a:defRPr sz="2400"/>
            </a:lvl1pPr>
            <a:extLst/>
          </a:lstStyle>
          <a:p>
            <a:fld id="{B55FA841-A0A0-46BE-B802-C4A90CC2B8A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2111452-F8F6-4E65-896F-3C60C919DB44}" type="datetimeFigureOut">
              <a:rPr lang="en-US" smtClean="0"/>
              <a:t>8/23/2011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55FA841-A0A0-46BE-B802-C4A90CC2B8A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2111452-F8F6-4E65-896F-3C60C919DB44}" type="datetimeFigureOut">
              <a:rPr lang="en-US" smtClean="0"/>
              <a:t>8/23/2011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55FA841-A0A0-46BE-B802-C4A90CC2B8A6}"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sz="280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200">
                <a:solidFill>
                  <a:schemeClr val="tx2"/>
                </a:solidFill>
              </a:defRPr>
            </a:lvl1pPr>
            <a:extLst/>
          </a:lstStyle>
          <a:p>
            <a:fld id="{42111452-F8F6-4E65-896F-3C60C919DB44}" type="datetimeFigureOut">
              <a:rPr lang="en-US" smtClean="0"/>
              <a:pPr/>
              <a:t>8/23/2011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2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600">
                <a:solidFill>
                  <a:schemeClr val="tx2"/>
                </a:solidFill>
              </a:defRPr>
            </a:lvl1pPr>
            <a:extLst/>
          </a:lstStyle>
          <a:p>
            <a:fld id="{B55FA841-A0A0-46BE-B802-C4A90CC2B8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3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32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32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32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2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pod-central.org/~lpsmith/NS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Model Exchange Standards</a:t>
            </a:r>
            <a:endParaRPr lang="en-US" dirty="0"/>
          </a:p>
        </p:txBody>
      </p:sp>
      <p:sp>
        <p:nvSpPr>
          <p:cNvPr id="3" name="Subtitle 2"/>
          <p:cNvSpPr>
            <a:spLocks noGrp="1"/>
          </p:cNvSpPr>
          <p:nvPr>
            <p:ph type="subTitle" idx="1"/>
          </p:nvPr>
        </p:nvSpPr>
        <p:spPr>
          <a:xfrm>
            <a:off x="2667000" y="6324600"/>
            <a:ext cx="6477000" cy="533400"/>
          </a:xfrm>
        </p:spPr>
        <p:txBody>
          <a:bodyPr>
            <a:normAutofit/>
          </a:bodyPr>
          <a:lstStyle/>
          <a:p>
            <a:r>
              <a:rPr lang="en-US" dirty="0">
                <a:hlinkClick r:id="rId2"/>
              </a:rPr>
              <a:t>http://spod-central.org/~lpsmith/NSR/</a:t>
            </a:r>
            <a:endParaRPr lang="en-US" dirty="0"/>
          </a:p>
        </p:txBody>
      </p:sp>
      <p:sp>
        <p:nvSpPr>
          <p:cNvPr id="4" name="Subtitle 2"/>
          <p:cNvSpPr txBox="1">
            <a:spLocks/>
          </p:cNvSpPr>
          <p:nvPr/>
        </p:nvSpPr>
        <p:spPr>
          <a:xfrm>
            <a:off x="3506842" y="3692264"/>
            <a:ext cx="5114778" cy="1101248"/>
          </a:xfrm>
          <a:prstGeom prst="rect">
            <a:avLst/>
          </a:prstGeom>
        </p:spPr>
        <p:txBody>
          <a:bodyPr vert="horz" lIns="45720" tIns="0" rIns="45720" bIns="0">
            <a:normAutofit/>
          </a:bodyPr>
          <a:lstStyle>
            <a:lvl1pPr marL="0" indent="0" algn="r" rtl="0" eaLnBrk="1" latinLnBrk="0" hangingPunct="1">
              <a:spcBef>
                <a:spcPts val="600"/>
              </a:spcBef>
              <a:buClr>
                <a:schemeClr val="tx2"/>
              </a:buClr>
              <a:buSzPct val="73000"/>
              <a:buFont typeface="Wingdings 2"/>
              <a:buNone/>
              <a:defRPr kumimoji="0" sz="2800" kern="1200" baseline="0">
                <a:solidFill>
                  <a:srgbClr val="FFFFFF"/>
                </a:solidFill>
                <a:effectLst/>
                <a:latin typeface="+mn-lt"/>
                <a:ea typeface="+mn-ea"/>
                <a:cs typeface="+mn-cs"/>
              </a:defRPr>
            </a:lvl1pPr>
            <a:lvl2pPr marL="457200" indent="0" algn="ctr" rtl="0" eaLnBrk="1" latinLnBrk="0" hangingPunct="1">
              <a:spcBef>
                <a:spcPts val="500"/>
              </a:spcBef>
              <a:buClr>
                <a:schemeClr val="accent4"/>
              </a:buClr>
              <a:buSzPct val="80000"/>
              <a:buFont typeface="Wingdings 2"/>
              <a:buNone/>
              <a:defRPr kumimoji="0" sz="3200" kern="1200">
                <a:solidFill>
                  <a:schemeClr val="tx1">
                    <a:tint val="85000"/>
                  </a:schemeClr>
                </a:solidFill>
                <a:latin typeface="+mn-lt"/>
                <a:ea typeface="+mn-ea"/>
                <a:cs typeface="+mn-cs"/>
              </a:defRPr>
            </a:lvl2pPr>
            <a:lvl3pPr marL="914400" indent="0" algn="ctr" rtl="0" eaLnBrk="1" latinLnBrk="0" hangingPunct="1">
              <a:spcBef>
                <a:spcPts val="400"/>
              </a:spcBef>
              <a:buClr>
                <a:schemeClr val="accent4"/>
              </a:buClr>
              <a:buSzPct val="60000"/>
              <a:buFont typeface="Wingdings"/>
              <a:buNone/>
              <a:defRPr kumimoji="0" sz="3200" kern="1200">
                <a:solidFill>
                  <a:schemeClr val="tx1"/>
                </a:solidFill>
                <a:latin typeface="+mn-lt"/>
                <a:ea typeface="+mn-ea"/>
                <a:cs typeface="+mn-cs"/>
              </a:defRPr>
            </a:lvl3pPr>
            <a:lvl4pPr marL="1371600" indent="0" algn="ctr" rtl="0" eaLnBrk="1" latinLnBrk="0" hangingPunct="1">
              <a:spcBef>
                <a:spcPct val="20000"/>
              </a:spcBef>
              <a:buClr>
                <a:schemeClr val="accent4"/>
              </a:buClr>
              <a:buSzPct val="80000"/>
              <a:buFont typeface="Wingdings 2"/>
              <a:buNone/>
              <a:defRPr kumimoji="0" sz="3200" kern="1200">
                <a:solidFill>
                  <a:schemeClr val="tx1">
                    <a:tint val="85000"/>
                  </a:schemeClr>
                </a:solidFill>
                <a:latin typeface="+mn-lt"/>
                <a:ea typeface="+mn-ea"/>
                <a:cs typeface="+mn-cs"/>
              </a:defRPr>
            </a:lvl4pPr>
            <a:lvl5pPr marL="1828800" indent="0" algn="ctr" rtl="0" eaLnBrk="1" latinLnBrk="0" hangingPunct="1">
              <a:spcBef>
                <a:spcPts val="400"/>
              </a:spcBef>
              <a:buClr>
                <a:schemeClr val="accent4"/>
              </a:buClr>
              <a:buSzPct val="70000"/>
              <a:buFont typeface="Wingdings"/>
              <a:buNone/>
              <a:defRPr kumimoji="0" sz="2800" kern="1200">
                <a:solidFill>
                  <a:schemeClr val="tx1"/>
                </a:solidFill>
                <a:latin typeface="+mn-lt"/>
                <a:ea typeface="+mn-ea"/>
                <a:cs typeface="+mn-cs"/>
              </a:defRPr>
            </a:lvl5pPr>
            <a:lvl6pPr marL="2286000" indent="0" algn="ctr" rtl="0" eaLnBrk="1" latinLnBrk="0" hangingPunct="1">
              <a:spcBef>
                <a:spcPts val="400"/>
              </a:spcBef>
              <a:buClr>
                <a:schemeClr val="accent4"/>
              </a:buClr>
              <a:buSzPct val="80000"/>
              <a:buFont typeface="Wingdings 2"/>
              <a:buNone/>
              <a:defRPr kumimoji="0" sz="1800" kern="1200">
                <a:solidFill>
                  <a:schemeClr val="tx1">
                    <a:tint val="85000"/>
                  </a:schemeClr>
                </a:solidFill>
                <a:latin typeface="+mn-lt"/>
                <a:ea typeface="+mn-ea"/>
                <a:cs typeface="+mn-cs"/>
              </a:defRPr>
            </a:lvl6pPr>
            <a:lvl7pPr marL="2743200" indent="0" algn="ctr" rtl="0" eaLnBrk="1" latinLnBrk="0" hangingPunct="1">
              <a:spcBef>
                <a:spcPct val="20000"/>
              </a:spcBef>
              <a:buClr>
                <a:schemeClr val="accent4"/>
              </a:buClr>
              <a:buSzPct val="80000"/>
              <a:buFont typeface="Wingdings 2"/>
              <a:buNone/>
              <a:defRPr kumimoji="0" sz="1600" kern="1200" baseline="0">
                <a:solidFill>
                  <a:schemeClr val="tx1"/>
                </a:solidFill>
                <a:latin typeface="+mn-lt"/>
                <a:ea typeface="+mn-ea"/>
                <a:cs typeface="+mn-cs"/>
              </a:defRPr>
            </a:lvl7pPr>
            <a:lvl8pPr marL="3200400" indent="0" algn="ctr" rtl="0" eaLnBrk="1" latinLnBrk="0" hangingPunct="1">
              <a:spcBef>
                <a:spcPts val="300"/>
              </a:spcBef>
              <a:buClr>
                <a:schemeClr val="accent4"/>
              </a:buClr>
              <a:buSzPct val="100000"/>
              <a:buNone/>
              <a:defRPr kumimoji="0" sz="1600" kern="1200" baseline="0">
                <a:solidFill>
                  <a:schemeClr val="tx1">
                    <a:tint val="85000"/>
                  </a:schemeClr>
                </a:solidFill>
                <a:latin typeface="+mn-lt"/>
                <a:ea typeface="+mn-ea"/>
                <a:cs typeface="+mn-cs"/>
              </a:defRPr>
            </a:lvl8pPr>
            <a:lvl9pPr marL="3657600" indent="0" algn="ctr" rtl="0" eaLnBrk="1" latinLnBrk="0" hangingPunct="1">
              <a:spcBef>
                <a:spcPct val="20000"/>
              </a:spcBef>
              <a:buClr>
                <a:schemeClr val="accent4"/>
              </a:buClr>
              <a:buSzPct val="100000"/>
              <a:buFont typeface="Wingdings"/>
              <a:buNone/>
              <a:defRPr kumimoji="0" sz="1400" kern="1200" baseline="0">
                <a:solidFill>
                  <a:schemeClr val="tx1"/>
                </a:solidFill>
                <a:latin typeface="+mn-lt"/>
                <a:ea typeface="+mn-ea"/>
                <a:cs typeface="+mn-cs"/>
              </a:defRPr>
            </a:lvl9pPr>
            <a:extLst/>
          </a:lstStyle>
          <a:p>
            <a:r>
              <a:rPr lang="en-US" smtClean="0"/>
              <a:t>Lucian Smith</a:t>
            </a:r>
            <a:endParaRPr lang="en-US" dirty="0"/>
          </a:p>
        </p:txBody>
      </p:sp>
    </p:spTree>
    <p:extLst>
      <p:ext uri="{BB962C8B-B14F-4D97-AF65-F5344CB8AC3E}">
        <p14:creationId xmlns:p14="http://schemas.microsoft.com/office/powerpoint/2010/main" val="12648873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formats</a:t>
            </a:r>
            <a:endParaRPr lang="en-US" dirty="0"/>
          </a:p>
        </p:txBody>
      </p:sp>
      <p:sp>
        <p:nvSpPr>
          <p:cNvPr id="3" name="Content Placeholder 2"/>
          <p:cNvSpPr>
            <a:spLocks noGrp="1"/>
          </p:cNvSpPr>
          <p:nvPr>
            <p:ph idx="1"/>
          </p:nvPr>
        </p:nvSpPr>
        <p:spPr>
          <a:xfrm>
            <a:off x="457200" y="1609416"/>
            <a:ext cx="7620000" cy="4846320"/>
          </a:xfrm>
        </p:spPr>
        <p:txBody>
          <a:bodyPr/>
          <a:lstStyle/>
          <a:p>
            <a:r>
              <a:rPr lang="en-US" dirty="0" err="1"/>
              <a:t>CellML</a:t>
            </a:r>
            <a:endParaRPr lang="en-US" dirty="0"/>
          </a:p>
          <a:p>
            <a:r>
              <a:rPr lang="en-US" dirty="0" smtClean="0"/>
              <a:t>SBML</a:t>
            </a:r>
            <a:r>
              <a:rPr lang="en-US" sz="2800" dirty="0" smtClean="0"/>
              <a:t> (Systems Biology Markup Language)</a:t>
            </a:r>
          </a:p>
          <a:p>
            <a:endParaRPr lang="en-US" dirty="0"/>
          </a:p>
        </p:txBody>
      </p:sp>
      <p:sp>
        <p:nvSpPr>
          <p:cNvPr id="4" name="TextBox 3"/>
          <p:cNvSpPr txBox="1"/>
          <p:nvPr/>
        </p:nvSpPr>
        <p:spPr>
          <a:xfrm>
            <a:off x="1371600" y="4092476"/>
            <a:ext cx="6781800" cy="2677656"/>
          </a:xfrm>
          <a:prstGeom prst="rect">
            <a:avLst/>
          </a:prstGeom>
          <a:noFill/>
        </p:spPr>
        <p:txBody>
          <a:bodyPr wrap="square" rtlCol="0">
            <a:spAutoFit/>
          </a:bodyPr>
          <a:lstStyle/>
          <a:p>
            <a:r>
              <a:rPr lang="en-US" i="1" dirty="0" smtClean="0"/>
              <a:t>Investigators </a:t>
            </a:r>
            <a:r>
              <a:rPr lang="en-US" i="1" dirty="0"/>
              <a:t>are expected to include appropriate data, model and software sharing plans to collaborate with others not on the investigative team and allow others external to the investigative team to test, validate, reuse and extend the models (see section IV.6). Investigators are strongly encouraged to employ standardized ontologies and languages for model representation where appropriate (e.g. </a:t>
            </a:r>
            <a:r>
              <a:rPr lang="en-US" sz="2000" b="1" i="1" dirty="0"/>
              <a:t>domain-specific XML-based model representations such as SBML and </a:t>
            </a:r>
            <a:r>
              <a:rPr lang="en-US" sz="2000" b="1" i="1" dirty="0" err="1"/>
              <a:t>CellML</a:t>
            </a:r>
            <a:r>
              <a:rPr lang="en-US" i="1" dirty="0"/>
              <a:t>).</a:t>
            </a:r>
          </a:p>
        </p:txBody>
      </p:sp>
      <p:sp>
        <p:nvSpPr>
          <p:cNvPr id="5" name="TextBox 4"/>
          <p:cNvSpPr txBox="1"/>
          <p:nvPr/>
        </p:nvSpPr>
        <p:spPr>
          <a:xfrm>
            <a:off x="838200" y="2921168"/>
            <a:ext cx="7315200" cy="1323439"/>
          </a:xfrm>
          <a:prstGeom prst="rect">
            <a:avLst/>
          </a:prstGeom>
          <a:noFill/>
        </p:spPr>
        <p:txBody>
          <a:bodyPr wrap="square" rtlCol="0">
            <a:spAutoFit/>
          </a:bodyPr>
          <a:lstStyle/>
          <a:p>
            <a:r>
              <a:rPr lang="en-US" dirty="0" smtClean="0"/>
              <a:t>From </a:t>
            </a:r>
            <a:r>
              <a:rPr lang="en-US" sz="2000" b="1" dirty="0" smtClean="0"/>
              <a:t>Predictive </a:t>
            </a:r>
            <a:r>
              <a:rPr lang="en-US" sz="2000" b="1" dirty="0" err="1" smtClean="0"/>
              <a:t>Multiscale</a:t>
            </a:r>
            <a:r>
              <a:rPr lang="en-US" sz="2000" b="1" dirty="0" smtClean="0"/>
              <a:t> Models of the </a:t>
            </a:r>
            <a:r>
              <a:rPr lang="en-US" sz="2000" b="1" dirty="0" err="1" smtClean="0"/>
              <a:t>Physiome</a:t>
            </a:r>
            <a:r>
              <a:rPr lang="en-US" sz="2000" b="1" dirty="0" smtClean="0"/>
              <a:t> in Health and Disease (R01) </a:t>
            </a:r>
            <a:r>
              <a:rPr lang="en-US" dirty="0" smtClean="0"/>
              <a:t>and</a:t>
            </a:r>
            <a:r>
              <a:rPr lang="en-US" b="1" dirty="0" smtClean="0"/>
              <a:t> </a:t>
            </a:r>
            <a:r>
              <a:rPr lang="en-US" sz="2000" b="1" dirty="0"/>
              <a:t>Functional Modeling of Pediatric Upper Airway Disorders (R01)</a:t>
            </a:r>
            <a:r>
              <a:rPr lang="en-US" sz="2000" b="1" dirty="0" smtClean="0"/>
              <a:t>:</a:t>
            </a:r>
          </a:p>
          <a:p>
            <a:endParaRPr lang="en-US" dirty="0"/>
          </a:p>
        </p:txBody>
      </p:sp>
    </p:spTree>
    <p:extLst>
      <p:ext uri="{BB962C8B-B14F-4D97-AF65-F5344CB8AC3E}">
        <p14:creationId xmlns:p14="http://schemas.microsoft.com/office/powerpoint/2010/main" val="1896847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9416"/>
            <a:ext cx="7239000" cy="5096184"/>
          </a:xfrm>
        </p:spPr>
        <p:txBody>
          <a:bodyPr>
            <a:normAutofit/>
          </a:bodyPr>
          <a:lstStyle/>
          <a:p>
            <a:r>
              <a:rPr lang="en-US" dirty="0"/>
              <a:t>http://www.cellml.org</a:t>
            </a:r>
            <a:r>
              <a:rPr lang="en-US" dirty="0" smtClean="0"/>
              <a:t>/</a:t>
            </a:r>
          </a:p>
          <a:p>
            <a:r>
              <a:rPr lang="en-US" dirty="0" smtClean="0"/>
              <a:t>Encodes math as </a:t>
            </a:r>
            <a:r>
              <a:rPr lang="en-US" dirty="0" err="1" smtClean="0"/>
              <a:t>MathML</a:t>
            </a:r>
            <a:endParaRPr lang="en-US" dirty="0" smtClean="0"/>
          </a:p>
          <a:p>
            <a:r>
              <a:rPr lang="en-US" dirty="0" smtClean="0"/>
              <a:t>Modular ‘black box’ framework</a:t>
            </a:r>
          </a:p>
          <a:p>
            <a:endParaRPr lang="en-US" dirty="0"/>
          </a:p>
          <a:p>
            <a:r>
              <a:rPr lang="en-US" dirty="0" smtClean="0"/>
              <a:t>All semantics must be stored in annotations</a:t>
            </a:r>
          </a:p>
          <a:p>
            <a:r>
              <a:rPr lang="en-US" dirty="0"/>
              <a:t>Only a few </a:t>
            </a:r>
            <a:r>
              <a:rPr lang="en-US" dirty="0" smtClean="0"/>
              <a:t>tools</a:t>
            </a:r>
          </a:p>
          <a:p>
            <a:r>
              <a:rPr lang="en-US" dirty="0" smtClean="0"/>
              <a:t>Difficult API</a:t>
            </a:r>
          </a:p>
          <a:p>
            <a:endParaRPr lang="en-US" dirty="0"/>
          </a:p>
        </p:txBody>
      </p:sp>
      <p:pic>
        <p:nvPicPr>
          <p:cNvPr id="1026" name="Picture 2" descr="http://www.cellml.org/++resource++cellml.theme.images/logo-cellm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2190750" cy="109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746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9416"/>
            <a:ext cx="7696200" cy="4846320"/>
          </a:xfrm>
        </p:spPr>
        <p:txBody>
          <a:bodyPr>
            <a:normAutofit/>
          </a:bodyPr>
          <a:lstStyle/>
          <a:p>
            <a:r>
              <a:rPr lang="en-US" dirty="0" smtClean="0"/>
              <a:t>http</a:t>
            </a:r>
            <a:r>
              <a:rPr lang="en-US" dirty="0"/>
              <a:t>://</a:t>
            </a:r>
            <a:r>
              <a:rPr lang="en-US" dirty="0" smtClean="0"/>
              <a:t>sbml.org/</a:t>
            </a:r>
          </a:p>
          <a:p>
            <a:r>
              <a:rPr lang="en-US" dirty="0" smtClean="0"/>
              <a:t>Semantic data storage (with math)</a:t>
            </a:r>
          </a:p>
          <a:p>
            <a:r>
              <a:rPr lang="en-US" dirty="0" smtClean="0"/>
              <a:t>Well-regarded API (</a:t>
            </a:r>
            <a:r>
              <a:rPr lang="en-US" dirty="0" err="1" smtClean="0"/>
              <a:t>libsbml</a:t>
            </a:r>
            <a:r>
              <a:rPr lang="en-US" dirty="0" smtClean="0"/>
              <a:t>)</a:t>
            </a:r>
          </a:p>
          <a:p>
            <a:r>
              <a:rPr lang="en-US" dirty="0" smtClean="0"/>
              <a:t>216+ tools</a:t>
            </a:r>
          </a:p>
          <a:p>
            <a:pPr lvl="1"/>
            <a:r>
              <a:rPr lang="en-US" dirty="0"/>
              <a:t>http://</a:t>
            </a:r>
            <a:r>
              <a:rPr lang="en-US" dirty="0" smtClean="0"/>
              <a:t>sysbioapps.dyndns.org/SoftwareMatrix</a:t>
            </a:r>
          </a:p>
          <a:p>
            <a:pPr lvl="1"/>
            <a:endParaRPr lang="en-US" dirty="0"/>
          </a:p>
          <a:p>
            <a:r>
              <a:rPr lang="en-US" dirty="0" smtClean="0"/>
              <a:t>Limited domain (ODEs, not PDEs*)</a:t>
            </a:r>
            <a:endParaRPr lang="en-US" dirty="0" smtClean="0"/>
          </a:p>
          <a:p>
            <a:endParaRPr lang="en-US" dirty="0" smtClean="0"/>
          </a:p>
          <a:p>
            <a:endParaRPr lang="en-US" dirty="0"/>
          </a:p>
        </p:txBody>
      </p:sp>
      <p:pic>
        <p:nvPicPr>
          <p:cNvPr id="15362" name="Picture 2" descr="http://sbml.org/images/8/82/Official-sbml-supported-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94584"/>
            <a:ext cx="2667000" cy="11595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6553200"/>
            <a:ext cx="8153400" cy="276999"/>
          </a:xfrm>
          <a:prstGeom prst="rect">
            <a:avLst/>
          </a:prstGeom>
          <a:noFill/>
        </p:spPr>
        <p:txBody>
          <a:bodyPr wrap="square" rtlCol="0">
            <a:spAutoFit/>
          </a:bodyPr>
          <a:lstStyle/>
          <a:p>
            <a:r>
              <a:rPr lang="en-US" sz="1200" dirty="0" smtClean="0"/>
              <a:t>*But watch </a:t>
            </a:r>
            <a:r>
              <a:rPr lang="en-US" sz="1200" dirty="0"/>
              <a:t>http://sbml.org/Community/Wiki/SBML_Level_3_Proposals/Spatial_Geometries_and_Spatial_Processes</a:t>
            </a:r>
          </a:p>
        </p:txBody>
      </p:sp>
    </p:spTree>
    <p:extLst>
      <p:ext uri="{BB962C8B-B14F-4D97-AF65-F5344CB8AC3E}">
        <p14:creationId xmlns:p14="http://schemas.microsoft.com/office/powerpoint/2010/main" val="1583131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Antimony</a:t>
            </a:r>
            <a:endParaRPr lang="en-US" dirty="0"/>
          </a:p>
        </p:txBody>
      </p:sp>
      <p:sp>
        <p:nvSpPr>
          <p:cNvPr id="3" name="Content Placeholder 2"/>
          <p:cNvSpPr>
            <a:spLocks noGrp="1"/>
          </p:cNvSpPr>
          <p:nvPr>
            <p:ph idx="1"/>
          </p:nvPr>
        </p:nvSpPr>
        <p:spPr/>
        <p:txBody>
          <a:bodyPr>
            <a:normAutofit fontScale="92500"/>
          </a:bodyPr>
          <a:lstStyle/>
          <a:p>
            <a:r>
              <a:rPr lang="en-US" dirty="0"/>
              <a:t>http://antimony.sourceforge.net</a:t>
            </a:r>
            <a:r>
              <a:rPr lang="en-US" dirty="0" smtClean="0"/>
              <a:t>/</a:t>
            </a:r>
          </a:p>
          <a:p>
            <a:r>
              <a:rPr lang="en-US" dirty="0" smtClean="0"/>
              <a:t>Start/All </a:t>
            </a:r>
            <a:r>
              <a:rPr lang="en-US" dirty="0" smtClean="0"/>
              <a:t>Programs/                                                    	   Antimony/</a:t>
            </a:r>
            <a:r>
              <a:rPr lang="en-US" dirty="0" err="1" smtClean="0"/>
              <a:t>QTAntimony</a:t>
            </a:r>
            <a:endParaRPr lang="en-US" dirty="0" smtClean="0"/>
          </a:p>
          <a:p>
            <a:r>
              <a:rPr lang="en-US" dirty="0" smtClean="0"/>
              <a:t>Human-readable</a:t>
            </a:r>
          </a:p>
          <a:p>
            <a:pPr lvl="1"/>
            <a:r>
              <a:rPr lang="en-US" dirty="0" smtClean="0"/>
              <a:t>(load an SBML model)</a:t>
            </a:r>
          </a:p>
          <a:p>
            <a:r>
              <a:rPr lang="en-US" dirty="0" smtClean="0"/>
              <a:t>Human-writable</a:t>
            </a:r>
          </a:p>
          <a:p>
            <a:pPr lvl="1"/>
            <a:r>
              <a:rPr lang="en-US" dirty="0" smtClean="0"/>
              <a:t>(create a simple model)</a:t>
            </a:r>
          </a:p>
          <a:p>
            <a:r>
              <a:rPr lang="en-US" dirty="0" smtClean="0"/>
              <a:t>Modular (more on this later)</a:t>
            </a:r>
            <a:endParaRPr lang="en-US" dirty="0"/>
          </a:p>
        </p:txBody>
      </p:sp>
    </p:spTree>
    <p:extLst>
      <p:ext uri="{BB962C8B-B14F-4D97-AF65-F5344CB8AC3E}">
        <p14:creationId xmlns:p14="http://schemas.microsoft.com/office/powerpoint/2010/main" val="18068380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SBML features</a:t>
            </a:r>
            <a:endParaRPr lang="en-US" dirty="0"/>
          </a:p>
        </p:txBody>
      </p:sp>
      <p:sp>
        <p:nvSpPr>
          <p:cNvPr id="3" name="Content Placeholder 2"/>
          <p:cNvSpPr>
            <a:spLocks noGrp="1"/>
          </p:cNvSpPr>
          <p:nvPr>
            <p:ph idx="1"/>
          </p:nvPr>
        </p:nvSpPr>
        <p:spPr/>
        <p:txBody>
          <a:bodyPr/>
          <a:lstStyle/>
          <a:p>
            <a:r>
              <a:rPr lang="en-US" dirty="0" smtClean="0"/>
              <a:t>Species and Reactions</a:t>
            </a:r>
          </a:p>
          <a:p>
            <a:pPr lvl="1"/>
            <a:r>
              <a:rPr lang="en-US" dirty="0" smtClean="0"/>
              <a:t>(Create a simple reaction scheme)</a:t>
            </a:r>
          </a:p>
          <a:p>
            <a:r>
              <a:rPr lang="en-US" dirty="0" smtClean="0"/>
              <a:t>Kinetic laws</a:t>
            </a:r>
          </a:p>
          <a:p>
            <a:pPr lvl="1"/>
            <a:r>
              <a:rPr lang="en-US" dirty="0" smtClean="0"/>
              <a:t>(add a kinetic law or two)</a:t>
            </a:r>
          </a:p>
          <a:p>
            <a:r>
              <a:rPr lang="en-US" dirty="0" smtClean="0"/>
              <a:t>Parameters</a:t>
            </a:r>
          </a:p>
          <a:p>
            <a:r>
              <a:rPr lang="en-US" dirty="0" smtClean="0"/>
              <a:t>Compartments</a:t>
            </a:r>
          </a:p>
          <a:p>
            <a:pPr lvl="1"/>
            <a:r>
              <a:rPr lang="en-US" dirty="0" smtClean="0"/>
              <a:t>(put some species in a new compartment)</a:t>
            </a:r>
          </a:p>
          <a:p>
            <a:endParaRPr lang="en-US" dirty="0"/>
          </a:p>
        </p:txBody>
      </p:sp>
    </p:spTree>
    <p:extLst>
      <p:ext uri="{BB962C8B-B14F-4D97-AF65-F5344CB8AC3E}">
        <p14:creationId xmlns:p14="http://schemas.microsoft.com/office/powerpoint/2010/main" val="2416936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SBML features</a:t>
            </a:r>
            <a:endParaRPr lang="en-US" dirty="0"/>
          </a:p>
        </p:txBody>
      </p:sp>
      <p:sp>
        <p:nvSpPr>
          <p:cNvPr id="3" name="Content Placeholder 2"/>
          <p:cNvSpPr>
            <a:spLocks noGrp="1"/>
          </p:cNvSpPr>
          <p:nvPr>
            <p:ph idx="1"/>
          </p:nvPr>
        </p:nvSpPr>
        <p:spPr/>
        <p:txBody>
          <a:bodyPr/>
          <a:lstStyle/>
          <a:p>
            <a:r>
              <a:rPr lang="en-US" dirty="0" smtClean="0"/>
              <a:t>Initial conditions</a:t>
            </a:r>
          </a:p>
          <a:p>
            <a:pPr lvl="1"/>
            <a:r>
              <a:rPr lang="en-US" dirty="0" smtClean="0"/>
              <a:t>Simple and complicated</a:t>
            </a:r>
          </a:p>
          <a:p>
            <a:r>
              <a:rPr lang="en-US" dirty="0" smtClean="0"/>
              <a:t>Additional math: ‘Rules’</a:t>
            </a:r>
          </a:p>
          <a:p>
            <a:pPr lvl="1"/>
            <a:r>
              <a:rPr lang="en-US" dirty="0" smtClean="0"/>
              <a:t>Add rate of change (‘rate rule’)</a:t>
            </a:r>
          </a:p>
          <a:p>
            <a:pPr lvl="1"/>
            <a:r>
              <a:rPr lang="en-US" dirty="0" smtClean="0"/>
              <a:t>Add ‘assignment rule’</a:t>
            </a:r>
          </a:p>
          <a:p>
            <a:pPr lvl="1"/>
            <a:r>
              <a:rPr lang="en-US" sz="2400" dirty="0" smtClean="0"/>
              <a:t>(algebraic rules possible, but not in Antimony)</a:t>
            </a:r>
            <a:endParaRPr lang="en-US" dirty="0" smtClean="0"/>
          </a:p>
          <a:p>
            <a:endParaRPr lang="en-US" dirty="0"/>
          </a:p>
        </p:txBody>
      </p:sp>
    </p:spTree>
    <p:extLst>
      <p:ext uri="{BB962C8B-B14F-4D97-AF65-F5344CB8AC3E}">
        <p14:creationId xmlns:p14="http://schemas.microsoft.com/office/powerpoint/2010/main" val="3726901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SBML Features</a:t>
            </a:r>
            <a:endParaRPr lang="en-US" dirty="0"/>
          </a:p>
        </p:txBody>
      </p:sp>
      <p:sp>
        <p:nvSpPr>
          <p:cNvPr id="3" name="Content Placeholder 2"/>
          <p:cNvSpPr>
            <a:spLocks noGrp="1"/>
          </p:cNvSpPr>
          <p:nvPr>
            <p:ph idx="1"/>
          </p:nvPr>
        </p:nvSpPr>
        <p:spPr/>
        <p:txBody>
          <a:bodyPr/>
          <a:lstStyle/>
          <a:p>
            <a:r>
              <a:rPr lang="en-US" dirty="0" smtClean="0"/>
              <a:t>Events</a:t>
            </a:r>
          </a:p>
          <a:p>
            <a:pPr lvl="1"/>
            <a:r>
              <a:rPr lang="en-US" dirty="0" smtClean="0"/>
              <a:t>Trigger</a:t>
            </a:r>
          </a:p>
          <a:p>
            <a:pPr lvl="1"/>
            <a:r>
              <a:rPr lang="en-US" dirty="0" smtClean="0"/>
              <a:t>Assignment</a:t>
            </a:r>
          </a:p>
          <a:p>
            <a:pPr lvl="1"/>
            <a:r>
              <a:rPr lang="en-US" dirty="0" smtClean="0"/>
              <a:t>Extra features (delays, time0, persistent, priorities</a:t>
            </a:r>
            <a:r>
              <a:rPr lang="en-US" dirty="0" smtClean="0"/>
              <a:t>)</a:t>
            </a:r>
          </a:p>
          <a:p>
            <a:r>
              <a:rPr lang="en-US" dirty="0" smtClean="0"/>
              <a:t>Function Definitions</a:t>
            </a:r>
          </a:p>
          <a:p>
            <a:pPr lvl="1"/>
            <a:r>
              <a:rPr lang="en-US" dirty="0" smtClean="0"/>
              <a:t>Create a simple mass action rule</a:t>
            </a:r>
            <a:endParaRPr lang="en-US" dirty="0"/>
          </a:p>
        </p:txBody>
      </p:sp>
    </p:spTree>
    <p:extLst>
      <p:ext uri="{BB962C8B-B14F-4D97-AF65-F5344CB8AC3E}">
        <p14:creationId xmlns:p14="http://schemas.microsoft.com/office/powerpoint/2010/main" val="9043594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SBML Features</a:t>
            </a:r>
            <a:endParaRPr lang="en-US" dirty="0"/>
          </a:p>
        </p:txBody>
      </p:sp>
      <p:sp>
        <p:nvSpPr>
          <p:cNvPr id="3" name="Content Placeholder 2"/>
          <p:cNvSpPr>
            <a:spLocks noGrp="1"/>
          </p:cNvSpPr>
          <p:nvPr>
            <p:ph idx="1"/>
          </p:nvPr>
        </p:nvSpPr>
        <p:spPr/>
        <p:txBody>
          <a:bodyPr/>
          <a:lstStyle/>
          <a:p>
            <a:r>
              <a:rPr lang="en-US" dirty="0" smtClean="0"/>
              <a:t>Units</a:t>
            </a:r>
          </a:p>
          <a:p>
            <a:pPr lvl="1"/>
            <a:r>
              <a:rPr lang="en-US" dirty="0" smtClean="0"/>
              <a:t>Load </a:t>
            </a:r>
            <a:r>
              <a:rPr lang="en-US" dirty="0" err="1" smtClean="0"/>
              <a:t>biomodels</a:t>
            </a:r>
            <a:r>
              <a:rPr lang="en-US" dirty="0" smtClean="0"/>
              <a:t> model to see units</a:t>
            </a:r>
          </a:p>
          <a:p>
            <a:pPr lvl="1"/>
            <a:r>
              <a:rPr lang="en-US" dirty="0" smtClean="0"/>
              <a:t>There’s a table of several fundamental units, and you can create new ones with the ModelDefinition construct.</a:t>
            </a:r>
          </a:p>
          <a:p>
            <a:pPr lvl="1"/>
            <a:r>
              <a:rPr lang="en-US" dirty="0" smtClean="0"/>
              <a:t>Always function as annotation:  no automatic unit conversion</a:t>
            </a:r>
            <a:endParaRPr lang="en-US" dirty="0"/>
          </a:p>
        </p:txBody>
      </p:sp>
    </p:spTree>
    <p:extLst>
      <p:ext uri="{BB962C8B-B14F-4D97-AF65-F5344CB8AC3E}">
        <p14:creationId xmlns:p14="http://schemas.microsoft.com/office/powerpoint/2010/main" val="1298380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creation</a:t>
            </a:r>
            <a:endParaRPr lang="en-US" dirty="0"/>
          </a:p>
        </p:txBody>
      </p:sp>
      <p:sp>
        <p:nvSpPr>
          <p:cNvPr id="3" name="Content Placeholder 2"/>
          <p:cNvSpPr>
            <a:spLocks noGrp="1"/>
          </p:cNvSpPr>
          <p:nvPr>
            <p:ph idx="1"/>
          </p:nvPr>
        </p:nvSpPr>
        <p:spPr/>
        <p:txBody>
          <a:bodyPr/>
          <a:lstStyle/>
          <a:p>
            <a:r>
              <a:rPr lang="en-US" dirty="0" smtClean="0"/>
              <a:t>Follow along or create your own</a:t>
            </a:r>
          </a:p>
          <a:p>
            <a:r>
              <a:rPr lang="en-US" dirty="0" smtClean="0"/>
              <a:t>Try this </a:t>
            </a:r>
            <a:r>
              <a:rPr lang="en-US" dirty="0" smtClean="0"/>
              <a:t>example:</a:t>
            </a:r>
            <a:endParaRPr lang="en-US" dirty="0" smtClean="0"/>
          </a:p>
          <a:p>
            <a:pPr lvl="1"/>
            <a:r>
              <a:rPr lang="en-US" dirty="0" smtClean="0"/>
              <a:t>When </a:t>
            </a:r>
            <a:r>
              <a:rPr lang="en-US" dirty="0" smtClean="0"/>
              <a:t>gene1 </a:t>
            </a:r>
            <a:r>
              <a:rPr lang="en-US" dirty="0" smtClean="0"/>
              <a:t>is activated, it produces </a:t>
            </a:r>
            <a:r>
              <a:rPr lang="en-US" dirty="0" smtClean="0"/>
              <a:t>protein1</a:t>
            </a:r>
            <a:endParaRPr lang="en-US" dirty="0" smtClean="0"/>
          </a:p>
          <a:p>
            <a:pPr lvl="1"/>
            <a:r>
              <a:rPr lang="en-US" dirty="0" smtClean="0"/>
              <a:t>protein1 activates gene2</a:t>
            </a:r>
          </a:p>
          <a:p>
            <a:pPr lvl="1"/>
            <a:r>
              <a:rPr lang="en-US" dirty="0" smtClean="0"/>
              <a:t>gene2 produces protein2</a:t>
            </a:r>
          </a:p>
          <a:p>
            <a:pPr lvl="1"/>
            <a:r>
              <a:rPr lang="en-US" dirty="0" smtClean="0"/>
              <a:t>protein2 inhibits gene1</a:t>
            </a:r>
            <a:endParaRPr lang="en-US" dirty="0"/>
          </a:p>
        </p:txBody>
      </p:sp>
    </p:spTree>
    <p:extLst>
      <p:ext uri="{BB962C8B-B14F-4D97-AF65-F5344CB8AC3E}">
        <p14:creationId xmlns:p14="http://schemas.microsoft.com/office/powerpoint/2010/main" val="941830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493145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biases</a:t>
            </a:r>
            <a:endParaRPr lang="en-US" dirty="0"/>
          </a:p>
        </p:txBody>
      </p:sp>
      <p:sp>
        <p:nvSpPr>
          <p:cNvPr id="3" name="Content Placeholder 2"/>
          <p:cNvSpPr>
            <a:spLocks noGrp="1"/>
          </p:cNvSpPr>
          <p:nvPr>
            <p:ph idx="1"/>
          </p:nvPr>
        </p:nvSpPr>
        <p:spPr/>
        <p:txBody>
          <a:bodyPr>
            <a:normAutofit/>
          </a:bodyPr>
          <a:lstStyle/>
          <a:p>
            <a:r>
              <a:rPr lang="en-US" dirty="0" smtClean="0"/>
              <a:t>Came to modeling from the computational side</a:t>
            </a:r>
          </a:p>
          <a:p>
            <a:r>
              <a:rPr lang="en-US" dirty="0" smtClean="0"/>
              <a:t>Developed </a:t>
            </a:r>
            <a:r>
              <a:rPr lang="en-US" dirty="0" smtClean="0"/>
              <a:t>Antimony</a:t>
            </a:r>
          </a:p>
          <a:p>
            <a:pPr lvl="1"/>
            <a:r>
              <a:rPr lang="en-US" dirty="0"/>
              <a:t>H</a:t>
            </a:r>
            <a:r>
              <a:rPr lang="en-US" dirty="0" smtClean="0"/>
              <a:t>uman-readable</a:t>
            </a:r>
            <a:r>
              <a:rPr lang="en-US" dirty="0" smtClean="0"/>
              <a:t>, human-writeable modular model definition language (targets SBML)</a:t>
            </a:r>
          </a:p>
          <a:p>
            <a:r>
              <a:rPr lang="en-US" dirty="0" smtClean="0"/>
              <a:t>SBML editor</a:t>
            </a:r>
          </a:p>
          <a:p>
            <a:r>
              <a:rPr lang="en-US" dirty="0" smtClean="0"/>
              <a:t>Half-time </a:t>
            </a:r>
            <a:r>
              <a:rPr lang="en-US" dirty="0" err="1" smtClean="0"/>
              <a:t>libSBML</a:t>
            </a:r>
            <a:r>
              <a:rPr lang="en-US" dirty="0" smtClean="0"/>
              <a:t> developer</a:t>
            </a:r>
            <a:endParaRPr lang="en-US" dirty="0"/>
          </a:p>
        </p:txBody>
      </p:sp>
    </p:spTree>
    <p:extLst>
      <p:ext uri="{BB962C8B-B14F-4D97-AF65-F5344CB8AC3E}">
        <p14:creationId xmlns:p14="http://schemas.microsoft.com/office/powerpoint/2010/main" val="1123653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Modularity!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225935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39000" cy="1143000"/>
          </a:xfrm>
        </p:spPr>
        <p:txBody>
          <a:bodyPr/>
          <a:lstStyle/>
          <a:p>
            <a:r>
              <a:rPr lang="en-US" dirty="0" smtClean="0"/>
              <a:t>Modularity</a:t>
            </a:r>
            <a:endParaRPr lang="en-US" dirty="0"/>
          </a:p>
        </p:txBody>
      </p:sp>
      <p:sp>
        <p:nvSpPr>
          <p:cNvPr id="4" name="Rounded Rectangle 3"/>
          <p:cNvSpPr/>
          <p:nvPr/>
        </p:nvSpPr>
        <p:spPr>
          <a:xfrm>
            <a:off x="1371600" y="1295400"/>
            <a:ext cx="5867400" cy="44196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1371600" y="1295400"/>
            <a:ext cx="5867400" cy="4419600"/>
            <a:chOff x="1371600" y="1295400"/>
            <a:chExt cx="5867400" cy="4419600"/>
          </a:xfrm>
        </p:grpSpPr>
        <p:cxnSp>
          <p:nvCxnSpPr>
            <p:cNvPr id="6" name="Straight Connector 5"/>
            <p:cNvCxnSpPr>
              <a:stCxn id="4" idx="1"/>
              <a:endCxn id="4" idx="3"/>
            </p:cNvCxnSpPr>
            <p:nvPr/>
          </p:nvCxnSpPr>
          <p:spPr>
            <a:xfrm>
              <a:off x="1371600" y="3505200"/>
              <a:ext cx="58674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4" idx="0"/>
              <a:endCxn id="4" idx="2"/>
            </p:cNvCxnSpPr>
            <p:nvPr/>
          </p:nvCxnSpPr>
          <p:spPr>
            <a:xfrm>
              <a:off x="4305300" y="1295400"/>
              <a:ext cx="0" cy="441960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TextBox 2"/>
          <p:cNvSpPr txBox="1"/>
          <p:nvPr/>
        </p:nvSpPr>
        <p:spPr>
          <a:xfrm>
            <a:off x="5105400" y="0"/>
            <a:ext cx="3048000" cy="646331"/>
          </a:xfrm>
          <a:prstGeom prst="rect">
            <a:avLst/>
          </a:prstGeom>
          <a:noFill/>
        </p:spPr>
        <p:txBody>
          <a:bodyPr wrap="square" rtlCol="0">
            <a:spAutoFit/>
          </a:bodyPr>
          <a:lstStyle/>
          <a:p>
            <a:pPr algn="r"/>
            <a:r>
              <a:rPr lang="en-US" dirty="0" smtClean="0"/>
              <a:t>From COMBINE 2010, Edinburgh: co.mbine.org</a:t>
            </a:r>
            <a:endParaRPr lang="en-US" dirty="0"/>
          </a:p>
        </p:txBody>
      </p:sp>
    </p:spTree>
    <p:extLst>
      <p:ext uri="{BB962C8B-B14F-4D97-AF65-F5344CB8AC3E}">
        <p14:creationId xmlns:p14="http://schemas.microsoft.com/office/powerpoint/2010/main" val="30398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239000" cy="1143000"/>
          </a:xfrm>
        </p:spPr>
        <p:txBody>
          <a:bodyPr/>
          <a:lstStyle/>
          <a:p>
            <a:r>
              <a:rPr lang="en-US" dirty="0" smtClean="0"/>
              <a:t>Modularity</a:t>
            </a:r>
            <a:endParaRPr lang="en-US" dirty="0"/>
          </a:p>
        </p:txBody>
      </p:sp>
      <p:sp>
        <p:nvSpPr>
          <p:cNvPr id="8" name="Rounded Rectangle 7"/>
          <p:cNvSpPr/>
          <p:nvPr/>
        </p:nvSpPr>
        <p:spPr>
          <a:xfrm>
            <a:off x="1385455" y="1309255"/>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319155" y="1309255"/>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371600" y="3519055"/>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4319155" y="3505200"/>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69174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662544" y="2029691"/>
            <a:ext cx="5257800" cy="3300845"/>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Modularity</a:t>
            </a:r>
            <a:endParaRPr lang="en-US" dirty="0"/>
          </a:p>
        </p:txBody>
      </p:sp>
      <p:sp>
        <p:nvSpPr>
          <p:cNvPr id="10" name="Rounded Rectangle 9"/>
          <p:cNvSpPr/>
          <p:nvPr/>
        </p:nvSpPr>
        <p:spPr>
          <a:xfrm>
            <a:off x="2831522" y="3124200"/>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417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Modularity</a:t>
            </a:r>
            <a:endParaRPr lang="en-US" dirty="0"/>
          </a:p>
        </p:txBody>
      </p:sp>
      <p:sp>
        <p:nvSpPr>
          <p:cNvPr id="10" name="Rounded Rectangle 9"/>
          <p:cNvSpPr/>
          <p:nvPr/>
        </p:nvSpPr>
        <p:spPr>
          <a:xfrm>
            <a:off x="457200" y="1484168"/>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24200" y="4495800"/>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210300" y="4502727"/>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927" y="4495800"/>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257800" y="1484167"/>
            <a:ext cx="2919845" cy="2195945"/>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1452995" y="2582140"/>
            <a:ext cx="6217227" cy="3018560"/>
            <a:chOff x="1452995" y="2582140"/>
            <a:chExt cx="6217227" cy="3018560"/>
          </a:xfrm>
        </p:grpSpPr>
        <p:cxnSp>
          <p:nvCxnSpPr>
            <p:cNvPr id="4" name="Straight Arrow Connector 3"/>
            <p:cNvCxnSpPr/>
            <p:nvPr/>
          </p:nvCxnSpPr>
          <p:spPr>
            <a:xfrm>
              <a:off x="1917122" y="2582140"/>
              <a:ext cx="2273878" cy="130406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584122" y="2582140"/>
              <a:ext cx="2133600" cy="130406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452995" y="4114800"/>
              <a:ext cx="2585605" cy="14859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4463761" y="4114800"/>
              <a:ext cx="120361" cy="14859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4724400" y="4114800"/>
              <a:ext cx="2945822" cy="14859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0923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662544" y="2029691"/>
            <a:ext cx="5257800" cy="3300845"/>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Modularity</a:t>
            </a:r>
            <a:endParaRPr lang="en-US" dirty="0"/>
          </a:p>
        </p:txBody>
      </p:sp>
      <p:sp>
        <p:nvSpPr>
          <p:cNvPr id="10" name="Rounded Rectangle 9"/>
          <p:cNvSpPr/>
          <p:nvPr/>
        </p:nvSpPr>
        <p:spPr>
          <a:xfrm>
            <a:off x="2529317" y="2362199"/>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4714873" y="2362200"/>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364300" y="39069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881617" y="39069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631618" y="39069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9744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33400" y="2590800"/>
            <a:ext cx="4648200" cy="38100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Modularity</a:t>
            </a:r>
            <a:endParaRPr lang="en-US" dirty="0"/>
          </a:p>
        </p:txBody>
      </p:sp>
      <p:sp>
        <p:nvSpPr>
          <p:cNvPr id="10" name="Rounded Rectangle 9"/>
          <p:cNvSpPr/>
          <p:nvPr/>
        </p:nvSpPr>
        <p:spPr>
          <a:xfrm>
            <a:off x="2209800" y="33354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625064" y="2133600"/>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625064" y="399357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990600"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197799"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5562600" y="1295399"/>
            <a:ext cx="0" cy="5105401"/>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873455" y="1297860"/>
            <a:ext cx="2279945" cy="830997"/>
          </a:xfrm>
          <a:prstGeom prst="rect">
            <a:avLst/>
          </a:prstGeom>
          <a:noFill/>
        </p:spPr>
        <p:txBody>
          <a:bodyPr wrap="square" rtlCol="0">
            <a:spAutoFit/>
          </a:bodyPr>
          <a:lstStyle/>
          <a:p>
            <a:pPr algn="ctr"/>
            <a:r>
              <a:rPr lang="en-US" sz="2400" dirty="0" smtClean="0"/>
              <a:t>External library</a:t>
            </a:r>
            <a:endParaRPr lang="en-US" sz="2400" dirty="0"/>
          </a:p>
        </p:txBody>
      </p:sp>
      <p:sp>
        <p:nvSpPr>
          <p:cNvPr id="17" name="TextBox 16"/>
          <p:cNvSpPr txBox="1"/>
          <p:nvPr/>
        </p:nvSpPr>
        <p:spPr>
          <a:xfrm>
            <a:off x="1458191" y="1297860"/>
            <a:ext cx="2798618" cy="461665"/>
          </a:xfrm>
          <a:prstGeom prst="rect">
            <a:avLst/>
          </a:prstGeom>
          <a:noFill/>
        </p:spPr>
        <p:txBody>
          <a:bodyPr wrap="square" rtlCol="0">
            <a:spAutoFit/>
          </a:bodyPr>
          <a:lstStyle/>
          <a:p>
            <a:pPr algn="ctr"/>
            <a:r>
              <a:rPr lang="en-US" sz="2400" dirty="0" smtClean="0"/>
              <a:t>Your  workspace</a:t>
            </a:r>
            <a:endParaRPr lang="en-US" sz="2400" dirty="0"/>
          </a:p>
        </p:txBody>
      </p:sp>
      <p:cxnSp>
        <p:nvCxnSpPr>
          <p:cNvPr id="20" name="Straight Arrow Connector 19"/>
          <p:cNvCxnSpPr/>
          <p:nvPr/>
        </p:nvCxnSpPr>
        <p:spPr>
          <a:xfrm flipH="1">
            <a:off x="3657600" y="2705100"/>
            <a:ext cx="3615164" cy="1142999"/>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648200" y="4565072"/>
            <a:ext cx="2624564" cy="92132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8104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62000" y="1447800"/>
            <a:ext cx="6705600" cy="5029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Modularity</a:t>
            </a:r>
            <a:endParaRPr lang="en-US" dirty="0"/>
          </a:p>
        </p:txBody>
      </p:sp>
      <p:sp>
        <p:nvSpPr>
          <p:cNvPr id="14" name="Rounded Rectangle 13"/>
          <p:cNvSpPr/>
          <p:nvPr/>
        </p:nvSpPr>
        <p:spPr>
          <a:xfrm>
            <a:off x="1295400" y="19812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latin typeface="Arial" pitchFamily="34" charset="0"/>
                <a:cs typeface="Arial" pitchFamily="34" charset="0"/>
              </a:rPr>
              <a:t>A → B; k0*A</a:t>
            </a:r>
            <a:endParaRPr lang="en-US" sz="3200" dirty="0">
              <a:solidFill>
                <a:schemeClr val="bg1"/>
              </a:solidFill>
              <a:latin typeface="Arial" pitchFamily="34" charset="0"/>
              <a:cs typeface="Arial" pitchFamily="34" charset="0"/>
            </a:endParaRPr>
          </a:p>
        </p:txBody>
      </p:sp>
      <p:sp>
        <p:nvSpPr>
          <p:cNvPr id="15" name="Rounded Rectangle 14"/>
          <p:cNvSpPr/>
          <p:nvPr/>
        </p:nvSpPr>
        <p:spPr>
          <a:xfrm>
            <a:off x="4114800" y="37338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Arial" pitchFamily="34" charset="0"/>
                <a:cs typeface="Arial" pitchFamily="34" charset="0"/>
              </a:rPr>
              <a:t>C</a:t>
            </a:r>
            <a:r>
              <a:rPr lang="en-US" sz="3200" dirty="0" smtClean="0">
                <a:solidFill>
                  <a:schemeClr val="bg1"/>
                </a:solidFill>
                <a:latin typeface="Arial" pitchFamily="34" charset="0"/>
                <a:cs typeface="Arial" pitchFamily="34" charset="0"/>
              </a:rPr>
              <a:t> → </a:t>
            </a:r>
            <a:r>
              <a:rPr lang="en-US" sz="3200" dirty="0">
                <a:solidFill>
                  <a:schemeClr val="bg1"/>
                </a:solidFill>
                <a:latin typeface="Arial" pitchFamily="34" charset="0"/>
                <a:cs typeface="Arial" pitchFamily="34" charset="0"/>
              </a:rPr>
              <a:t>B; </a:t>
            </a:r>
            <a:r>
              <a:rPr lang="en-US" sz="3200" dirty="0" smtClean="0">
                <a:solidFill>
                  <a:schemeClr val="bg1"/>
                </a:solidFill>
                <a:latin typeface="Arial" pitchFamily="34" charset="0"/>
                <a:cs typeface="Arial" pitchFamily="34" charset="0"/>
              </a:rPr>
              <a:t>k0*C</a:t>
            </a:r>
            <a:endParaRPr lang="en-US" sz="3200" dirty="0">
              <a:solidFill>
                <a:schemeClr val="bg1"/>
              </a:solidFill>
              <a:latin typeface="Arial" pitchFamily="34" charset="0"/>
              <a:cs typeface="Arial" pitchFamily="34" charset="0"/>
            </a:endParaRPr>
          </a:p>
        </p:txBody>
      </p:sp>
      <p:sp>
        <p:nvSpPr>
          <p:cNvPr id="3" name="Rectangle 2"/>
          <p:cNvSpPr/>
          <p:nvPr/>
        </p:nvSpPr>
        <p:spPr>
          <a:xfrm>
            <a:off x="1264270" y="3784558"/>
            <a:ext cx="2191626" cy="584775"/>
          </a:xfrm>
          <a:prstGeom prst="rect">
            <a:avLst/>
          </a:prstGeom>
        </p:spPr>
        <p:txBody>
          <a:bodyPr wrap="none">
            <a:spAutoFit/>
          </a:bodyPr>
          <a:lstStyle/>
          <a:p>
            <a:pPr algn="ctr"/>
            <a:r>
              <a:rPr lang="en-US" sz="3200" dirty="0" smtClean="0">
                <a:latin typeface="Arial" pitchFamily="34" charset="0"/>
                <a:cs typeface="Arial" pitchFamily="34" charset="0"/>
              </a:rPr>
              <a:t>B </a:t>
            </a:r>
            <a:r>
              <a:rPr lang="en-US" sz="3200" dirty="0">
                <a:latin typeface="Arial" pitchFamily="34" charset="0"/>
                <a:cs typeface="Arial" pitchFamily="34" charset="0"/>
              </a:rPr>
              <a:t>→ </a:t>
            </a:r>
            <a:r>
              <a:rPr lang="en-US" sz="3200" dirty="0" smtClean="0">
                <a:latin typeface="Arial" pitchFamily="34" charset="0"/>
                <a:cs typeface="Arial" pitchFamily="34" charset="0"/>
              </a:rPr>
              <a:t>; k0*B</a:t>
            </a:r>
            <a:endParaRPr lang="en-US" sz="3200" dirty="0">
              <a:latin typeface="Arial" pitchFamily="34" charset="0"/>
              <a:cs typeface="Arial" pitchFamily="34" charset="0"/>
            </a:endParaRPr>
          </a:p>
        </p:txBody>
      </p:sp>
      <p:sp>
        <p:nvSpPr>
          <p:cNvPr id="18" name="Rounded Rectangle 17"/>
          <p:cNvSpPr/>
          <p:nvPr/>
        </p:nvSpPr>
        <p:spPr>
          <a:xfrm>
            <a:off x="1485900" y="5181600"/>
            <a:ext cx="42291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latin typeface="Arial" pitchFamily="34" charset="0"/>
                <a:cs typeface="Arial" pitchFamily="34" charset="0"/>
              </a:rPr>
              <a:t>B + C → D; k0*C*B</a:t>
            </a:r>
            <a:endParaRPr lang="en-US" sz="3200" dirty="0">
              <a:solidFill>
                <a:schemeClr val="bg1"/>
              </a:solidFill>
              <a:latin typeface="Arial" pitchFamily="34" charset="0"/>
              <a:cs typeface="Arial" pitchFamily="34" charset="0"/>
            </a:endParaRPr>
          </a:p>
        </p:txBody>
      </p:sp>
      <p:grpSp>
        <p:nvGrpSpPr>
          <p:cNvPr id="34" name="Group 33"/>
          <p:cNvGrpSpPr/>
          <p:nvPr/>
        </p:nvGrpSpPr>
        <p:grpSpPr>
          <a:xfrm>
            <a:off x="1277918" y="2362200"/>
            <a:ext cx="4343108" cy="3607333"/>
            <a:chOff x="1277918" y="2362200"/>
            <a:chExt cx="4343108" cy="3607333"/>
          </a:xfrm>
        </p:grpSpPr>
        <p:sp>
          <p:nvSpPr>
            <p:cNvPr id="5" name="Rectangle 4"/>
            <p:cNvSpPr/>
            <p:nvPr/>
          </p:nvSpPr>
          <p:spPr>
            <a:xfrm>
              <a:off x="1277918" y="3886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2407270" y="2362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Rectangle 20"/>
            <p:cNvSpPr/>
            <p:nvPr/>
          </p:nvSpPr>
          <p:spPr>
            <a:xfrm>
              <a:off x="1790700" y="55626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p:cNvSpPr/>
            <p:nvPr/>
          </p:nvSpPr>
          <p:spPr>
            <a:xfrm>
              <a:off x="5029200" y="5536667"/>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Rectangle 23"/>
            <p:cNvSpPr/>
            <p:nvPr/>
          </p:nvSpPr>
          <p:spPr>
            <a:xfrm>
              <a:off x="5208896" y="4110475"/>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35" name="Group 34"/>
          <p:cNvGrpSpPr/>
          <p:nvPr/>
        </p:nvGrpSpPr>
        <p:grpSpPr>
          <a:xfrm>
            <a:off x="1483983" y="2769132"/>
            <a:ext cx="3930979" cy="2793468"/>
            <a:chOff x="1483983" y="2769132"/>
            <a:chExt cx="3930979" cy="2793468"/>
          </a:xfrm>
        </p:grpSpPr>
        <p:cxnSp>
          <p:nvCxnSpPr>
            <p:cNvPr id="11" name="Elbow Connector 10"/>
            <p:cNvCxnSpPr>
              <a:stCxn id="19" idx="2"/>
              <a:endCxn id="5" idx="0"/>
            </p:cNvCxnSpPr>
            <p:nvPr/>
          </p:nvCxnSpPr>
          <p:spPr>
            <a:xfrm rot="5400000">
              <a:off x="1490126" y="2762990"/>
              <a:ext cx="1117067" cy="1129352"/>
            </a:xfrm>
            <a:prstGeom prst="bentConnector3">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0"/>
              <a:endCxn id="5" idx="0"/>
            </p:cNvCxnSpPr>
            <p:nvPr/>
          </p:nvCxnSpPr>
          <p:spPr>
            <a:xfrm rot="16200000" flipV="1">
              <a:off x="3337335" y="2032849"/>
              <a:ext cx="224275" cy="3930978"/>
            </a:xfrm>
            <a:prstGeom prst="bentConnector3">
              <a:avLst>
                <a:gd name="adj1" fmla="val 20192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21" idx="0"/>
              <a:endCxn id="5" idx="2"/>
            </p:cNvCxnSpPr>
            <p:nvPr/>
          </p:nvCxnSpPr>
          <p:spPr>
            <a:xfrm rot="16200000" flipV="1">
              <a:off x="1105641" y="4671476"/>
              <a:ext cx="1269467" cy="5127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2" idx="0"/>
              <a:endCxn id="5" idx="2"/>
            </p:cNvCxnSpPr>
            <p:nvPr/>
          </p:nvCxnSpPr>
          <p:spPr>
            <a:xfrm rot="16200000" flipV="1">
              <a:off x="2737857" y="3039259"/>
              <a:ext cx="1243534" cy="37512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5873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1"/>
            <a:ext cx="6255488" cy="3117112"/>
          </a:xfrm>
        </p:spPr>
        <p:txBody>
          <a:bodyPr>
            <a:normAutofit fontScale="90000"/>
          </a:bodyPr>
          <a:lstStyle/>
          <a:p>
            <a:r>
              <a:rPr lang="en-US" dirty="0" smtClean="0"/>
              <a:t>Differences between Antimony and </a:t>
            </a:r>
            <a:r>
              <a:rPr lang="en-US" dirty="0" err="1" smtClean="0"/>
              <a:t>CellML</a:t>
            </a:r>
            <a:r>
              <a:rPr lang="en-US" dirty="0" smtClean="0"/>
              <a:t> modularity</a:t>
            </a:r>
            <a:endParaRPr lang="en-US" dirty="0"/>
          </a:p>
        </p:txBody>
      </p:sp>
    </p:spTree>
    <p:extLst>
      <p:ext uri="{BB962C8B-B14F-4D97-AF65-F5344CB8AC3E}">
        <p14:creationId xmlns:p14="http://schemas.microsoft.com/office/powerpoint/2010/main" val="29927147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62000" y="1447800"/>
            <a:ext cx="6705600" cy="5029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‘Black Box’ Modularity</a:t>
            </a:r>
            <a:endParaRPr lang="en-US" dirty="0"/>
          </a:p>
        </p:txBody>
      </p:sp>
      <p:sp>
        <p:nvSpPr>
          <p:cNvPr id="14" name="Rounded Rectangle 13"/>
          <p:cNvSpPr/>
          <p:nvPr/>
        </p:nvSpPr>
        <p:spPr>
          <a:xfrm>
            <a:off x="1295400" y="19812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sp>
        <p:nvSpPr>
          <p:cNvPr id="15" name="Rounded Rectangle 14"/>
          <p:cNvSpPr/>
          <p:nvPr/>
        </p:nvSpPr>
        <p:spPr>
          <a:xfrm>
            <a:off x="4114800" y="37338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sp>
        <p:nvSpPr>
          <p:cNvPr id="3" name="Rectangle 2"/>
          <p:cNvSpPr/>
          <p:nvPr/>
        </p:nvSpPr>
        <p:spPr>
          <a:xfrm>
            <a:off x="1264270" y="3784558"/>
            <a:ext cx="2191626" cy="584775"/>
          </a:xfrm>
          <a:prstGeom prst="rect">
            <a:avLst/>
          </a:prstGeom>
        </p:spPr>
        <p:txBody>
          <a:bodyPr wrap="none">
            <a:spAutoFit/>
          </a:bodyPr>
          <a:lstStyle/>
          <a:p>
            <a:pPr algn="ctr"/>
            <a:r>
              <a:rPr lang="en-US" sz="3200" dirty="0" smtClean="0">
                <a:latin typeface="Arial" pitchFamily="34" charset="0"/>
                <a:cs typeface="Arial" pitchFamily="34" charset="0"/>
              </a:rPr>
              <a:t>B </a:t>
            </a:r>
            <a:r>
              <a:rPr lang="en-US" sz="3200" dirty="0">
                <a:latin typeface="Arial" pitchFamily="34" charset="0"/>
                <a:cs typeface="Arial" pitchFamily="34" charset="0"/>
              </a:rPr>
              <a:t>→ </a:t>
            </a:r>
            <a:r>
              <a:rPr lang="en-US" sz="3200" dirty="0" smtClean="0">
                <a:latin typeface="Arial" pitchFamily="34" charset="0"/>
                <a:cs typeface="Arial" pitchFamily="34" charset="0"/>
              </a:rPr>
              <a:t>; k0*B</a:t>
            </a:r>
            <a:endParaRPr lang="en-US" sz="3200" dirty="0">
              <a:latin typeface="Arial" pitchFamily="34" charset="0"/>
              <a:cs typeface="Arial" pitchFamily="34" charset="0"/>
            </a:endParaRPr>
          </a:p>
        </p:txBody>
      </p:sp>
      <p:sp>
        <p:nvSpPr>
          <p:cNvPr id="18" name="Rounded Rectangle 17"/>
          <p:cNvSpPr/>
          <p:nvPr/>
        </p:nvSpPr>
        <p:spPr>
          <a:xfrm>
            <a:off x="1485900" y="5181600"/>
            <a:ext cx="42291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grpSp>
        <p:nvGrpSpPr>
          <p:cNvPr id="34" name="Group 33"/>
          <p:cNvGrpSpPr/>
          <p:nvPr/>
        </p:nvGrpSpPr>
        <p:grpSpPr>
          <a:xfrm>
            <a:off x="1277918" y="2362200"/>
            <a:ext cx="4343108" cy="3607333"/>
            <a:chOff x="1277918" y="2362200"/>
            <a:chExt cx="4343108" cy="3607333"/>
          </a:xfrm>
        </p:grpSpPr>
        <p:sp>
          <p:nvSpPr>
            <p:cNvPr id="5" name="Rectangle 4"/>
            <p:cNvSpPr/>
            <p:nvPr/>
          </p:nvSpPr>
          <p:spPr>
            <a:xfrm>
              <a:off x="1277918" y="3886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2407270" y="2362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Rectangle 20"/>
            <p:cNvSpPr/>
            <p:nvPr/>
          </p:nvSpPr>
          <p:spPr>
            <a:xfrm>
              <a:off x="1752600" y="55626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p:cNvSpPr/>
            <p:nvPr/>
          </p:nvSpPr>
          <p:spPr>
            <a:xfrm>
              <a:off x="5029200" y="5536667"/>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Rectangle 23"/>
            <p:cNvSpPr/>
            <p:nvPr/>
          </p:nvSpPr>
          <p:spPr>
            <a:xfrm>
              <a:off x="5208896" y="4110475"/>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nvGrpSpPr>
          <p:cNvPr id="35" name="Group 34"/>
          <p:cNvGrpSpPr/>
          <p:nvPr/>
        </p:nvGrpSpPr>
        <p:grpSpPr>
          <a:xfrm>
            <a:off x="1483983" y="2769132"/>
            <a:ext cx="3930979" cy="2793468"/>
            <a:chOff x="1483983" y="2769132"/>
            <a:chExt cx="3930979" cy="2793468"/>
          </a:xfrm>
        </p:grpSpPr>
        <p:cxnSp>
          <p:nvCxnSpPr>
            <p:cNvPr id="11" name="Elbow Connector 10"/>
            <p:cNvCxnSpPr>
              <a:stCxn id="19" idx="2"/>
              <a:endCxn id="5" idx="0"/>
            </p:cNvCxnSpPr>
            <p:nvPr/>
          </p:nvCxnSpPr>
          <p:spPr>
            <a:xfrm rot="5400000">
              <a:off x="1490126" y="2762990"/>
              <a:ext cx="1117067" cy="1129352"/>
            </a:xfrm>
            <a:prstGeom prst="bentConnector3">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0"/>
              <a:endCxn id="5" idx="0"/>
            </p:cNvCxnSpPr>
            <p:nvPr/>
          </p:nvCxnSpPr>
          <p:spPr>
            <a:xfrm rot="16200000" flipV="1">
              <a:off x="3337335" y="2032849"/>
              <a:ext cx="224275" cy="3930978"/>
            </a:xfrm>
            <a:prstGeom prst="bentConnector3">
              <a:avLst>
                <a:gd name="adj1" fmla="val 20192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21" idx="0"/>
              <a:endCxn id="5" idx="2"/>
            </p:cNvCxnSpPr>
            <p:nvPr/>
          </p:nvCxnSpPr>
          <p:spPr>
            <a:xfrm rot="16200000" flipV="1">
              <a:off x="1086591" y="4690526"/>
              <a:ext cx="1269467" cy="4746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2" idx="0"/>
              <a:endCxn id="5" idx="2"/>
            </p:cNvCxnSpPr>
            <p:nvPr/>
          </p:nvCxnSpPr>
          <p:spPr>
            <a:xfrm rot="16200000" flipV="1">
              <a:off x="2737857" y="3039259"/>
              <a:ext cx="1243534" cy="37512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2375848" y="2269881"/>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3" name="Rectangle 22"/>
          <p:cNvSpPr/>
          <p:nvPr/>
        </p:nvSpPr>
        <p:spPr>
          <a:xfrm>
            <a:off x="5195248" y="40361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7" name="Rectangle 26"/>
          <p:cNvSpPr/>
          <p:nvPr/>
        </p:nvSpPr>
        <p:spPr>
          <a:xfrm>
            <a:off x="1752600" y="54839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8" name="Rectangle 27"/>
          <p:cNvSpPr/>
          <p:nvPr/>
        </p:nvSpPr>
        <p:spPr>
          <a:xfrm>
            <a:off x="5000324" y="54839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pic>
        <p:nvPicPr>
          <p:cNvPr id="25" name="Picture 2" descr="http://www.cellml.org/++resource++cellml.theme.images/logo-cellm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6898" y="0"/>
            <a:ext cx="1719902" cy="85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66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biases</a:t>
            </a:r>
            <a:endParaRPr lang="en-US" dirty="0"/>
          </a:p>
        </p:txBody>
      </p:sp>
      <p:sp>
        <p:nvSpPr>
          <p:cNvPr id="3" name="Content Placeholder 2"/>
          <p:cNvSpPr>
            <a:spLocks noGrp="1"/>
          </p:cNvSpPr>
          <p:nvPr>
            <p:ph idx="1"/>
          </p:nvPr>
        </p:nvSpPr>
        <p:spPr/>
        <p:txBody>
          <a:bodyPr/>
          <a:lstStyle/>
          <a:p>
            <a:r>
              <a:rPr lang="en-US" dirty="0" smtClean="0"/>
              <a:t>Models you’ve created?</a:t>
            </a:r>
          </a:p>
          <a:p>
            <a:r>
              <a:rPr lang="en-US" dirty="0" smtClean="0"/>
              <a:t>Formats you’ve used?</a:t>
            </a:r>
          </a:p>
          <a:p>
            <a:r>
              <a:rPr lang="en-US" dirty="0" smtClean="0"/>
              <a:t>Models of others you’ve used?</a:t>
            </a:r>
            <a:endParaRPr lang="en-US" dirty="0"/>
          </a:p>
        </p:txBody>
      </p:sp>
    </p:spTree>
    <p:extLst>
      <p:ext uri="{BB962C8B-B14F-4D97-AF65-F5344CB8AC3E}">
        <p14:creationId xmlns:p14="http://schemas.microsoft.com/office/powerpoint/2010/main" val="16050294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62000" y="1447800"/>
            <a:ext cx="6705600" cy="5029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Model Composition</a:t>
            </a:r>
            <a:endParaRPr lang="en-US" dirty="0"/>
          </a:p>
        </p:txBody>
      </p:sp>
      <p:sp>
        <p:nvSpPr>
          <p:cNvPr id="14" name="Rounded Rectangle 13"/>
          <p:cNvSpPr/>
          <p:nvPr/>
        </p:nvSpPr>
        <p:spPr>
          <a:xfrm>
            <a:off x="1295400" y="19812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Arial" pitchFamily="34" charset="0"/>
                <a:cs typeface="Arial" pitchFamily="34" charset="0"/>
              </a:rPr>
              <a:t>A → B; k0*A</a:t>
            </a:r>
            <a:endParaRPr lang="en-US" sz="3200" dirty="0">
              <a:latin typeface="Arial" pitchFamily="34" charset="0"/>
              <a:cs typeface="Arial" pitchFamily="34" charset="0"/>
            </a:endParaRPr>
          </a:p>
        </p:txBody>
      </p:sp>
      <p:sp>
        <p:nvSpPr>
          <p:cNvPr id="15" name="Rounded Rectangle 14"/>
          <p:cNvSpPr/>
          <p:nvPr/>
        </p:nvSpPr>
        <p:spPr>
          <a:xfrm>
            <a:off x="4114800" y="37338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Arial" pitchFamily="34" charset="0"/>
                <a:cs typeface="Arial" pitchFamily="34" charset="0"/>
              </a:rPr>
              <a:t>C</a:t>
            </a:r>
            <a:r>
              <a:rPr lang="en-US" sz="3200" dirty="0" smtClean="0">
                <a:latin typeface="Arial" pitchFamily="34" charset="0"/>
                <a:cs typeface="Arial" pitchFamily="34" charset="0"/>
              </a:rPr>
              <a:t> → </a:t>
            </a:r>
            <a:r>
              <a:rPr lang="en-US" sz="3200" dirty="0">
                <a:latin typeface="Arial" pitchFamily="34" charset="0"/>
                <a:cs typeface="Arial" pitchFamily="34" charset="0"/>
              </a:rPr>
              <a:t>B; </a:t>
            </a:r>
            <a:r>
              <a:rPr lang="en-US" sz="3200" dirty="0" smtClean="0">
                <a:latin typeface="Arial" pitchFamily="34" charset="0"/>
                <a:cs typeface="Arial" pitchFamily="34" charset="0"/>
              </a:rPr>
              <a:t>k0*C</a:t>
            </a:r>
            <a:endParaRPr lang="en-US" sz="3200" dirty="0">
              <a:latin typeface="Arial" pitchFamily="34" charset="0"/>
              <a:cs typeface="Arial" pitchFamily="34" charset="0"/>
            </a:endParaRPr>
          </a:p>
        </p:txBody>
      </p:sp>
      <p:sp>
        <p:nvSpPr>
          <p:cNvPr id="3" name="Rectangle 2"/>
          <p:cNvSpPr/>
          <p:nvPr/>
        </p:nvSpPr>
        <p:spPr>
          <a:xfrm>
            <a:off x="1264270" y="3784558"/>
            <a:ext cx="2191626" cy="584775"/>
          </a:xfrm>
          <a:prstGeom prst="rect">
            <a:avLst/>
          </a:prstGeom>
        </p:spPr>
        <p:txBody>
          <a:bodyPr wrap="none">
            <a:spAutoFit/>
          </a:bodyPr>
          <a:lstStyle/>
          <a:p>
            <a:pPr algn="ctr"/>
            <a:r>
              <a:rPr lang="en-US" sz="3200" dirty="0" smtClean="0">
                <a:latin typeface="Arial" pitchFamily="34" charset="0"/>
                <a:cs typeface="Arial" pitchFamily="34" charset="0"/>
              </a:rPr>
              <a:t>B </a:t>
            </a:r>
            <a:r>
              <a:rPr lang="en-US" sz="3200" dirty="0">
                <a:latin typeface="Arial" pitchFamily="34" charset="0"/>
                <a:cs typeface="Arial" pitchFamily="34" charset="0"/>
              </a:rPr>
              <a:t>→ </a:t>
            </a:r>
            <a:r>
              <a:rPr lang="en-US" sz="3200" dirty="0" smtClean="0">
                <a:latin typeface="Arial" pitchFamily="34" charset="0"/>
                <a:cs typeface="Arial" pitchFamily="34" charset="0"/>
              </a:rPr>
              <a:t>; k0*B</a:t>
            </a:r>
            <a:endParaRPr lang="en-US" sz="3200" dirty="0">
              <a:latin typeface="Arial" pitchFamily="34" charset="0"/>
              <a:cs typeface="Arial" pitchFamily="34" charset="0"/>
            </a:endParaRPr>
          </a:p>
        </p:txBody>
      </p:sp>
      <p:sp>
        <p:nvSpPr>
          <p:cNvPr id="18" name="Rounded Rectangle 17"/>
          <p:cNvSpPr/>
          <p:nvPr/>
        </p:nvSpPr>
        <p:spPr>
          <a:xfrm>
            <a:off x="1485900" y="5181600"/>
            <a:ext cx="42291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latin typeface="Arial" pitchFamily="34" charset="0"/>
                <a:cs typeface="Arial" pitchFamily="34" charset="0"/>
              </a:rPr>
              <a:t>B + C → D; k0*C*B</a:t>
            </a:r>
            <a:endParaRPr lang="en-US" sz="3200" dirty="0">
              <a:latin typeface="Arial" pitchFamily="34" charset="0"/>
              <a:cs typeface="Arial" pitchFamily="34" charset="0"/>
            </a:endParaRPr>
          </a:p>
        </p:txBody>
      </p:sp>
      <p:grpSp>
        <p:nvGrpSpPr>
          <p:cNvPr id="34" name="Group 33"/>
          <p:cNvGrpSpPr/>
          <p:nvPr/>
        </p:nvGrpSpPr>
        <p:grpSpPr>
          <a:xfrm>
            <a:off x="1277918" y="2362200"/>
            <a:ext cx="4343108" cy="3607333"/>
            <a:chOff x="1277918" y="2362200"/>
            <a:chExt cx="4343108" cy="3607333"/>
          </a:xfrm>
        </p:grpSpPr>
        <p:sp>
          <p:nvSpPr>
            <p:cNvPr id="5" name="Rectangle 4"/>
            <p:cNvSpPr/>
            <p:nvPr/>
          </p:nvSpPr>
          <p:spPr>
            <a:xfrm>
              <a:off x="1277918" y="3886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407270" y="2362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752600" y="55626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029200" y="5536667"/>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208896" y="4110475"/>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1483983" y="2769132"/>
            <a:ext cx="3930979" cy="2793468"/>
            <a:chOff x="1483983" y="2769132"/>
            <a:chExt cx="3930979" cy="2793468"/>
          </a:xfrm>
        </p:grpSpPr>
        <p:cxnSp>
          <p:nvCxnSpPr>
            <p:cNvPr id="11" name="Elbow Connector 10"/>
            <p:cNvCxnSpPr>
              <a:stCxn id="19" idx="2"/>
              <a:endCxn id="5" idx="0"/>
            </p:cNvCxnSpPr>
            <p:nvPr/>
          </p:nvCxnSpPr>
          <p:spPr>
            <a:xfrm rot="5400000">
              <a:off x="1490126" y="2762990"/>
              <a:ext cx="1117067" cy="1129352"/>
            </a:xfrm>
            <a:prstGeom prst="bentConnector3">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0"/>
              <a:endCxn id="5" idx="0"/>
            </p:cNvCxnSpPr>
            <p:nvPr/>
          </p:nvCxnSpPr>
          <p:spPr>
            <a:xfrm rot="16200000" flipV="1">
              <a:off x="3337335" y="2032849"/>
              <a:ext cx="224275" cy="3930978"/>
            </a:xfrm>
            <a:prstGeom prst="bentConnector3">
              <a:avLst>
                <a:gd name="adj1" fmla="val 20192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21" idx="0"/>
              <a:endCxn id="5" idx="2"/>
            </p:cNvCxnSpPr>
            <p:nvPr/>
          </p:nvCxnSpPr>
          <p:spPr>
            <a:xfrm rot="16200000" flipV="1">
              <a:off x="1086591" y="4690526"/>
              <a:ext cx="1269467" cy="4746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2" idx="0"/>
              <a:endCxn id="5" idx="2"/>
            </p:cNvCxnSpPr>
            <p:nvPr/>
          </p:nvCxnSpPr>
          <p:spPr>
            <a:xfrm rot="16200000" flipV="1">
              <a:off x="2737857" y="3039259"/>
              <a:ext cx="1243534" cy="37512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2913082" y="2362200"/>
            <a:ext cx="3335318" cy="2159533"/>
            <a:chOff x="2913082" y="2362200"/>
            <a:chExt cx="3335318" cy="2159533"/>
          </a:xfrm>
        </p:grpSpPr>
        <p:sp>
          <p:nvSpPr>
            <p:cNvPr id="28" name="Rectangle 27"/>
            <p:cNvSpPr/>
            <p:nvPr/>
          </p:nvSpPr>
          <p:spPr>
            <a:xfrm>
              <a:off x="5732482" y="4114800"/>
              <a:ext cx="515918" cy="40693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2913082" y="2362200"/>
              <a:ext cx="515918" cy="40693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Elbow Connector 5"/>
            <p:cNvCxnSpPr>
              <a:stCxn id="33" idx="0"/>
              <a:endCxn id="28" idx="0"/>
            </p:cNvCxnSpPr>
            <p:nvPr/>
          </p:nvCxnSpPr>
          <p:spPr>
            <a:xfrm rot="16200000" flipH="1">
              <a:off x="3704441" y="1828800"/>
              <a:ext cx="1752600" cy="2819400"/>
            </a:xfrm>
            <a:prstGeom prst="bentConnector3">
              <a:avLst>
                <a:gd name="adj1" fmla="val -13043"/>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23" name="Picture 2" descr="http://sbml.org/images/8/82/Official-sbml-supported-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330" y="-2"/>
            <a:ext cx="1640217" cy="71313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Lucian\Desktop\antimony_solo.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858000" y="0"/>
            <a:ext cx="152400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864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762000" y="1447800"/>
            <a:ext cx="6705600" cy="5029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‘Black Box’ Translation</a:t>
            </a:r>
            <a:endParaRPr lang="en-US" dirty="0"/>
          </a:p>
        </p:txBody>
      </p:sp>
      <p:sp>
        <p:nvSpPr>
          <p:cNvPr id="14" name="Rounded Rectangle 13"/>
          <p:cNvSpPr/>
          <p:nvPr/>
        </p:nvSpPr>
        <p:spPr>
          <a:xfrm>
            <a:off x="1295400" y="19812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sp>
        <p:nvSpPr>
          <p:cNvPr id="15" name="Rounded Rectangle 14"/>
          <p:cNvSpPr/>
          <p:nvPr/>
        </p:nvSpPr>
        <p:spPr>
          <a:xfrm>
            <a:off x="4114800" y="37338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sp>
        <p:nvSpPr>
          <p:cNvPr id="3" name="Rectangle 2"/>
          <p:cNvSpPr/>
          <p:nvPr/>
        </p:nvSpPr>
        <p:spPr>
          <a:xfrm>
            <a:off x="1264270" y="3784558"/>
            <a:ext cx="2191626" cy="584775"/>
          </a:xfrm>
          <a:prstGeom prst="rect">
            <a:avLst/>
          </a:prstGeom>
        </p:spPr>
        <p:txBody>
          <a:bodyPr wrap="none">
            <a:spAutoFit/>
          </a:bodyPr>
          <a:lstStyle/>
          <a:p>
            <a:pPr algn="ctr"/>
            <a:r>
              <a:rPr lang="en-US" sz="3200" dirty="0" smtClean="0">
                <a:latin typeface="Arial" pitchFamily="34" charset="0"/>
                <a:cs typeface="Arial" pitchFamily="34" charset="0"/>
              </a:rPr>
              <a:t>B </a:t>
            </a:r>
            <a:r>
              <a:rPr lang="en-US" sz="3200" dirty="0">
                <a:latin typeface="Arial" pitchFamily="34" charset="0"/>
                <a:cs typeface="Arial" pitchFamily="34" charset="0"/>
              </a:rPr>
              <a:t>→ </a:t>
            </a:r>
            <a:r>
              <a:rPr lang="en-US" sz="3200" dirty="0" smtClean="0">
                <a:latin typeface="Arial" pitchFamily="34" charset="0"/>
                <a:cs typeface="Arial" pitchFamily="34" charset="0"/>
              </a:rPr>
              <a:t>; k0*B</a:t>
            </a:r>
            <a:endParaRPr lang="en-US" sz="3200" dirty="0">
              <a:latin typeface="Arial" pitchFamily="34" charset="0"/>
              <a:cs typeface="Arial" pitchFamily="34" charset="0"/>
            </a:endParaRPr>
          </a:p>
        </p:txBody>
      </p:sp>
      <p:sp>
        <p:nvSpPr>
          <p:cNvPr id="18" name="Rounded Rectangle 17"/>
          <p:cNvSpPr/>
          <p:nvPr/>
        </p:nvSpPr>
        <p:spPr>
          <a:xfrm>
            <a:off x="1485900" y="5181600"/>
            <a:ext cx="42291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Arial" pitchFamily="34" charset="0"/>
              <a:cs typeface="Arial" pitchFamily="34" charset="0"/>
            </a:endParaRPr>
          </a:p>
        </p:txBody>
      </p:sp>
      <p:grpSp>
        <p:nvGrpSpPr>
          <p:cNvPr id="34" name="Group 33"/>
          <p:cNvGrpSpPr/>
          <p:nvPr/>
        </p:nvGrpSpPr>
        <p:grpSpPr>
          <a:xfrm>
            <a:off x="1277918" y="2362200"/>
            <a:ext cx="4343108" cy="3607333"/>
            <a:chOff x="1277918" y="2362200"/>
            <a:chExt cx="4343108" cy="3607333"/>
          </a:xfrm>
        </p:grpSpPr>
        <p:sp>
          <p:nvSpPr>
            <p:cNvPr id="5" name="Rectangle 4"/>
            <p:cNvSpPr/>
            <p:nvPr/>
          </p:nvSpPr>
          <p:spPr>
            <a:xfrm>
              <a:off x="1277918" y="3886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ectangle 18"/>
            <p:cNvSpPr/>
            <p:nvPr/>
          </p:nvSpPr>
          <p:spPr>
            <a:xfrm>
              <a:off x="2407270" y="23622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Rectangle 20"/>
            <p:cNvSpPr/>
            <p:nvPr/>
          </p:nvSpPr>
          <p:spPr>
            <a:xfrm>
              <a:off x="1752600" y="5562600"/>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1"/>
            <p:cNvSpPr/>
            <p:nvPr/>
          </p:nvSpPr>
          <p:spPr>
            <a:xfrm>
              <a:off x="5029200" y="5536667"/>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Rectangle 23"/>
            <p:cNvSpPr/>
            <p:nvPr/>
          </p:nvSpPr>
          <p:spPr>
            <a:xfrm>
              <a:off x="5208896" y="4110475"/>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
        <p:nvSpPr>
          <p:cNvPr id="20" name="Rectangle 19"/>
          <p:cNvSpPr/>
          <p:nvPr/>
        </p:nvSpPr>
        <p:spPr>
          <a:xfrm>
            <a:off x="2375848" y="2269881"/>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3" name="Rectangle 22"/>
          <p:cNvSpPr/>
          <p:nvPr/>
        </p:nvSpPr>
        <p:spPr>
          <a:xfrm>
            <a:off x="5195248" y="40361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7" name="Rectangle 26"/>
          <p:cNvSpPr/>
          <p:nvPr/>
        </p:nvSpPr>
        <p:spPr>
          <a:xfrm>
            <a:off x="1752600" y="54839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sp>
        <p:nvSpPr>
          <p:cNvPr id="28" name="Rectangle 27"/>
          <p:cNvSpPr/>
          <p:nvPr/>
        </p:nvSpPr>
        <p:spPr>
          <a:xfrm>
            <a:off x="5000324" y="5483929"/>
            <a:ext cx="458780" cy="584775"/>
          </a:xfrm>
          <a:prstGeom prst="rect">
            <a:avLst/>
          </a:prstGeom>
        </p:spPr>
        <p:txBody>
          <a:bodyPr wrap="none">
            <a:spAutoFit/>
          </a:bodyPr>
          <a:lstStyle/>
          <a:p>
            <a:r>
              <a:rPr lang="en-US" sz="3200" dirty="0">
                <a:solidFill>
                  <a:schemeClr val="bg1"/>
                </a:solidFill>
                <a:latin typeface="Arial" pitchFamily="34" charset="0"/>
                <a:cs typeface="Arial" pitchFamily="34" charset="0"/>
              </a:rPr>
              <a:t>B</a:t>
            </a:r>
            <a:endParaRPr lang="en-US" sz="3200" dirty="0">
              <a:solidFill>
                <a:schemeClr val="bg1"/>
              </a:solidFill>
            </a:endParaRPr>
          </a:p>
        </p:txBody>
      </p:sp>
      <p:grpSp>
        <p:nvGrpSpPr>
          <p:cNvPr id="16" name="Group 15"/>
          <p:cNvGrpSpPr/>
          <p:nvPr/>
        </p:nvGrpSpPr>
        <p:grpSpPr>
          <a:xfrm>
            <a:off x="1483983" y="2362200"/>
            <a:ext cx="4506458" cy="3200400"/>
            <a:chOff x="1483983" y="2362200"/>
            <a:chExt cx="4506458" cy="3200400"/>
          </a:xfrm>
        </p:grpSpPr>
        <p:grpSp>
          <p:nvGrpSpPr>
            <p:cNvPr id="35" name="Group 34"/>
            <p:cNvGrpSpPr/>
            <p:nvPr/>
          </p:nvGrpSpPr>
          <p:grpSpPr>
            <a:xfrm>
              <a:off x="1483983" y="2769132"/>
              <a:ext cx="3930979" cy="2793468"/>
              <a:chOff x="1483983" y="2769132"/>
              <a:chExt cx="3930979" cy="2793468"/>
            </a:xfrm>
          </p:grpSpPr>
          <p:cxnSp>
            <p:nvCxnSpPr>
              <p:cNvPr id="11" name="Elbow Connector 10"/>
              <p:cNvCxnSpPr>
                <a:stCxn id="19" idx="2"/>
                <a:endCxn id="5" idx="0"/>
              </p:cNvCxnSpPr>
              <p:nvPr/>
            </p:nvCxnSpPr>
            <p:spPr>
              <a:xfrm rot="5400000">
                <a:off x="1490126" y="2762990"/>
                <a:ext cx="1117067" cy="1129352"/>
              </a:xfrm>
              <a:prstGeom prst="bentConnector3">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0"/>
                <a:endCxn id="5" idx="0"/>
              </p:cNvCxnSpPr>
              <p:nvPr/>
            </p:nvCxnSpPr>
            <p:spPr>
              <a:xfrm rot="16200000" flipV="1">
                <a:off x="3337335" y="2032849"/>
                <a:ext cx="224275" cy="3930978"/>
              </a:xfrm>
              <a:prstGeom prst="bentConnector3">
                <a:avLst>
                  <a:gd name="adj1" fmla="val 20192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21" idx="0"/>
                <a:endCxn id="5" idx="2"/>
              </p:cNvCxnSpPr>
              <p:nvPr/>
            </p:nvCxnSpPr>
            <p:spPr>
              <a:xfrm rot="16200000" flipV="1">
                <a:off x="1086591" y="4690526"/>
                <a:ext cx="1269467" cy="4746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2" idx="0"/>
                <a:endCxn id="5" idx="2"/>
              </p:cNvCxnSpPr>
              <p:nvPr/>
            </p:nvCxnSpPr>
            <p:spPr>
              <a:xfrm rot="16200000" flipV="1">
                <a:off x="2737857" y="3039259"/>
                <a:ext cx="1243534" cy="3751282"/>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33" name="Elbow Connector 32"/>
            <p:cNvCxnSpPr>
              <a:stCxn id="31" idx="0"/>
              <a:endCxn id="30" idx="0"/>
            </p:cNvCxnSpPr>
            <p:nvPr/>
          </p:nvCxnSpPr>
          <p:spPr>
            <a:xfrm rot="16200000" flipH="1">
              <a:off x="3704441" y="1828800"/>
              <a:ext cx="1752600" cy="2819400"/>
            </a:xfrm>
            <a:prstGeom prst="bentConnector3">
              <a:avLst>
                <a:gd name="adj1" fmla="val -13043"/>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2874075" y="2272352"/>
            <a:ext cx="3423229" cy="2351023"/>
            <a:chOff x="2874075" y="2272352"/>
            <a:chExt cx="3423229" cy="2351023"/>
          </a:xfrm>
        </p:grpSpPr>
        <p:sp>
          <p:nvSpPr>
            <p:cNvPr id="30" name="Rectangle 29"/>
            <p:cNvSpPr/>
            <p:nvPr/>
          </p:nvSpPr>
          <p:spPr>
            <a:xfrm>
              <a:off x="5732482" y="4114800"/>
              <a:ext cx="515918" cy="40693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Rectangle 30"/>
            <p:cNvSpPr/>
            <p:nvPr/>
          </p:nvSpPr>
          <p:spPr>
            <a:xfrm>
              <a:off x="2913082" y="2362200"/>
              <a:ext cx="515918" cy="406933"/>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Rectangle 35"/>
            <p:cNvSpPr/>
            <p:nvPr/>
          </p:nvSpPr>
          <p:spPr>
            <a:xfrm>
              <a:off x="2874075" y="2272352"/>
              <a:ext cx="617477" cy="584775"/>
            </a:xfrm>
            <a:prstGeom prst="rect">
              <a:avLst/>
            </a:prstGeom>
          </p:spPr>
          <p:txBody>
            <a:bodyPr wrap="none">
              <a:spAutoFit/>
            </a:bodyPr>
            <a:lstStyle/>
            <a:p>
              <a:r>
                <a:rPr lang="en-US" sz="3200" dirty="0">
                  <a:solidFill>
                    <a:schemeClr val="bg1"/>
                  </a:solidFill>
                  <a:latin typeface="Arial" pitchFamily="34" charset="0"/>
                  <a:cs typeface="Arial" pitchFamily="34" charset="0"/>
                </a:rPr>
                <a:t>k0</a:t>
              </a:r>
              <a:endParaRPr lang="en-US" sz="3200" dirty="0">
                <a:solidFill>
                  <a:schemeClr val="bg1"/>
                </a:solidFill>
              </a:endParaRPr>
            </a:p>
          </p:txBody>
        </p:sp>
        <p:sp>
          <p:nvSpPr>
            <p:cNvPr id="37" name="Rectangle 36"/>
            <p:cNvSpPr/>
            <p:nvPr/>
          </p:nvSpPr>
          <p:spPr>
            <a:xfrm>
              <a:off x="5679827" y="4038600"/>
              <a:ext cx="617477" cy="584775"/>
            </a:xfrm>
            <a:prstGeom prst="rect">
              <a:avLst/>
            </a:prstGeom>
          </p:spPr>
          <p:txBody>
            <a:bodyPr wrap="none">
              <a:spAutoFit/>
            </a:bodyPr>
            <a:lstStyle/>
            <a:p>
              <a:r>
                <a:rPr lang="en-US" sz="3200" dirty="0">
                  <a:solidFill>
                    <a:schemeClr val="bg1"/>
                  </a:solidFill>
                  <a:latin typeface="Arial" pitchFamily="34" charset="0"/>
                  <a:cs typeface="Arial" pitchFamily="34" charset="0"/>
                </a:rPr>
                <a:t>k0</a:t>
              </a:r>
              <a:endParaRPr lang="en-US" sz="3200" dirty="0">
                <a:solidFill>
                  <a:schemeClr val="bg1"/>
                </a:solidFill>
              </a:endParaRPr>
            </a:p>
          </p:txBody>
        </p:sp>
      </p:grpSp>
    </p:spTree>
    <p:extLst>
      <p:ext uri="{BB962C8B-B14F-4D97-AF65-F5344CB8AC3E}">
        <p14:creationId xmlns:p14="http://schemas.microsoft.com/office/powerpoint/2010/main" val="59170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33400" y="2590800"/>
            <a:ext cx="4648200" cy="38100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2426" y="228600"/>
            <a:ext cx="8486774" cy="1066800"/>
          </a:xfrm>
        </p:spPr>
        <p:txBody>
          <a:bodyPr/>
          <a:lstStyle/>
          <a:p>
            <a:r>
              <a:rPr lang="en-US" dirty="0" smtClean="0"/>
              <a:t>Implications for libraries</a:t>
            </a:r>
            <a:endParaRPr lang="en-US" dirty="0"/>
          </a:p>
        </p:txBody>
      </p:sp>
      <p:sp>
        <p:nvSpPr>
          <p:cNvPr id="10" name="Rounded Rectangle 9"/>
          <p:cNvSpPr/>
          <p:nvPr/>
        </p:nvSpPr>
        <p:spPr>
          <a:xfrm>
            <a:off x="2209800" y="33354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625064" y="2133600"/>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625064" y="399357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990600"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197799"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5562600" y="1295399"/>
            <a:ext cx="0" cy="5105401"/>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873455" y="1297860"/>
            <a:ext cx="2279945" cy="830997"/>
          </a:xfrm>
          <a:prstGeom prst="rect">
            <a:avLst/>
          </a:prstGeom>
          <a:noFill/>
        </p:spPr>
        <p:txBody>
          <a:bodyPr wrap="square" rtlCol="0">
            <a:spAutoFit/>
          </a:bodyPr>
          <a:lstStyle/>
          <a:p>
            <a:pPr algn="ctr"/>
            <a:r>
              <a:rPr lang="en-US" sz="2400" dirty="0" smtClean="0"/>
              <a:t>External library</a:t>
            </a:r>
            <a:endParaRPr lang="en-US" sz="2400" dirty="0"/>
          </a:p>
        </p:txBody>
      </p:sp>
      <p:sp>
        <p:nvSpPr>
          <p:cNvPr id="17" name="TextBox 16"/>
          <p:cNvSpPr txBox="1"/>
          <p:nvPr/>
        </p:nvSpPr>
        <p:spPr>
          <a:xfrm>
            <a:off x="1458191" y="1297860"/>
            <a:ext cx="2798618" cy="461665"/>
          </a:xfrm>
          <a:prstGeom prst="rect">
            <a:avLst/>
          </a:prstGeom>
          <a:noFill/>
        </p:spPr>
        <p:txBody>
          <a:bodyPr wrap="square" rtlCol="0">
            <a:spAutoFit/>
          </a:bodyPr>
          <a:lstStyle/>
          <a:p>
            <a:pPr algn="ctr"/>
            <a:r>
              <a:rPr lang="en-US" sz="2400" dirty="0" smtClean="0"/>
              <a:t>Your  workspace</a:t>
            </a:r>
            <a:endParaRPr lang="en-US" sz="2400" dirty="0"/>
          </a:p>
        </p:txBody>
      </p:sp>
      <p:cxnSp>
        <p:nvCxnSpPr>
          <p:cNvPr id="20" name="Straight Arrow Connector 19"/>
          <p:cNvCxnSpPr/>
          <p:nvPr/>
        </p:nvCxnSpPr>
        <p:spPr>
          <a:xfrm flipH="1">
            <a:off x="3657600" y="2705100"/>
            <a:ext cx="3615164" cy="1142999"/>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648200" y="4565072"/>
            <a:ext cx="2624564" cy="92132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438400" y="2397039"/>
            <a:ext cx="5257800" cy="3074676"/>
            <a:chOff x="2438400" y="2397039"/>
            <a:chExt cx="5257800" cy="3074676"/>
          </a:xfrm>
        </p:grpSpPr>
        <p:sp>
          <p:nvSpPr>
            <p:cNvPr id="3" name="Rectangle 2"/>
            <p:cNvSpPr/>
            <p:nvPr/>
          </p:nvSpPr>
          <p:spPr>
            <a:xfrm>
              <a:off x="6858000" y="2397039"/>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467600" y="4256806"/>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438400" y="3672277"/>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042425" y="5250040"/>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Elbow Connector 5"/>
            <p:cNvCxnSpPr>
              <a:stCxn id="19" idx="0"/>
              <a:endCxn id="21" idx="0"/>
            </p:cNvCxnSpPr>
            <p:nvPr/>
          </p:nvCxnSpPr>
          <p:spPr>
            <a:xfrm rot="16200000" flipH="1">
              <a:off x="2565830" y="3659146"/>
              <a:ext cx="1577763" cy="1604025"/>
            </a:xfrm>
            <a:prstGeom prst="bentConnector3">
              <a:avLst>
                <a:gd name="adj1" fmla="val -14489"/>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1657066" y="4035131"/>
            <a:ext cx="2302733" cy="1849018"/>
            <a:chOff x="1657066" y="4035131"/>
            <a:chExt cx="2302733" cy="1849018"/>
          </a:xfrm>
        </p:grpSpPr>
        <p:sp>
          <p:nvSpPr>
            <p:cNvPr id="24" name="Rectangle 23"/>
            <p:cNvSpPr/>
            <p:nvPr/>
          </p:nvSpPr>
          <p:spPr>
            <a:xfrm>
              <a:off x="1657066" y="5455536"/>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731199" y="5662474"/>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Elbow Connector 25"/>
            <p:cNvCxnSpPr>
              <a:stCxn id="24" idx="0"/>
              <a:endCxn id="25" idx="1"/>
            </p:cNvCxnSpPr>
            <p:nvPr/>
          </p:nvCxnSpPr>
          <p:spPr>
            <a:xfrm rot="16200000" flipH="1">
              <a:off x="2592394" y="4634508"/>
              <a:ext cx="317776" cy="1959833"/>
            </a:xfrm>
            <a:prstGeom prst="bentConnector4">
              <a:avLst>
                <a:gd name="adj1" fmla="val -71937"/>
                <a:gd name="adj2" fmla="val 52916"/>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2743200" y="4035131"/>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Elbow Connector 32"/>
            <p:cNvCxnSpPr>
              <a:stCxn id="32" idx="2"/>
              <a:endCxn id="25" idx="0"/>
            </p:cNvCxnSpPr>
            <p:nvPr/>
          </p:nvCxnSpPr>
          <p:spPr>
            <a:xfrm rot="16200000" flipH="1">
              <a:off x="2648665" y="4465640"/>
              <a:ext cx="1405668" cy="987999"/>
            </a:xfrm>
            <a:prstGeom prst="bentConnector3">
              <a:avLst>
                <a:gd name="adj1" fmla="val 34465"/>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3810000" y="4000499"/>
            <a:ext cx="4343401" cy="2845833"/>
            <a:chOff x="3810000" y="4000499"/>
            <a:chExt cx="4343401" cy="2845833"/>
          </a:xfrm>
        </p:grpSpPr>
        <p:sp>
          <p:nvSpPr>
            <p:cNvPr id="37" name="TextBox 36"/>
            <p:cNvSpPr txBox="1"/>
            <p:nvPr/>
          </p:nvSpPr>
          <p:spPr>
            <a:xfrm>
              <a:off x="5562601" y="5646003"/>
              <a:ext cx="2590800" cy="1200329"/>
            </a:xfrm>
            <a:prstGeom prst="rect">
              <a:avLst/>
            </a:prstGeom>
            <a:noFill/>
          </p:spPr>
          <p:txBody>
            <a:bodyPr wrap="square" rtlCol="0">
              <a:spAutoFit/>
            </a:bodyPr>
            <a:lstStyle/>
            <a:p>
              <a:pPr algn="ctr"/>
              <a:r>
                <a:rPr lang="en-US" sz="2400" dirty="0" smtClean="0"/>
                <a:t>Hierarchical Composition:</a:t>
              </a:r>
            </a:p>
            <a:p>
              <a:pPr algn="ctr"/>
              <a:r>
                <a:rPr lang="en-US" sz="2400" dirty="0" smtClean="0"/>
                <a:t>references</a:t>
              </a:r>
              <a:endParaRPr lang="en-US" sz="2400" dirty="0"/>
            </a:p>
          </p:txBody>
        </p:sp>
        <p:cxnSp>
          <p:nvCxnSpPr>
            <p:cNvPr id="40" name="Straight Arrow Connector 39"/>
            <p:cNvCxnSpPr/>
            <p:nvPr/>
          </p:nvCxnSpPr>
          <p:spPr>
            <a:xfrm flipH="1" flipV="1">
              <a:off x="3810000" y="4000499"/>
              <a:ext cx="2438400" cy="155863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648200" y="5646004"/>
              <a:ext cx="1312282" cy="3120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15015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33400" y="2590800"/>
            <a:ext cx="4648200" cy="38100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2426" y="228600"/>
            <a:ext cx="8486774" cy="1066800"/>
          </a:xfrm>
        </p:spPr>
        <p:txBody>
          <a:bodyPr/>
          <a:lstStyle/>
          <a:p>
            <a:r>
              <a:rPr lang="en-US" dirty="0" smtClean="0"/>
              <a:t>Implications for libraries</a:t>
            </a:r>
            <a:endParaRPr lang="en-US" dirty="0"/>
          </a:p>
        </p:txBody>
      </p:sp>
      <p:sp>
        <p:nvSpPr>
          <p:cNvPr id="10" name="Rounded Rectangle 9"/>
          <p:cNvSpPr/>
          <p:nvPr/>
        </p:nvSpPr>
        <p:spPr>
          <a:xfrm>
            <a:off x="2209800" y="333548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625064" y="2133600"/>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625064" y="3993571"/>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990600"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197799" y="4987634"/>
            <a:ext cx="1295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5562600" y="1295399"/>
            <a:ext cx="0" cy="5105401"/>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873455" y="1297860"/>
            <a:ext cx="2279945" cy="830997"/>
          </a:xfrm>
          <a:prstGeom prst="rect">
            <a:avLst/>
          </a:prstGeom>
          <a:noFill/>
        </p:spPr>
        <p:txBody>
          <a:bodyPr wrap="square" rtlCol="0">
            <a:spAutoFit/>
          </a:bodyPr>
          <a:lstStyle/>
          <a:p>
            <a:pPr algn="ctr"/>
            <a:r>
              <a:rPr lang="en-US" sz="2400" dirty="0" smtClean="0"/>
              <a:t>External library</a:t>
            </a:r>
            <a:endParaRPr lang="en-US" sz="2400" dirty="0"/>
          </a:p>
        </p:txBody>
      </p:sp>
      <p:sp>
        <p:nvSpPr>
          <p:cNvPr id="17" name="TextBox 16"/>
          <p:cNvSpPr txBox="1"/>
          <p:nvPr/>
        </p:nvSpPr>
        <p:spPr>
          <a:xfrm>
            <a:off x="1458191" y="1297860"/>
            <a:ext cx="2798618" cy="461665"/>
          </a:xfrm>
          <a:prstGeom prst="rect">
            <a:avLst/>
          </a:prstGeom>
          <a:noFill/>
        </p:spPr>
        <p:txBody>
          <a:bodyPr wrap="square" rtlCol="0">
            <a:spAutoFit/>
          </a:bodyPr>
          <a:lstStyle/>
          <a:p>
            <a:pPr algn="ctr"/>
            <a:r>
              <a:rPr lang="en-US" sz="2400" dirty="0" smtClean="0"/>
              <a:t>Your  workspace</a:t>
            </a:r>
            <a:endParaRPr lang="en-US" sz="2400" dirty="0"/>
          </a:p>
        </p:txBody>
      </p:sp>
      <p:cxnSp>
        <p:nvCxnSpPr>
          <p:cNvPr id="20" name="Straight Arrow Connector 19"/>
          <p:cNvCxnSpPr/>
          <p:nvPr/>
        </p:nvCxnSpPr>
        <p:spPr>
          <a:xfrm flipH="1">
            <a:off x="3657600" y="2705100"/>
            <a:ext cx="3615164" cy="1142999"/>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648200" y="4565072"/>
            <a:ext cx="2624564" cy="92132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438400" y="2397039"/>
            <a:ext cx="5257800" cy="3074676"/>
            <a:chOff x="2438400" y="2397039"/>
            <a:chExt cx="5257800" cy="3074676"/>
          </a:xfrm>
        </p:grpSpPr>
        <p:sp>
          <p:nvSpPr>
            <p:cNvPr id="3" name="Rectangle 2"/>
            <p:cNvSpPr/>
            <p:nvPr/>
          </p:nvSpPr>
          <p:spPr>
            <a:xfrm>
              <a:off x="6858000" y="2397039"/>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467600" y="4256806"/>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438400" y="3672277"/>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042425" y="5250040"/>
              <a:ext cx="228600" cy="221675"/>
            </a:xfrm>
            <a:prstGeom prst="rect">
              <a:avLst/>
            </a:prstGeom>
            <a:solidFill>
              <a:srgbClr val="C0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Elbow Connector 5"/>
            <p:cNvCxnSpPr>
              <a:stCxn id="19" idx="0"/>
              <a:endCxn id="21" idx="0"/>
            </p:cNvCxnSpPr>
            <p:nvPr/>
          </p:nvCxnSpPr>
          <p:spPr>
            <a:xfrm rot="16200000" flipH="1">
              <a:off x="2565830" y="3659146"/>
              <a:ext cx="1577763" cy="1604025"/>
            </a:xfrm>
            <a:prstGeom prst="bentConnector3">
              <a:avLst>
                <a:gd name="adj1" fmla="val -14489"/>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1657066" y="4035131"/>
            <a:ext cx="2302733" cy="1849018"/>
            <a:chOff x="1657066" y="4035131"/>
            <a:chExt cx="2302733" cy="1849018"/>
          </a:xfrm>
        </p:grpSpPr>
        <p:sp>
          <p:nvSpPr>
            <p:cNvPr id="24" name="Rectangle 23"/>
            <p:cNvSpPr/>
            <p:nvPr/>
          </p:nvSpPr>
          <p:spPr>
            <a:xfrm>
              <a:off x="1657066" y="5455536"/>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731199" y="5662474"/>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Elbow Connector 25"/>
            <p:cNvCxnSpPr>
              <a:stCxn id="24" idx="0"/>
              <a:endCxn id="25" idx="1"/>
            </p:cNvCxnSpPr>
            <p:nvPr/>
          </p:nvCxnSpPr>
          <p:spPr>
            <a:xfrm rot="16200000" flipH="1">
              <a:off x="2592394" y="4634508"/>
              <a:ext cx="317776" cy="1959833"/>
            </a:xfrm>
            <a:prstGeom prst="bentConnector4">
              <a:avLst>
                <a:gd name="adj1" fmla="val -71937"/>
                <a:gd name="adj2" fmla="val 52916"/>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2743200" y="4035131"/>
              <a:ext cx="228600" cy="2216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Elbow Connector 32"/>
            <p:cNvCxnSpPr>
              <a:stCxn id="32" idx="2"/>
              <a:endCxn id="25" idx="0"/>
            </p:cNvCxnSpPr>
            <p:nvPr/>
          </p:nvCxnSpPr>
          <p:spPr>
            <a:xfrm rot="16200000" flipH="1">
              <a:off x="2648665" y="4465640"/>
              <a:ext cx="1405668" cy="987999"/>
            </a:xfrm>
            <a:prstGeom prst="bentConnector3">
              <a:avLst>
                <a:gd name="adj1" fmla="val 34465"/>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3810000" y="4000499"/>
            <a:ext cx="4343400" cy="2845833"/>
            <a:chOff x="3810000" y="4000499"/>
            <a:chExt cx="4343400" cy="2845833"/>
          </a:xfrm>
        </p:grpSpPr>
        <p:sp>
          <p:nvSpPr>
            <p:cNvPr id="37" name="TextBox 36"/>
            <p:cNvSpPr txBox="1"/>
            <p:nvPr/>
          </p:nvSpPr>
          <p:spPr>
            <a:xfrm>
              <a:off x="5715001" y="5646003"/>
              <a:ext cx="2438399" cy="1200329"/>
            </a:xfrm>
            <a:prstGeom prst="rect">
              <a:avLst/>
            </a:prstGeom>
            <a:noFill/>
          </p:spPr>
          <p:txBody>
            <a:bodyPr wrap="square" rtlCol="0">
              <a:spAutoFit/>
            </a:bodyPr>
            <a:lstStyle/>
            <a:p>
              <a:pPr algn="ctr"/>
              <a:r>
                <a:rPr lang="en-US" sz="2400" dirty="0" smtClean="0"/>
                <a:t>Black Box models:</a:t>
              </a:r>
            </a:p>
            <a:p>
              <a:pPr algn="ctr"/>
              <a:r>
                <a:rPr lang="en-US" sz="2400" dirty="0" smtClean="0"/>
                <a:t>copies</a:t>
              </a:r>
              <a:endParaRPr lang="en-US" sz="2400" dirty="0"/>
            </a:p>
          </p:txBody>
        </p:sp>
        <p:cxnSp>
          <p:nvCxnSpPr>
            <p:cNvPr id="40" name="Straight Arrow Connector 39"/>
            <p:cNvCxnSpPr/>
            <p:nvPr/>
          </p:nvCxnSpPr>
          <p:spPr>
            <a:xfrm flipH="1" flipV="1">
              <a:off x="3810000" y="4000499"/>
              <a:ext cx="2438400" cy="155863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648200" y="5646004"/>
              <a:ext cx="1312282" cy="31207"/>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86507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Second difference:</a:t>
            </a:r>
            <a:br>
              <a:rPr lang="en-US" dirty="0" smtClean="0"/>
            </a:br>
            <a:r>
              <a:rPr lang="en-US" dirty="0" smtClean="0"/>
              <a:t>Math </a:t>
            </a:r>
            <a:r>
              <a:rPr lang="en-US" dirty="0" smtClean="0"/>
              <a:t>vs. Objects</a:t>
            </a:r>
            <a:endParaRPr lang="en-US" dirty="0"/>
          </a:p>
        </p:txBody>
      </p:sp>
      <p:sp>
        <p:nvSpPr>
          <p:cNvPr id="7" name="Rounded Rectangle 6"/>
          <p:cNvSpPr/>
          <p:nvPr/>
        </p:nvSpPr>
        <p:spPr>
          <a:xfrm>
            <a:off x="5250976" y="30099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A → B; k0*A</a:t>
            </a:r>
          </a:p>
        </p:txBody>
      </p:sp>
      <p:sp>
        <p:nvSpPr>
          <p:cNvPr id="9" name="Rounded Rectangle 8"/>
          <p:cNvSpPr/>
          <p:nvPr/>
        </p:nvSpPr>
        <p:spPr>
          <a:xfrm>
            <a:off x="685800" y="2247900"/>
            <a:ext cx="3124200" cy="2667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J0 = k0*A</a:t>
            </a:r>
          </a:p>
          <a:p>
            <a:r>
              <a:rPr lang="en-US" sz="3200" dirty="0" err="1">
                <a:latin typeface="Arial" pitchFamily="34" charset="0"/>
                <a:cs typeface="Arial" pitchFamily="34" charset="0"/>
              </a:rPr>
              <a:t>dA</a:t>
            </a:r>
            <a:r>
              <a:rPr lang="en-US" sz="3200" dirty="0">
                <a:latin typeface="Arial" pitchFamily="34" charset="0"/>
                <a:cs typeface="Arial" pitchFamily="34" charset="0"/>
              </a:rPr>
              <a:t>/</a:t>
            </a:r>
            <a:r>
              <a:rPr lang="en-US" sz="3200" dirty="0" err="1">
                <a:latin typeface="Arial" pitchFamily="34" charset="0"/>
                <a:cs typeface="Arial" pitchFamily="34" charset="0"/>
              </a:rPr>
              <a:t>dt</a:t>
            </a:r>
            <a:r>
              <a:rPr lang="en-US" sz="3200" dirty="0">
                <a:latin typeface="Arial" pitchFamily="34" charset="0"/>
                <a:cs typeface="Arial" pitchFamily="34" charset="0"/>
              </a:rPr>
              <a:t> = -J0</a:t>
            </a:r>
          </a:p>
          <a:p>
            <a:r>
              <a:rPr lang="en-US" sz="3200" dirty="0">
                <a:latin typeface="Arial" pitchFamily="34" charset="0"/>
                <a:cs typeface="Arial" pitchFamily="34" charset="0"/>
              </a:rPr>
              <a:t>dB/</a:t>
            </a:r>
            <a:r>
              <a:rPr lang="en-US" sz="3200" dirty="0" err="1">
                <a:latin typeface="Arial" pitchFamily="34" charset="0"/>
                <a:cs typeface="Arial" pitchFamily="34" charset="0"/>
              </a:rPr>
              <a:t>dt</a:t>
            </a:r>
            <a:r>
              <a:rPr lang="en-US" sz="3200" dirty="0">
                <a:latin typeface="Arial" pitchFamily="34" charset="0"/>
                <a:cs typeface="Arial" pitchFamily="34" charset="0"/>
              </a:rPr>
              <a:t> = J0</a:t>
            </a:r>
          </a:p>
        </p:txBody>
      </p:sp>
    </p:spTree>
    <p:extLst>
      <p:ext uri="{BB962C8B-B14F-4D97-AF65-F5344CB8AC3E}">
        <p14:creationId xmlns:p14="http://schemas.microsoft.com/office/powerpoint/2010/main" val="25919189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vs. Objects</a:t>
            </a:r>
            <a:endParaRPr lang="en-US" dirty="0"/>
          </a:p>
        </p:txBody>
      </p:sp>
      <p:sp>
        <p:nvSpPr>
          <p:cNvPr id="5" name="Rounded Rectangle 4"/>
          <p:cNvSpPr/>
          <p:nvPr/>
        </p:nvSpPr>
        <p:spPr>
          <a:xfrm>
            <a:off x="685800" y="2247900"/>
            <a:ext cx="3124200" cy="36957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J0 = </a:t>
            </a:r>
            <a:r>
              <a:rPr lang="en-US" sz="3200" dirty="0" smtClean="0">
                <a:latin typeface="Arial" pitchFamily="34" charset="0"/>
                <a:cs typeface="Arial" pitchFamily="34" charset="0"/>
              </a:rPr>
              <a:t>k0*A</a:t>
            </a:r>
          </a:p>
          <a:p>
            <a:r>
              <a:rPr lang="en-US" sz="3200" dirty="0" smtClean="0">
                <a:latin typeface="Arial" pitchFamily="34" charset="0"/>
                <a:cs typeface="Arial" pitchFamily="34" charset="0"/>
              </a:rPr>
              <a:t>J1 = k1*C</a:t>
            </a:r>
            <a:endParaRPr lang="en-US" sz="3200" dirty="0">
              <a:latin typeface="Arial" pitchFamily="34" charset="0"/>
              <a:cs typeface="Arial" pitchFamily="34" charset="0"/>
            </a:endParaRPr>
          </a:p>
          <a:p>
            <a:r>
              <a:rPr lang="en-US" sz="3200" dirty="0" err="1">
                <a:latin typeface="Arial" pitchFamily="34" charset="0"/>
                <a:cs typeface="Arial" pitchFamily="34" charset="0"/>
              </a:rPr>
              <a:t>dA</a:t>
            </a:r>
            <a:r>
              <a:rPr lang="en-US" sz="3200" dirty="0">
                <a:latin typeface="Arial" pitchFamily="34" charset="0"/>
                <a:cs typeface="Arial" pitchFamily="34" charset="0"/>
              </a:rPr>
              <a:t>/</a:t>
            </a:r>
            <a:r>
              <a:rPr lang="en-US" sz="3200" dirty="0" err="1">
                <a:latin typeface="Arial" pitchFamily="34" charset="0"/>
                <a:cs typeface="Arial" pitchFamily="34" charset="0"/>
              </a:rPr>
              <a:t>dt</a:t>
            </a:r>
            <a:r>
              <a:rPr lang="en-US" sz="3200" dirty="0">
                <a:latin typeface="Arial" pitchFamily="34" charset="0"/>
                <a:cs typeface="Arial" pitchFamily="34" charset="0"/>
              </a:rPr>
              <a:t> = -</a:t>
            </a:r>
            <a:r>
              <a:rPr lang="en-US" sz="3200" dirty="0" smtClean="0">
                <a:latin typeface="Arial" pitchFamily="34" charset="0"/>
                <a:cs typeface="Arial" pitchFamily="34" charset="0"/>
              </a:rPr>
              <a:t>J0</a:t>
            </a:r>
          </a:p>
          <a:p>
            <a:r>
              <a:rPr lang="en-US" sz="3200" dirty="0" err="1" smtClean="0">
                <a:latin typeface="Arial" pitchFamily="34" charset="0"/>
                <a:cs typeface="Arial" pitchFamily="34" charset="0"/>
              </a:rPr>
              <a:t>dC</a:t>
            </a:r>
            <a:r>
              <a:rPr lang="en-US" sz="3200" dirty="0" smtClean="0">
                <a:latin typeface="Arial" pitchFamily="34" charset="0"/>
                <a:cs typeface="Arial" pitchFamily="34" charset="0"/>
              </a:rPr>
              <a:t>/</a:t>
            </a:r>
            <a:r>
              <a:rPr lang="en-US" sz="3200" dirty="0" err="1" smtClean="0">
                <a:latin typeface="Arial" pitchFamily="34" charset="0"/>
                <a:cs typeface="Arial" pitchFamily="34" charset="0"/>
              </a:rPr>
              <a:t>dt</a:t>
            </a:r>
            <a:r>
              <a:rPr lang="en-US" sz="3200" dirty="0" smtClean="0">
                <a:latin typeface="Arial" pitchFamily="34" charset="0"/>
                <a:cs typeface="Arial" pitchFamily="34" charset="0"/>
              </a:rPr>
              <a:t> = -J1</a:t>
            </a:r>
            <a:endParaRPr lang="en-US" sz="3200" dirty="0">
              <a:latin typeface="Arial" pitchFamily="34" charset="0"/>
              <a:cs typeface="Arial" pitchFamily="34" charset="0"/>
            </a:endParaRPr>
          </a:p>
          <a:p>
            <a:r>
              <a:rPr lang="en-US" sz="3200" dirty="0">
                <a:latin typeface="Arial" pitchFamily="34" charset="0"/>
                <a:cs typeface="Arial" pitchFamily="34" charset="0"/>
              </a:rPr>
              <a:t>dB/</a:t>
            </a:r>
            <a:r>
              <a:rPr lang="en-US" sz="3200" dirty="0" err="1">
                <a:latin typeface="Arial" pitchFamily="34" charset="0"/>
                <a:cs typeface="Arial" pitchFamily="34" charset="0"/>
              </a:rPr>
              <a:t>dt</a:t>
            </a:r>
            <a:r>
              <a:rPr lang="en-US" sz="3200" dirty="0">
                <a:latin typeface="Arial" pitchFamily="34" charset="0"/>
                <a:cs typeface="Arial" pitchFamily="34" charset="0"/>
              </a:rPr>
              <a:t> = </a:t>
            </a:r>
            <a:r>
              <a:rPr lang="en-US" sz="3200" dirty="0" smtClean="0">
                <a:latin typeface="Arial" pitchFamily="34" charset="0"/>
                <a:cs typeface="Arial" pitchFamily="34" charset="0"/>
              </a:rPr>
              <a:t>J0+J1</a:t>
            </a:r>
            <a:endParaRPr lang="en-US" sz="3200" dirty="0">
              <a:latin typeface="Arial" pitchFamily="34" charset="0"/>
              <a:cs typeface="Arial" pitchFamily="34" charset="0"/>
            </a:endParaRPr>
          </a:p>
        </p:txBody>
      </p:sp>
      <p:sp>
        <p:nvSpPr>
          <p:cNvPr id="7" name="Rounded Rectangle 6"/>
          <p:cNvSpPr/>
          <p:nvPr/>
        </p:nvSpPr>
        <p:spPr>
          <a:xfrm>
            <a:off x="5250976" y="3009900"/>
            <a:ext cx="2819400" cy="18669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A → B; </a:t>
            </a:r>
            <a:r>
              <a:rPr lang="en-US" sz="3200" dirty="0" smtClean="0">
                <a:latin typeface="Arial" pitchFamily="34" charset="0"/>
                <a:cs typeface="Arial" pitchFamily="34" charset="0"/>
              </a:rPr>
              <a:t>k0*A</a:t>
            </a:r>
          </a:p>
          <a:p>
            <a:r>
              <a:rPr lang="en-US" sz="3200" dirty="0" smtClean="0">
                <a:latin typeface="Arial" pitchFamily="34" charset="0"/>
                <a:cs typeface="Arial" pitchFamily="34" charset="0"/>
              </a:rPr>
              <a:t>C </a:t>
            </a:r>
            <a:r>
              <a:rPr lang="en-US" sz="3200" dirty="0">
                <a:latin typeface="Arial" pitchFamily="34" charset="0"/>
                <a:cs typeface="Arial" pitchFamily="34" charset="0"/>
              </a:rPr>
              <a:t>→ B; </a:t>
            </a:r>
            <a:r>
              <a:rPr lang="en-US" sz="3200" dirty="0" smtClean="0">
                <a:latin typeface="Arial" pitchFamily="34" charset="0"/>
                <a:cs typeface="Arial" pitchFamily="34" charset="0"/>
              </a:rPr>
              <a:t>k0*C</a:t>
            </a:r>
          </a:p>
        </p:txBody>
      </p:sp>
    </p:spTree>
    <p:extLst>
      <p:ext uri="{BB962C8B-B14F-4D97-AF65-F5344CB8AC3E}">
        <p14:creationId xmlns:p14="http://schemas.microsoft.com/office/powerpoint/2010/main" val="18771916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800600" y="2680648"/>
            <a:ext cx="3810000" cy="3124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57200" y="1447800"/>
            <a:ext cx="3810000" cy="5029200"/>
          </a:xfrm>
          <a:prstGeom prst="roundRect">
            <a:avLst/>
          </a:prstGeom>
          <a:solidFill>
            <a:schemeClr val="accent1">
              <a:lumMod val="40000"/>
              <a:lumOff val="6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52426" y="228600"/>
            <a:ext cx="8410574" cy="1066800"/>
          </a:xfrm>
        </p:spPr>
        <p:txBody>
          <a:bodyPr/>
          <a:lstStyle/>
          <a:p>
            <a:r>
              <a:rPr lang="en-US" dirty="0" smtClean="0"/>
              <a:t>Math vs. Objects</a:t>
            </a:r>
            <a:endParaRPr lang="en-US" dirty="0"/>
          </a:p>
        </p:txBody>
      </p:sp>
      <p:sp>
        <p:nvSpPr>
          <p:cNvPr id="7" name="Rounded Rectangle 6"/>
          <p:cNvSpPr/>
          <p:nvPr/>
        </p:nvSpPr>
        <p:spPr>
          <a:xfrm>
            <a:off x="5235054" y="43434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latin typeface="Arial" pitchFamily="34" charset="0"/>
                <a:cs typeface="Arial" pitchFamily="34" charset="0"/>
              </a:rPr>
              <a:t>C </a:t>
            </a:r>
            <a:r>
              <a:rPr lang="en-US" sz="3200" dirty="0">
                <a:latin typeface="Arial" pitchFamily="34" charset="0"/>
                <a:cs typeface="Arial" pitchFamily="34" charset="0"/>
              </a:rPr>
              <a:t>→ B; </a:t>
            </a:r>
            <a:r>
              <a:rPr lang="en-US" sz="3200" dirty="0" smtClean="0">
                <a:latin typeface="Arial" pitchFamily="34" charset="0"/>
                <a:cs typeface="Arial" pitchFamily="34" charset="0"/>
              </a:rPr>
              <a:t>k1*C</a:t>
            </a:r>
            <a:endParaRPr lang="en-US" sz="3200" dirty="0">
              <a:latin typeface="Arial" pitchFamily="34" charset="0"/>
              <a:cs typeface="Arial" pitchFamily="34" charset="0"/>
            </a:endParaRPr>
          </a:p>
        </p:txBody>
      </p:sp>
      <p:sp>
        <p:nvSpPr>
          <p:cNvPr id="5" name="Rounded Rectangle 4"/>
          <p:cNvSpPr/>
          <p:nvPr/>
        </p:nvSpPr>
        <p:spPr>
          <a:xfrm>
            <a:off x="5250976" y="3009900"/>
            <a:ext cx="2819400" cy="11430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A → B; k0*A</a:t>
            </a:r>
          </a:p>
        </p:txBody>
      </p:sp>
      <p:sp>
        <p:nvSpPr>
          <p:cNvPr id="6" name="Rounded Rectangle 5"/>
          <p:cNvSpPr/>
          <p:nvPr/>
        </p:nvSpPr>
        <p:spPr>
          <a:xfrm>
            <a:off x="800100" y="1790700"/>
            <a:ext cx="3124200" cy="16383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Arial" pitchFamily="34" charset="0"/>
                <a:cs typeface="Arial" pitchFamily="34" charset="0"/>
              </a:rPr>
              <a:t>J0 = k0*A</a:t>
            </a:r>
          </a:p>
          <a:p>
            <a:r>
              <a:rPr lang="en-US" sz="3200" dirty="0" err="1">
                <a:latin typeface="Arial" pitchFamily="34" charset="0"/>
                <a:cs typeface="Arial" pitchFamily="34" charset="0"/>
              </a:rPr>
              <a:t>dA</a:t>
            </a:r>
            <a:r>
              <a:rPr lang="en-US" sz="3200" dirty="0">
                <a:latin typeface="Arial" pitchFamily="34" charset="0"/>
                <a:cs typeface="Arial" pitchFamily="34" charset="0"/>
              </a:rPr>
              <a:t>/</a:t>
            </a:r>
            <a:r>
              <a:rPr lang="en-US" sz="3200" dirty="0" err="1">
                <a:latin typeface="Arial" pitchFamily="34" charset="0"/>
                <a:cs typeface="Arial" pitchFamily="34" charset="0"/>
              </a:rPr>
              <a:t>dt</a:t>
            </a:r>
            <a:r>
              <a:rPr lang="en-US" sz="3200" dirty="0">
                <a:latin typeface="Arial" pitchFamily="34" charset="0"/>
                <a:cs typeface="Arial" pitchFamily="34" charset="0"/>
              </a:rPr>
              <a:t> = -</a:t>
            </a:r>
            <a:r>
              <a:rPr lang="en-US" sz="3200" dirty="0" smtClean="0">
                <a:latin typeface="Arial" pitchFamily="34" charset="0"/>
                <a:cs typeface="Arial" pitchFamily="34" charset="0"/>
              </a:rPr>
              <a:t>J0</a:t>
            </a:r>
            <a:endParaRPr lang="en-US" sz="3200" dirty="0">
              <a:latin typeface="Arial" pitchFamily="34" charset="0"/>
              <a:cs typeface="Arial" pitchFamily="34" charset="0"/>
            </a:endParaRPr>
          </a:p>
        </p:txBody>
      </p:sp>
      <p:grpSp>
        <p:nvGrpSpPr>
          <p:cNvPr id="36" name="Group 35"/>
          <p:cNvGrpSpPr/>
          <p:nvPr/>
        </p:nvGrpSpPr>
        <p:grpSpPr>
          <a:xfrm>
            <a:off x="6211795" y="3372703"/>
            <a:ext cx="417605" cy="1732697"/>
            <a:chOff x="6211795" y="3372703"/>
            <a:chExt cx="417605" cy="1732697"/>
          </a:xfrm>
        </p:grpSpPr>
        <p:sp>
          <p:nvSpPr>
            <p:cNvPr id="17" name="Rectangle 16"/>
            <p:cNvSpPr/>
            <p:nvPr/>
          </p:nvSpPr>
          <p:spPr>
            <a:xfrm>
              <a:off x="6211795" y="4698467"/>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217270" y="3372703"/>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Elbow Connector 22"/>
            <p:cNvCxnSpPr>
              <a:stCxn id="18" idx="2"/>
              <a:endCxn id="17" idx="0"/>
            </p:cNvCxnSpPr>
            <p:nvPr/>
          </p:nvCxnSpPr>
          <p:spPr>
            <a:xfrm rot="5400000">
              <a:off x="5961183" y="4236314"/>
              <a:ext cx="918831" cy="5475"/>
            </a:xfrm>
            <a:prstGeom prst="bentConnector3">
              <a:avLst>
                <a:gd name="adj1" fmla="val 50000"/>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9" name="Rounded Rectangle 8"/>
          <p:cNvSpPr/>
          <p:nvPr/>
        </p:nvSpPr>
        <p:spPr>
          <a:xfrm>
            <a:off x="800100" y="3543300"/>
            <a:ext cx="3124200" cy="1638300"/>
          </a:xfrm>
          <a:prstGeom prst="round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latin typeface="Arial" pitchFamily="34" charset="0"/>
                <a:cs typeface="Arial" pitchFamily="34" charset="0"/>
              </a:rPr>
              <a:t>J1 </a:t>
            </a:r>
            <a:r>
              <a:rPr lang="en-US" sz="3200" dirty="0">
                <a:latin typeface="Arial" pitchFamily="34" charset="0"/>
                <a:cs typeface="Arial" pitchFamily="34" charset="0"/>
              </a:rPr>
              <a:t>= </a:t>
            </a:r>
            <a:r>
              <a:rPr lang="en-US" sz="3200" dirty="0" smtClean="0">
                <a:latin typeface="Arial" pitchFamily="34" charset="0"/>
                <a:cs typeface="Arial" pitchFamily="34" charset="0"/>
              </a:rPr>
              <a:t>k0*C</a:t>
            </a:r>
            <a:endParaRPr lang="en-US" sz="3200" dirty="0">
              <a:latin typeface="Arial" pitchFamily="34" charset="0"/>
              <a:cs typeface="Arial" pitchFamily="34" charset="0"/>
            </a:endParaRPr>
          </a:p>
          <a:p>
            <a:r>
              <a:rPr lang="en-US" sz="3200" dirty="0" err="1" smtClean="0">
                <a:latin typeface="Arial" pitchFamily="34" charset="0"/>
                <a:cs typeface="Arial" pitchFamily="34" charset="0"/>
              </a:rPr>
              <a:t>dC</a:t>
            </a:r>
            <a:r>
              <a:rPr lang="en-US" sz="3200" dirty="0" smtClean="0">
                <a:latin typeface="Arial" pitchFamily="34" charset="0"/>
                <a:cs typeface="Arial" pitchFamily="34" charset="0"/>
              </a:rPr>
              <a:t>/</a:t>
            </a:r>
            <a:r>
              <a:rPr lang="en-US" sz="3200" dirty="0" err="1" smtClean="0">
                <a:latin typeface="Arial" pitchFamily="34" charset="0"/>
                <a:cs typeface="Arial" pitchFamily="34" charset="0"/>
              </a:rPr>
              <a:t>dt</a:t>
            </a:r>
            <a:r>
              <a:rPr lang="en-US" sz="3200" dirty="0" smtClean="0">
                <a:latin typeface="Arial" pitchFamily="34" charset="0"/>
                <a:cs typeface="Arial" pitchFamily="34" charset="0"/>
              </a:rPr>
              <a:t> </a:t>
            </a:r>
            <a:r>
              <a:rPr lang="en-US" sz="3200" dirty="0">
                <a:latin typeface="Arial" pitchFamily="34" charset="0"/>
                <a:cs typeface="Arial" pitchFamily="34" charset="0"/>
              </a:rPr>
              <a:t>= -</a:t>
            </a:r>
            <a:r>
              <a:rPr lang="en-US" sz="3200" dirty="0" smtClean="0">
                <a:latin typeface="Arial" pitchFamily="34" charset="0"/>
                <a:cs typeface="Arial" pitchFamily="34" charset="0"/>
              </a:rPr>
              <a:t>J1</a:t>
            </a:r>
            <a:endParaRPr lang="en-US" sz="3200" dirty="0">
              <a:latin typeface="Arial" pitchFamily="34" charset="0"/>
              <a:cs typeface="Arial" pitchFamily="34" charset="0"/>
            </a:endParaRPr>
          </a:p>
        </p:txBody>
      </p:sp>
      <p:sp>
        <p:nvSpPr>
          <p:cNvPr id="10" name="Rectangle 9"/>
          <p:cNvSpPr/>
          <p:nvPr/>
        </p:nvSpPr>
        <p:spPr>
          <a:xfrm>
            <a:off x="880214" y="5358825"/>
            <a:ext cx="2943434" cy="584775"/>
          </a:xfrm>
          <a:prstGeom prst="rect">
            <a:avLst/>
          </a:prstGeom>
        </p:spPr>
        <p:txBody>
          <a:bodyPr wrap="none">
            <a:spAutoFit/>
          </a:bodyPr>
          <a:lstStyle/>
          <a:p>
            <a:pPr algn="ctr"/>
            <a:r>
              <a:rPr lang="en-US" sz="3200" dirty="0" smtClean="0">
                <a:latin typeface="Arial" pitchFamily="34" charset="0"/>
                <a:cs typeface="Arial" pitchFamily="34" charset="0"/>
              </a:rPr>
              <a:t>dB/</a:t>
            </a:r>
            <a:r>
              <a:rPr lang="en-US" sz="3200" dirty="0" err="1" smtClean="0">
                <a:latin typeface="Arial" pitchFamily="34" charset="0"/>
                <a:cs typeface="Arial" pitchFamily="34" charset="0"/>
              </a:rPr>
              <a:t>dt</a:t>
            </a:r>
            <a:r>
              <a:rPr lang="en-US" sz="3200" dirty="0" smtClean="0">
                <a:latin typeface="Arial" pitchFamily="34" charset="0"/>
                <a:cs typeface="Arial" pitchFamily="34" charset="0"/>
              </a:rPr>
              <a:t> = J0 + J1</a:t>
            </a:r>
            <a:endParaRPr lang="en-US" sz="3200" dirty="0">
              <a:latin typeface="Arial" pitchFamily="34" charset="0"/>
              <a:cs typeface="Arial" pitchFamily="34" charset="0"/>
            </a:endParaRPr>
          </a:p>
        </p:txBody>
      </p:sp>
      <p:grpSp>
        <p:nvGrpSpPr>
          <p:cNvPr id="38" name="Group 37"/>
          <p:cNvGrpSpPr/>
          <p:nvPr/>
        </p:nvGrpSpPr>
        <p:grpSpPr>
          <a:xfrm>
            <a:off x="888174" y="2158733"/>
            <a:ext cx="2769426" cy="3695945"/>
            <a:chOff x="888174" y="2158733"/>
            <a:chExt cx="2769426" cy="3695945"/>
          </a:xfrm>
        </p:grpSpPr>
        <p:sp>
          <p:nvSpPr>
            <p:cNvPr id="14" name="Rectangle 13"/>
            <p:cNvSpPr/>
            <p:nvPr/>
          </p:nvSpPr>
          <p:spPr>
            <a:xfrm>
              <a:off x="954530" y="3922481"/>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313296" y="5428200"/>
              <a:ext cx="54484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245470" y="5447745"/>
              <a:ext cx="41213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888175" y="2158733"/>
              <a:ext cx="544840" cy="40693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Elbow Connector 21"/>
            <p:cNvCxnSpPr>
              <a:stCxn id="19" idx="1"/>
              <a:endCxn id="15" idx="2"/>
            </p:cNvCxnSpPr>
            <p:nvPr/>
          </p:nvCxnSpPr>
          <p:spPr>
            <a:xfrm rot="10800000" flipH="1" flipV="1">
              <a:off x="888174" y="2362199"/>
              <a:ext cx="1697541" cy="3472933"/>
            </a:xfrm>
            <a:prstGeom prst="bentConnector4">
              <a:avLst>
                <a:gd name="adj1" fmla="val -13467"/>
                <a:gd name="adj2" fmla="val 106582"/>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4" idx="0"/>
              <a:endCxn id="16" idx="0"/>
            </p:cNvCxnSpPr>
            <p:nvPr/>
          </p:nvCxnSpPr>
          <p:spPr>
            <a:xfrm rot="16200000" flipH="1">
              <a:off x="1543433" y="3539643"/>
              <a:ext cx="1525264" cy="2290940"/>
            </a:xfrm>
            <a:prstGeom prst="bentConnector3">
              <a:avLst>
                <a:gd name="adj1" fmla="val -1498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4343400" y="1371600"/>
            <a:ext cx="3825406" cy="1238250"/>
            <a:chOff x="4343400" y="1371600"/>
            <a:chExt cx="3825406" cy="1238250"/>
          </a:xfrm>
        </p:grpSpPr>
        <p:sp>
          <p:nvSpPr>
            <p:cNvPr id="39" name="Rectangle 38"/>
            <p:cNvSpPr/>
            <p:nvPr/>
          </p:nvSpPr>
          <p:spPr>
            <a:xfrm>
              <a:off x="4343400" y="1371600"/>
              <a:ext cx="3825406" cy="707886"/>
            </a:xfrm>
            <a:prstGeom prst="rect">
              <a:avLst/>
            </a:prstGeom>
          </p:spPr>
          <p:txBody>
            <a:bodyPr wrap="none">
              <a:spAutoFit/>
            </a:bodyPr>
            <a:lstStyle/>
            <a:p>
              <a:pPr algn="ctr"/>
              <a:r>
                <a:rPr lang="en-US" sz="4000" dirty="0" smtClean="0">
                  <a:solidFill>
                    <a:schemeClr val="accent2"/>
                  </a:solidFill>
                  <a:latin typeface="Arial" pitchFamily="34" charset="0"/>
                  <a:cs typeface="Arial" pitchFamily="34" charset="0"/>
                </a:rPr>
                <a:t>Big Difference!!!</a:t>
              </a:r>
              <a:endParaRPr lang="en-US" sz="4000" dirty="0">
                <a:solidFill>
                  <a:schemeClr val="accent2"/>
                </a:solidFill>
                <a:latin typeface="Arial" pitchFamily="34" charset="0"/>
                <a:cs typeface="Arial" pitchFamily="34" charset="0"/>
              </a:endParaRPr>
            </a:p>
          </p:txBody>
        </p:sp>
        <p:cxnSp>
          <p:nvCxnSpPr>
            <p:cNvPr id="41" name="Straight Arrow Connector 40"/>
            <p:cNvCxnSpPr/>
            <p:nvPr/>
          </p:nvCxnSpPr>
          <p:spPr>
            <a:xfrm>
              <a:off x="5943600" y="2079486"/>
              <a:ext cx="474260" cy="530364"/>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4495800" y="2079486"/>
              <a:ext cx="1447800" cy="48618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015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200400"/>
            <a:ext cx="7680960" cy="1828800"/>
          </a:xfrm>
        </p:spPr>
        <p:txBody>
          <a:bodyPr>
            <a:normAutofit/>
          </a:bodyPr>
          <a:lstStyle/>
          <a:p>
            <a:pPr algn="ctr"/>
            <a:r>
              <a:rPr lang="en-US" sz="2800" dirty="0" smtClean="0">
                <a:solidFill>
                  <a:schemeClr val="tx1"/>
                </a:solidFill>
              </a:rPr>
              <a:t>black box vs. model composition</a:t>
            </a:r>
            <a:endParaRPr lang="en-US" sz="4800" dirty="0">
              <a:solidFill>
                <a:schemeClr val="tx1"/>
              </a:solidFill>
            </a:endParaRPr>
          </a:p>
        </p:txBody>
      </p:sp>
      <p:sp>
        <p:nvSpPr>
          <p:cNvPr id="5" name="Title 1"/>
          <p:cNvSpPr txBox="1">
            <a:spLocks/>
          </p:cNvSpPr>
          <p:nvPr/>
        </p:nvSpPr>
        <p:spPr>
          <a:xfrm>
            <a:off x="304800" y="1371600"/>
            <a:ext cx="7680960" cy="1828800"/>
          </a:xfrm>
          <a:prstGeom prst="rect">
            <a:avLst/>
          </a:prstGeom>
        </p:spPr>
        <p:txBody>
          <a:bodyPr vert="horz" lIns="91440" tIns="45720" rIns="91440" bIns="45720" rtlCol="0" anchor="b" anchorCtr="0">
            <a:normAutofit fontScale="82500" lnSpcReduction="10000"/>
          </a:bodyPr>
          <a:lst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a:lstStyle>
          <a:p>
            <a:pPr algn="ctr"/>
            <a:r>
              <a:rPr lang="en-US" sz="8900" dirty="0" smtClean="0"/>
              <a:t>Math vs. Objects</a:t>
            </a:r>
            <a:endParaRPr lang="en-US" sz="4800" dirty="0"/>
          </a:p>
        </p:txBody>
      </p:sp>
    </p:spTree>
    <p:extLst>
      <p:ext uri="{BB962C8B-B14F-4D97-AF65-F5344CB8AC3E}">
        <p14:creationId xmlns:p14="http://schemas.microsoft.com/office/powerpoint/2010/main" val="293162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modular models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905354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Becoming a </a:t>
            </a:r>
            <a:r>
              <a:rPr lang="en-US" dirty="0" err="1" smtClean="0"/>
              <a:t>submodel</a:t>
            </a:r>
            <a:endParaRPr lang="en-US" dirty="0"/>
          </a:p>
        </p:txBody>
      </p:sp>
      <p:sp>
        <p:nvSpPr>
          <p:cNvPr id="4" name="TextBox 3"/>
          <p:cNvSpPr txBox="1"/>
          <p:nvPr/>
        </p:nvSpPr>
        <p:spPr>
          <a:xfrm>
            <a:off x="608463" y="1519297"/>
            <a:ext cx="8305800" cy="156966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a:t>
            </a:r>
          </a:p>
          <a:p>
            <a:r>
              <a:rPr lang="en-US" sz="3200" dirty="0" smtClean="0">
                <a:latin typeface="Courier New" pitchFamily="49" charset="0"/>
                <a:cs typeface="Courier New" pitchFamily="49" charset="0"/>
              </a:rPr>
              <a:t>  S + E -&gt; ES</a:t>
            </a:r>
          </a:p>
          <a:p>
            <a:r>
              <a:rPr lang="en-US" sz="3200" dirty="0" smtClean="0">
                <a:latin typeface="Courier New" pitchFamily="49" charset="0"/>
                <a:cs typeface="Courier New" pitchFamily="49" charset="0"/>
              </a:rPr>
              <a:t>end</a:t>
            </a:r>
          </a:p>
        </p:txBody>
      </p:sp>
      <p:sp>
        <p:nvSpPr>
          <p:cNvPr id="5" name="TextBox 4"/>
          <p:cNvSpPr txBox="1"/>
          <p:nvPr/>
        </p:nvSpPr>
        <p:spPr>
          <a:xfrm>
            <a:off x="609600" y="3088957"/>
            <a:ext cx="8305800" cy="2062103"/>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twoenzymes</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A: enzyme()</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B: enzyme()</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114152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Modeling</a:t>
            </a:r>
            <a:endParaRPr lang="en-US" dirty="0"/>
          </a:p>
        </p:txBody>
      </p:sp>
      <p:sp>
        <p:nvSpPr>
          <p:cNvPr id="3" name="Content Placeholder 2"/>
          <p:cNvSpPr>
            <a:spLocks noGrp="1"/>
          </p:cNvSpPr>
          <p:nvPr>
            <p:ph idx="1"/>
          </p:nvPr>
        </p:nvSpPr>
        <p:spPr/>
        <p:txBody>
          <a:bodyPr/>
          <a:lstStyle/>
          <a:p>
            <a:r>
              <a:rPr lang="en-US" dirty="0" smtClean="0"/>
              <a:t>Answer biological questions</a:t>
            </a:r>
          </a:p>
          <a:p>
            <a:r>
              <a:rPr lang="en-US" dirty="0" smtClean="0"/>
              <a:t>Advance scientific knowledge</a:t>
            </a:r>
            <a:endParaRPr lang="en-US" dirty="0"/>
          </a:p>
        </p:txBody>
      </p:sp>
    </p:spTree>
    <p:extLst>
      <p:ext uri="{BB962C8B-B14F-4D97-AF65-F5344CB8AC3E}">
        <p14:creationId xmlns:p14="http://schemas.microsoft.com/office/powerpoint/2010/main" val="6837401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Facts</a:t>
            </a:r>
            <a:endParaRPr lang="en-US" dirty="0"/>
          </a:p>
        </p:txBody>
      </p:sp>
      <p:sp>
        <p:nvSpPr>
          <p:cNvPr id="4" name="TextBox 3"/>
          <p:cNvSpPr txBox="1"/>
          <p:nvPr/>
        </p:nvSpPr>
        <p:spPr>
          <a:xfrm>
            <a:off x="608463" y="1519297"/>
            <a:ext cx="8305800" cy="156966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a:t>
            </a:r>
          </a:p>
          <a:p>
            <a:r>
              <a:rPr lang="en-US" sz="3200" dirty="0" smtClean="0">
                <a:latin typeface="Courier New" pitchFamily="49" charset="0"/>
                <a:cs typeface="Courier New" pitchFamily="49" charset="0"/>
              </a:rPr>
              <a:t>  S + E -&gt; ES</a:t>
            </a:r>
          </a:p>
          <a:p>
            <a:r>
              <a:rPr lang="en-US" sz="3200" dirty="0" smtClean="0">
                <a:latin typeface="Courier New" pitchFamily="49" charset="0"/>
                <a:cs typeface="Courier New" pitchFamily="49" charset="0"/>
              </a:rPr>
              <a:t>end</a:t>
            </a:r>
          </a:p>
        </p:txBody>
      </p:sp>
      <p:sp>
        <p:nvSpPr>
          <p:cNvPr id="5" name="TextBox 4"/>
          <p:cNvSpPr txBox="1"/>
          <p:nvPr/>
        </p:nvSpPr>
        <p:spPr>
          <a:xfrm>
            <a:off x="609600" y="3088957"/>
            <a:ext cx="8305800" cy="2554545"/>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twoenzymes</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A: enzyme()</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B: enzyme()</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A.S = 3; //initial condition</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16032226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variables</a:t>
            </a:r>
            <a:endParaRPr lang="en-US" dirty="0"/>
          </a:p>
        </p:txBody>
      </p:sp>
      <p:sp>
        <p:nvSpPr>
          <p:cNvPr id="4" name="TextBox 3"/>
          <p:cNvSpPr txBox="1"/>
          <p:nvPr/>
        </p:nvSpPr>
        <p:spPr>
          <a:xfrm>
            <a:off x="608463" y="1519297"/>
            <a:ext cx="8305800" cy="156966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a:t>
            </a:r>
          </a:p>
          <a:p>
            <a:r>
              <a:rPr lang="en-US" sz="3200" dirty="0" smtClean="0">
                <a:latin typeface="Courier New" pitchFamily="49" charset="0"/>
                <a:cs typeface="Courier New" pitchFamily="49" charset="0"/>
              </a:rPr>
              <a:t>  S + E -&gt; ES</a:t>
            </a:r>
          </a:p>
          <a:p>
            <a:r>
              <a:rPr lang="en-US" sz="3200" dirty="0" smtClean="0">
                <a:latin typeface="Courier New" pitchFamily="49" charset="0"/>
                <a:cs typeface="Courier New" pitchFamily="49" charset="0"/>
              </a:rPr>
              <a:t>end</a:t>
            </a:r>
          </a:p>
        </p:txBody>
      </p:sp>
      <p:sp>
        <p:nvSpPr>
          <p:cNvPr id="5" name="TextBox 4"/>
          <p:cNvSpPr txBox="1"/>
          <p:nvPr/>
        </p:nvSpPr>
        <p:spPr>
          <a:xfrm>
            <a:off x="609600" y="3088957"/>
            <a:ext cx="8305800" cy="3046988"/>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twoenzymes</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A: enzyme()</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B: enzyme()</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A.S = 3;</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A.S is B.S; //connection</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52289103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696200" cy="1143000"/>
          </a:xfrm>
        </p:spPr>
        <p:txBody>
          <a:bodyPr/>
          <a:lstStyle/>
          <a:p>
            <a:r>
              <a:rPr lang="en-US" dirty="0" smtClean="0"/>
              <a:t>Connecting variables II</a:t>
            </a:r>
            <a:endParaRPr lang="en-US" dirty="0"/>
          </a:p>
        </p:txBody>
      </p:sp>
      <p:sp>
        <p:nvSpPr>
          <p:cNvPr id="4" name="TextBox 3"/>
          <p:cNvSpPr txBox="1"/>
          <p:nvPr/>
        </p:nvSpPr>
        <p:spPr>
          <a:xfrm>
            <a:off x="608463" y="1519297"/>
            <a:ext cx="8305800" cy="156966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enzyme(S)</a:t>
            </a:r>
          </a:p>
          <a:p>
            <a:r>
              <a:rPr lang="en-US" sz="3200" dirty="0" smtClean="0">
                <a:latin typeface="Courier New" pitchFamily="49" charset="0"/>
                <a:cs typeface="Courier New" pitchFamily="49" charset="0"/>
              </a:rPr>
              <a:t>  S + E -&gt; ES</a:t>
            </a:r>
          </a:p>
          <a:p>
            <a:r>
              <a:rPr lang="en-US" sz="3200" dirty="0" smtClean="0">
                <a:latin typeface="Courier New" pitchFamily="49" charset="0"/>
                <a:cs typeface="Courier New" pitchFamily="49" charset="0"/>
              </a:rPr>
              <a:t>end</a:t>
            </a:r>
          </a:p>
        </p:txBody>
      </p:sp>
      <p:sp>
        <p:nvSpPr>
          <p:cNvPr id="5" name="TextBox 4"/>
          <p:cNvSpPr txBox="1"/>
          <p:nvPr/>
        </p:nvSpPr>
        <p:spPr>
          <a:xfrm>
            <a:off x="609600" y="3088957"/>
            <a:ext cx="8305800" cy="2554545"/>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twoenzymes</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A: enzyme(S1)</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B: enzyme(S1)</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S1 = 3;</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42718989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‘Flattened’ version</a:t>
            </a:r>
            <a:endParaRPr lang="en-US" dirty="0"/>
          </a:p>
        </p:txBody>
      </p:sp>
      <p:sp>
        <p:nvSpPr>
          <p:cNvPr id="5" name="TextBox 4"/>
          <p:cNvSpPr txBox="1"/>
          <p:nvPr/>
        </p:nvSpPr>
        <p:spPr>
          <a:xfrm>
            <a:off x="609600" y="3088957"/>
            <a:ext cx="8305800" cy="2554545"/>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twoenzymes</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S1 + A_E -&gt; A_ES </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S1 + B_E -&gt; B_ES</a:t>
            </a:r>
          </a:p>
          <a:p>
            <a:r>
              <a:rPr lang="en-US" sz="3200" dirty="0" smtClean="0">
                <a:latin typeface="Courier New" pitchFamily="49" charset="0"/>
                <a:cs typeface="Courier New" pitchFamily="49" charset="0"/>
              </a:rPr>
              <a:t>  S1 = 3;</a:t>
            </a:r>
          </a:p>
          <a:p>
            <a:r>
              <a:rPr lang="en-US" sz="3200" dirty="0" smtClean="0">
                <a:latin typeface="Courier New" pitchFamily="49" charset="0"/>
                <a:cs typeface="Courier New" pitchFamily="49" charset="0"/>
              </a:rPr>
              <a:t>end</a:t>
            </a:r>
          </a:p>
        </p:txBody>
      </p:sp>
      <p:sp>
        <p:nvSpPr>
          <p:cNvPr id="3" name="TextBox 2"/>
          <p:cNvSpPr txBox="1"/>
          <p:nvPr/>
        </p:nvSpPr>
        <p:spPr>
          <a:xfrm>
            <a:off x="5791200" y="2921000"/>
            <a:ext cx="2133600" cy="954107"/>
          </a:xfrm>
          <a:prstGeom prst="rect">
            <a:avLst/>
          </a:prstGeom>
          <a:noFill/>
        </p:spPr>
        <p:txBody>
          <a:bodyPr wrap="square" rtlCol="0">
            <a:spAutoFit/>
          </a:bodyPr>
          <a:lstStyle/>
          <a:p>
            <a:pPr algn="ctr"/>
            <a:r>
              <a:rPr lang="en-US" sz="2800" dirty="0" smtClean="0">
                <a:solidFill>
                  <a:schemeClr val="accent5"/>
                </a:solidFill>
              </a:rPr>
              <a:t>Equivalent </a:t>
            </a:r>
          </a:p>
          <a:p>
            <a:pPr algn="ctr"/>
            <a:r>
              <a:rPr lang="en-US" sz="2800" dirty="0" smtClean="0">
                <a:solidFill>
                  <a:schemeClr val="accent5"/>
                </a:solidFill>
              </a:rPr>
              <a:t>description</a:t>
            </a:r>
            <a:endParaRPr lang="en-US" sz="2800" dirty="0">
              <a:solidFill>
                <a:schemeClr val="accent5"/>
              </a:solidFill>
            </a:endParaRPr>
          </a:p>
        </p:txBody>
      </p:sp>
      <p:cxnSp>
        <p:nvCxnSpPr>
          <p:cNvPr id="6" name="Straight Arrow Connector 5"/>
          <p:cNvCxnSpPr/>
          <p:nvPr/>
        </p:nvCxnSpPr>
        <p:spPr>
          <a:xfrm flipH="1">
            <a:off x="5257800" y="3398053"/>
            <a:ext cx="838200" cy="484088"/>
          </a:xfrm>
          <a:prstGeom prst="straightConnector1">
            <a:avLst/>
          </a:prstGeom>
          <a:ln w="57150">
            <a:solidFill>
              <a:schemeClr val="tx2"/>
            </a:solidFill>
            <a:headEnd type="none" w="med" len="med"/>
            <a:tailEnd type="arrow" w="med" len="med"/>
          </a:ln>
        </p:spPr>
        <p:style>
          <a:lnRef idx="2">
            <a:schemeClr val="accent4"/>
          </a:lnRef>
          <a:fillRef idx="0">
            <a:schemeClr val="accent4"/>
          </a:fillRef>
          <a:effectRef idx="1">
            <a:schemeClr val="accent4"/>
          </a:effectRef>
          <a:fontRef idx="minor">
            <a:schemeClr val="tx1"/>
          </a:fontRef>
        </p:style>
      </p:cxnSp>
      <p:cxnSp>
        <p:nvCxnSpPr>
          <p:cNvPr id="10" name="Straight Arrow Connector 9"/>
          <p:cNvCxnSpPr/>
          <p:nvPr/>
        </p:nvCxnSpPr>
        <p:spPr>
          <a:xfrm flipH="1">
            <a:off x="5257800" y="3398053"/>
            <a:ext cx="838200" cy="968176"/>
          </a:xfrm>
          <a:prstGeom prst="straightConnector1">
            <a:avLst/>
          </a:prstGeom>
          <a:ln w="57150">
            <a:solidFill>
              <a:schemeClr val="tx2"/>
            </a:solidFill>
            <a:headEnd type="none" w="med" len="med"/>
            <a:tailEnd type="arrow" w="med" len="med"/>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2767604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facts</a:t>
            </a:r>
            <a:endParaRPr lang="en-US" dirty="0"/>
          </a:p>
        </p:txBody>
      </p:sp>
      <p:sp>
        <p:nvSpPr>
          <p:cNvPr id="4" name="TextBox 3"/>
          <p:cNvSpPr txBox="1"/>
          <p:nvPr/>
        </p:nvSpPr>
        <p:spPr>
          <a:xfrm>
            <a:off x="608463" y="1519297"/>
            <a:ext cx="8305800" cy="353943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enzyme(S, E, k1)</a:t>
            </a:r>
          </a:p>
          <a:p>
            <a:r>
              <a:rPr lang="en-US" sz="3200" dirty="0" smtClean="0">
                <a:latin typeface="Courier New" pitchFamily="49" charset="0"/>
                <a:cs typeface="Courier New" pitchFamily="49" charset="0"/>
              </a:rPr>
              <a:t>  S + E -&gt; ES; k1*S*E/ES</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S = 3;</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E = 1;</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ES = S+E; //Initial condition</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k1 = 1.2;</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40320062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8463" y="7997"/>
            <a:ext cx="8305800" cy="353943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enzyme(S, k)</a:t>
            </a:r>
          </a:p>
          <a:p>
            <a:r>
              <a:rPr lang="en-US" sz="3200" dirty="0" smtClean="0">
                <a:latin typeface="Courier New" pitchFamily="49" charset="0"/>
                <a:cs typeface="Courier New" pitchFamily="49" charset="0"/>
              </a:rPr>
              <a:t>  S + E -&gt; ES; k*S*E/ES</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S = 3;</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E = 1;</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ES = S+E; //Initial condition</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k = 1.2;</a:t>
            </a:r>
          </a:p>
          <a:p>
            <a:r>
              <a:rPr lang="en-US" sz="3200" dirty="0" smtClean="0">
                <a:latin typeface="Courier New" pitchFamily="49" charset="0"/>
                <a:cs typeface="Courier New" pitchFamily="49" charset="0"/>
              </a:rPr>
              <a:t>end</a:t>
            </a:r>
          </a:p>
        </p:txBody>
      </p:sp>
      <p:sp>
        <p:nvSpPr>
          <p:cNvPr id="5" name="TextBox 4"/>
          <p:cNvSpPr txBox="1"/>
          <p:nvPr/>
        </p:nvSpPr>
        <p:spPr>
          <a:xfrm>
            <a:off x="609600" y="3429000"/>
            <a:ext cx="8305800" cy="2554545"/>
          </a:xfrm>
          <a:prstGeom prst="rect">
            <a:avLst/>
          </a:prstGeom>
          <a:noFill/>
        </p:spPr>
        <p:txBody>
          <a:bodyPr wrap="square" rtlCol="0">
            <a:spAutoFit/>
          </a:bodyPr>
          <a:lstStyle/>
          <a:p>
            <a:r>
              <a:rPr lang="en-US" sz="3200" dirty="0" smtClean="0">
                <a:latin typeface="Courier New" pitchFamily="49" charset="0"/>
                <a:cs typeface="Courier New" pitchFamily="49" charset="0"/>
              </a:rPr>
              <a:t>model </a:t>
            </a:r>
            <a:r>
              <a:rPr lang="en-US" sz="3200" dirty="0" err="1" smtClean="0">
                <a:latin typeface="Courier New" pitchFamily="49" charset="0"/>
                <a:cs typeface="Courier New" pitchFamily="49" charset="0"/>
              </a:rPr>
              <a:t>newenzyme</a:t>
            </a:r>
            <a:r>
              <a:rPr lang="en-US" sz="3200" dirty="0" smtClean="0">
                <a:latin typeface="Courier New" pitchFamily="49" charset="0"/>
                <a:cs typeface="Courier New" pitchFamily="49" charset="0"/>
              </a:rPr>
              <a:t>()</a:t>
            </a:r>
          </a:p>
          <a:p>
            <a:r>
              <a:rPr lang="en-US" sz="3200" dirty="0" smtClean="0">
                <a:latin typeface="Courier New" pitchFamily="49" charset="0"/>
                <a:cs typeface="Courier New" pitchFamily="49" charset="0"/>
              </a:rPr>
              <a:t>  A: enzyme(S1, k1)</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S1 = 2; //&lt;- also changes A.ES</a:t>
            </a:r>
          </a:p>
          <a:p>
            <a:r>
              <a:rPr lang="en-US" sz="3200" dirty="0">
                <a:latin typeface="Courier New" pitchFamily="49" charset="0"/>
                <a:cs typeface="Courier New" pitchFamily="49" charset="0"/>
              </a:rPr>
              <a:t> </a:t>
            </a:r>
            <a:r>
              <a:rPr lang="en-US" sz="3200" dirty="0" smtClean="0">
                <a:latin typeface="Courier New" pitchFamily="49" charset="0"/>
                <a:cs typeface="Courier New" pitchFamily="49" charset="0"/>
              </a:rPr>
              <a:t> k1 = 1.8;</a:t>
            </a:r>
          </a:p>
          <a:p>
            <a:r>
              <a:rPr lang="en-US" sz="3200" dirty="0" smtClean="0">
                <a:latin typeface="Courier New" pitchFamily="49" charset="0"/>
                <a:cs typeface="Courier New" pitchFamily="49" charset="0"/>
              </a:rPr>
              <a:t>end</a:t>
            </a:r>
          </a:p>
        </p:txBody>
      </p:sp>
    </p:spTree>
    <p:extLst>
      <p:ext uri="{BB962C8B-B14F-4D97-AF65-F5344CB8AC3E}">
        <p14:creationId xmlns:p14="http://schemas.microsoft.com/office/powerpoint/2010/main" val="6657250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8463" y="4419600"/>
            <a:ext cx="8305800" cy="2554545"/>
          </a:xfrm>
          <a:prstGeom prst="rect">
            <a:avLst/>
          </a:prstGeom>
          <a:noFill/>
        </p:spPr>
        <p:txBody>
          <a:bodyPr wrap="square" rtlCol="0">
            <a:spAutoFit/>
          </a:bodyPr>
          <a:lstStyle/>
          <a:p>
            <a:r>
              <a:rPr lang="en-US" sz="3200" dirty="0" smtClean="0">
                <a:latin typeface="Courier New" pitchFamily="49" charset="0"/>
                <a:cs typeface="Courier New" pitchFamily="49" charset="0"/>
              </a:rPr>
              <a:t>model enz3(S, k)</a:t>
            </a:r>
          </a:p>
          <a:p>
            <a:r>
              <a:rPr lang="en-US" sz="3200" dirty="0" smtClean="0">
                <a:latin typeface="Courier New" pitchFamily="49" charset="0"/>
                <a:cs typeface="Courier New" pitchFamily="49" charset="0"/>
              </a:rPr>
              <a:t>  enz2(S, k)</a:t>
            </a:r>
          </a:p>
          <a:p>
            <a:r>
              <a:rPr lang="en-US" sz="3200" dirty="0" smtClean="0">
                <a:latin typeface="Courier New" pitchFamily="49" charset="0"/>
                <a:cs typeface="Courier New" pitchFamily="49" charset="0"/>
              </a:rPr>
              <a:t>  S = 3;</a:t>
            </a:r>
          </a:p>
          <a:p>
            <a:r>
              <a:rPr lang="en-US" sz="3200" dirty="0" smtClean="0">
                <a:latin typeface="Courier New" pitchFamily="49" charset="0"/>
                <a:cs typeface="Courier New" pitchFamily="49" charset="0"/>
              </a:rPr>
              <a:t>  k = 1.2;</a:t>
            </a:r>
          </a:p>
          <a:p>
            <a:r>
              <a:rPr lang="en-US" sz="3200" dirty="0" smtClean="0">
                <a:latin typeface="Courier New" pitchFamily="49" charset="0"/>
                <a:cs typeface="Courier New" pitchFamily="49" charset="0"/>
              </a:rPr>
              <a:t>end</a:t>
            </a:r>
          </a:p>
        </p:txBody>
      </p:sp>
      <p:sp>
        <p:nvSpPr>
          <p:cNvPr id="6" name="TextBox 5"/>
          <p:cNvSpPr txBox="1"/>
          <p:nvPr/>
        </p:nvSpPr>
        <p:spPr>
          <a:xfrm>
            <a:off x="608463" y="7997"/>
            <a:ext cx="8305800" cy="1569660"/>
          </a:xfrm>
          <a:prstGeom prst="rect">
            <a:avLst/>
          </a:prstGeom>
          <a:noFill/>
        </p:spPr>
        <p:txBody>
          <a:bodyPr wrap="square" rtlCol="0">
            <a:spAutoFit/>
          </a:bodyPr>
          <a:lstStyle/>
          <a:p>
            <a:r>
              <a:rPr lang="en-US" sz="3200" dirty="0" smtClean="0">
                <a:latin typeface="Courier New" pitchFamily="49" charset="0"/>
                <a:cs typeface="Courier New" pitchFamily="49" charset="0"/>
              </a:rPr>
              <a:t>model enzyme(S, E, ES, J0)</a:t>
            </a:r>
          </a:p>
          <a:p>
            <a:r>
              <a:rPr lang="en-US" sz="3200" dirty="0" smtClean="0">
                <a:latin typeface="Courier New" pitchFamily="49" charset="0"/>
                <a:cs typeface="Courier New" pitchFamily="49" charset="0"/>
              </a:rPr>
              <a:t>  J0: S + E -&gt; ES;</a:t>
            </a:r>
          </a:p>
          <a:p>
            <a:r>
              <a:rPr lang="en-US" sz="3200" dirty="0" smtClean="0">
                <a:latin typeface="Courier New" pitchFamily="49" charset="0"/>
                <a:cs typeface="Courier New" pitchFamily="49" charset="0"/>
              </a:rPr>
              <a:t>end</a:t>
            </a:r>
          </a:p>
        </p:txBody>
      </p:sp>
      <p:sp>
        <p:nvSpPr>
          <p:cNvPr id="7" name="TextBox 6"/>
          <p:cNvSpPr txBox="1"/>
          <p:nvPr/>
        </p:nvSpPr>
        <p:spPr>
          <a:xfrm>
            <a:off x="608463" y="1447800"/>
            <a:ext cx="8305800" cy="3046988"/>
          </a:xfrm>
          <a:prstGeom prst="rect">
            <a:avLst/>
          </a:prstGeom>
          <a:noFill/>
        </p:spPr>
        <p:txBody>
          <a:bodyPr wrap="square" rtlCol="0">
            <a:spAutoFit/>
          </a:bodyPr>
          <a:lstStyle/>
          <a:p>
            <a:r>
              <a:rPr lang="en-US" sz="3200" dirty="0" smtClean="0">
                <a:latin typeface="Courier New" pitchFamily="49" charset="0"/>
                <a:cs typeface="Courier New" pitchFamily="49" charset="0"/>
              </a:rPr>
              <a:t>model enz2(S, k)</a:t>
            </a:r>
          </a:p>
          <a:p>
            <a:r>
              <a:rPr lang="en-US" sz="3200" dirty="0" smtClean="0">
                <a:latin typeface="Courier New" pitchFamily="49" charset="0"/>
                <a:cs typeface="Courier New" pitchFamily="49" charset="0"/>
              </a:rPr>
              <a:t>  enzyme(S, E, ES, J0)</a:t>
            </a:r>
          </a:p>
          <a:p>
            <a:r>
              <a:rPr lang="en-US" sz="3200" dirty="0" smtClean="0">
                <a:latin typeface="Courier New" pitchFamily="49" charset="0"/>
                <a:cs typeface="Courier New" pitchFamily="49" charset="0"/>
              </a:rPr>
              <a:t>  J0 = k*S*E/ES;</a:t>
            </a:r>
          </a:p>
          <a:p>
            <a:r>
              <a:rPr lang="en-US" sz="3200" dirty="0" smtClean="0">
                <a:latin typeface="Courier New" pitchFamily="49" charset="0"/>
                <a:cs typeface="Courier New" pitchFamily="49" charset="0"/>
              </a:rPr>
              <a:t>  E = 1;</a:t>
            </a:r>
          </a:p>
          <a:p>
            <a:r>
              <a:rPr lang="en-US" sz="3200" dirty="0" smtClean="0">
                <a:latin typeface="Courier New" pitchFamily="49" charset="0"/>
                <a:cs typeface="Courier New" pitchFamily="49" charset="0"/>
              </a:rPr>
              <a:t>  ES = E+S;</a:t>
            </a:r>
          </a:p>
          <a:p>
            <a:r>
              <a:rPr lang="en-US" sz="3200" dirty="0" smtClean="0">
                <a:latin typeface="Courier New" pitchFamily="49" charset="0"/>
                <a:cs typeface="Courier New" pitchFamily="49" charset="0"/>
              </a:rPr>
              <a:t>end</a:t>
            </a:r>
          </a:p>
        </p:txBody>
      </p:sp>
      <p:sp>
        <p:nvSpPr>
          <p:cNvPr id="8" name="Title 1"/>
          <p:cNvSpPr>
            <a:spLocks noGrp="1"/>
          </p:cNvSpPr>
          <p:nvPr>
            <p:ph type="title"/>
          </p:nvPr>
        </p:nvSpPr>
        <p:spPr>
          <a:xfrm>
            <a:off x="4761363" y="3581400"/>
            <a:ext cx="3392037" cy="2743200"/>
          </a:xfrm>
        </p:spPr>
        <p:txBody>
          <a:bodyPr>
            <a:normAutofit fontScale="90000"/>
          </a:bodyPr>
          <a:lstStyle/>
          <a:p>
            <a:pPr algn="r"/>
            <a:r>
              <a:rPr lang="en-US" dirty="0" smtClean="0"/>
              <a:t>Model Building through accretion</a:t>
            </a:r>
            <a:endParaRPr lang="en-US" dirty="0"/>
          </a:p>
        </p:txBody>
      </p:sp>
    </p:spTree>
    <p:extLst>
      <p:ext uri="{BB962C8B-B14F-4D97-AF65-F5344CB8AC3E}">
        <p14:creationId xmlns:p14="http://schemas.microsoft.com/office/powerpoint/2010/main" val="140278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Model flattening</a:t>
            </a:r>
            <a:endParaRPr lang="en-US" dirty="0"/>
          </a:p>
        </p:txBody>
      </p:sp>
      <p:sp>
        <p:nvSpPr>
          <p:cNvPr id="4" name="Content Placeholder 3"/>
          <p:cNvSpPr>
            <a:spLocks noGrp="1"/>
          </p:cNvSpPr>
          <p:nvPr>
            <p:ph idx="1"/>
          </p:nvPr>
        </p:nvSpPr>
        <p:spPr/>
        <p:txBody>
          <a:bodyPr>
            <a:normAutofit lnSpcReduction="10000"/>
          </a:bodyPr>
          <a:lstStyle/>
          <a:p>
            <a:r>
              <a:rPr lang="en-US" dirty="0" smtClean="0"/>
              <a:t>Hierarchical models can always be ‘flattened’: </a:t>
            </a:r>
          </a:p>
          <a:p>
            <a:pPr lvl="1"/>
            <a:r>
              <a:rPr lang="en-US" dirty="0" smtClean="0"/>
              <a:t>reduced to simple list of components</a:t>
            </a:r>
          </a:p>
          <a:p>
            <a:pPr lvl="1"/>
            <a:r>
              <a:rPr lang="en-US" dirty="0" smtClean="0"/>
              <a:t>Semantic hierarchy, not (necessarily) physical</a:t>
            </a:r>
          </a:p>
          <a:p>
            <a:r>
              <a:rPr lang="en-US" dirty="0" smtClean="0"/>
              <a:t>Example with beta version of </a:t>
            </a:r>
            <a:r>
              <a:rPr lang="en-US" dirty="0" err="1" smtClean="0"/>
              <a:t>QTAntimony</a:t>
            </a:r>
            <a:endParaRPr lang="en-US" dirty="0" smtClean="0"/>
          </a:p>
          <a:p>
            <a:pPr lvl="1"/>
            <a:r>
              <a:rPr lang="en-US" sz="2200" dirty="0" smtClean="0"/>
              <a:t>(http</a:t>
            </a:r>
            <a:r>
              <a:rPr lang="en-US" sz="2200" dirty="0"/>
              <a:t>://spod-central.org/~</a:t>
            </a:r>
            <a:r>
              <a:rPr lang="en-US" sz="2200" dirty="0" smtClean="0"/>
              <a:t>lpsmith/NSR/Beta.zip for the adventurous)</a:t>
            </a:r>
            <a:endParaRPr lang="en-US" sz="2200" dirty="0"/>
          </a:p>
        </p:txBody>
      </p:sp>
    </p:spTree>
    <p:extLst>
      <p:ext uri="{BB962C8B-B14F-4D97-AF65-F5344CB8AC3E}">
        <p14:creationId xmlns:p14="http://schemas.microsoft.com/office/powerpoint/2010/main" val="19372363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Modular Models</a:t>
            </a:r>
            <a:endParaRPr lang="en-US" dirty="0"/>
          </a:p>
        </p:txBody>
      </p:sp>
      <p:sp>
        <p:nvSpPr>
          <p:cNvPr id="3" name="Content Placeholder 2"/>
          <p:cNvSpPr>
            <a:spLocks noGrp="1"/>
          </p:cNvSpPr>
          <p:nvPr>
            <p:ph idx="1"/>
          </p:nvPr>
        </p:nvSpPr>
        <p:spPr/>
        <p:txBody>
          <a:bodyPr/>
          <a:lstStyle/>
          <a:p>
            <a:r>
              <a:rPr lang="en-US" dirty="0" smtClean="0"/>
              <a:t>Example </a:t>
            </a:r>
            <a:r>
              <a:rPr lang="en-US" dirty="0" err="1" smtClean="0"/>
              <a:t>CellML</a:t>
            </a:r>
            <a:r>
              <a:rPr lang="en-US" dirty="0" smtClean="0"/>
              <a:t> models</a:t>
            </a:r>
          </a:p>
          <a:p>
            <a:r>
              <a:rPr lang="en-US" dirty="0" smtClean="0"/>
              <a:t>Example Antimony models</a:t>
            </a:r>
          </a:p>
          <a:p>
            <a:endParaRPr lang="en-US" dirty="0"/>
          </a:p>
        </p:txBody>
      </p:sp>
    </p:spTree>
    <p:extLst>
      <p:ext uri="{BB962C8B-B14F-4D97-AF65-F5344CB8AC3E}">
        <p14:creationId xmlns:p14="http://schemas.microsoft.com/office/powerpoint/2010/main" val="1939566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696200" cy="1143000"/>
          </a:xfrm>
        </p:spPr>
        <p:txBody>
          <a:bodyPr>
            <a:normAutofit fontScale="90000"/>
          </a:bodyPr>
          <a:lstStyle/>
          <a:p>
            <a:r>
              <a:rPr lang="en-US" dirty="0" smtClean="0"/>
              <a:t>Modular </a:t>
            </a:r>
            <a:r>
              <a:rPr lang="en-US" dirty="0" smtClean="0"/>
              <a:t>Model </a:t>
            </a:r>
            <a:r>
              <a:rPr lang="en-US" dirty="0" smtClean="0"/>
              <a:t>creation</a:t>
            </a:r>
            <a:endParaRPr lang="en-US" dirty="0"/>
          </a:p>
        </p:txBody>
      </p:sp>
      <p:sp>
        <p:nvSpPr>
          <p:cNvPr id="3" name="Content Placeholder 2"/>
          <p:cNvSpPr>
            <a:spLocks noGrp="1"/>
          </p:cNvSpPr>
          <p:nvPr>
            <p:ph idx="1"/>
          </p:nvPr>
        </p:nvSpPr>
        <p:spPr/>
        <p:txBody>
          <a:bodyPr/>
          <a:lstStyle/>
          <a:p>
            <a:r>
              <a:rPr lang="en-US" dirty="0" smtClean="0"/>
              <a:t>Try the same example, but modular this time:</a:t>
            </a:r>
            <a:endParaRPr lang="en-US" dirty="0" smtClean="0"/>
          </a:p>
          <a:p>
            <a:pPr lvl="1"/>
            <a:r>
              <a:rPr lang="en-US" dirty="0" smtClean="0"/>
              <a:t>When a gene1 is activated, it produces a protein1</a:t>
            </a:r>
          </a:p>
          <a:p>
            <a:pPr lvl="1"/>
            <a:r>
              <a:rPr lang="en-US" dirty="0" smtClean="0"/>
              <a:t>protein1 activates gene2</a:t>
            </a:r>
          </a:p>
          <a:p>
            <a:pPr lvl="1"/>
            <a:r>
              <a:rPr lang="en-US" dirty="0" smtClean="0"/>
              <a:t>gene2 produces protein2</a:t>
            </a:r>
          </a:p>
          <a:p>
            <a:pPr lvl="1"/>
            <a:r>
              <a:rPr lang="en-US" dirty="0" smtClean="0"/>
              <a:t>protein2 inhibits gene1</a:t>
            </a:r>
            <a:endParaRPr lang="en-US" dirty="0"/>
          </a:p>
        </p:txBody>
      </p:sp>
    </p:spTree>
    <p:extLst>
      <p:ext uri="{BB962C8B-B14F-4D97-AF65-F5344CB8AC3E}">
        <p14:creationId xmlns:p14="http://schemas.microsoft.com/office/powerpoint/2010/main" val="353578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Proprietary formats </a:t>
            </a:r>
            <a:br>
              <a:rPr lang="en-US" dirty="0" smtClean="0"/>
            </a:br>
            <a:r>
              <a:rPr lang="en-US" sz="3600" dirty="0" smtClean="0"/>
              <a:t>(C, </a:t>
            </a:r>
            <a:r>
              <a:rPr lang="en-US" sz="3600" dirty="0" err="1" smtClean="0"/>
              <a:t>Matlab</a:t>
            </a:r>
            <a:r>
              <a:rPr lang="en-US" sz="3600" dirty="0" smtClean="0"/>
              <a:t>)</a:t>
            </a:r>
            <a:endParaRPr lang="en-US" dirty="0"/>
          </a:p>
        </p:txBody>
      </p:sp>
      <p:sp>
        <p:nvSpPr>
          <p:cNvPr id="3" name="Content Placeholder 2"/>
          <p:cNvSpPr>
            <a:spLocks noGrp="1"/>
          </p:cNvSpPr>
          <p:nvPr>
            <p:ph idx="1"/>
          </p:nvPr>
        </p:nvSpPr>
        <p:spPr/>
        <p:txBody>
          <a:bodyPr/>
          <a:lstStyle/>
          <a:p>
            <a:r>
              <a:rPr lang="en-US" dirty="0" smtClean="0"/>
              <a:t>Quick</a:t>
            </a:r>
          </a:p>
          <a:p>
            <a:r>
              <a:rPr lang="en-US" dirty="0" smtClean="0"/>
              <a:t>Answer immediate question</a:t>
            </a:r>
          </a:p>
          <a:p>
            <a:endParaRPr lang="en-US" dirty="0" smtClean="0"/>
          </a:p>
          <a:p>
            <a:r>
              <a:rPr lang="en-US" dirty="0" smtClean="0"/>
              <a:t>Tend to not age well</a:t>
            </a:r>
            <a:endParaRPr lang="en-US" dirty="0"/>
          </a:p>
          <a:p>
            <a:r>
              <a:rPr lang="en-US" dirty="0"/>
              <a:t>Might not answer </a:t>
            </a:r>
            <a:r>
              <a:rPr lang="en-US" i="1" dirty="0"/>
              <a:t>next</a:t>
            </a:r>
            <a:r>
              <a:rPr lang="en-US" dirty="0"/>
              <a:t> </a:t>
            </a:r>
            <a:r>
              <a:rPr lang="en-US" dirty="0" smtClean="0"/>
              <a:t>question</a:t>
            </a:r>
          </a:p>
          <a:p>
            <a:r>
              <a:rPr lang="en-US" dirty="0" smtClean="0"/>
              <a:t>Hard to exchange </a:t>
            </a:r>
            <a:endParaRPr lang="en-US" dirty="0" smtClean="0"/>
          </a:p>
          <a:p>
            <a:r>
              <a:rPr lang="en-US" dirty="0" smtClean="0"/>
              <a:t>Easily </a:t>
            </a:r>
            <a:r>
              <a:rPr lang="en-US" dirty="0" smtClean="0"/>
              <a:t>lost</a:t>
            </a:r>
            <a:endParaRPr lang="en-US" dirty="0"/>
          </a:p>
        </p:txBody>
      </p:sp>
    </p:spTree>
    <p:extLst>
      <p:ext uri="{BB962C8B-B14F-4D97-AF65-F5344CB8AC3E}">
        <p14:creationId xmlns:p14="http://schemas.microsoft.com/office/powerpoint/2010/main" val="15214519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questions or comments?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89016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Exchangeable formats</a:t>
            </a:r>
            <a:endParaRPr lang="en-US" dirty="0"/>
          </a:p>
        </p:txBody>
      </p:sp>
      <p:sp>
        <p:nvSpPr>
          <p:cNvPr id="3" name="Content Placeholder 2"/>
          <p:cNvSpPr>
            <a:spLocks noGrp="1"/>
          </p:cNvSpPr>
          <p:nvPr>
            <p:ph idx="1"/>
          </p:nvPr>
        </p:nvSpPr>
        <p:spPr/>
        <p:txBody>
          <a:bodyPr/>
          <a:lstStyle/>
          <a:p>
            <a:r>
              <a:rPr lang="en-US" dirty="0" smtClean="0"/>
              <a:t>Learning curve</a:t>
            </a:r>
          </a:p>
          <a:p>
            <a:r>
              <a:rPr lang="en-US" dirty="0" smtClean="0"/>
              <a:t>Must find appropriate software</a:t>
            </a:r>
          </a:p>
          <a:p>
            <a:endParaRPr lang="en-US" dirty="0"/>
          </a:p>
          <a:p>
            <a:r>
              <a:rPr lang="en-US" dirty="0" smtClean="0"/>
              <a:t>Wide variety of analysis options</a:t>
            </a:r>
          </a:p>
          <a:p>
            <a:r>
              <a:rPr lang="en-US" dirty="0" smtClean="0"/>
              <a:t>Easy to store/publish/exchange</a:t>
            </a:r>
          </a:p>
          <a:p>
            <a:r>
              <a:rPr lang="en-US" dirty="0" smtClean="0"/>
              <a:t>More likely to be re-used</a:t>
            </a:r>
          </a:p>
          <a:p>
            <a:r>
              <a:rPr lang="en-US" dirty="0" smtClean="0"/>
              <a:t>(or at least not lost entirely)</a:t>
            </a:r>
          </a:p>
        </p:txBody>
      </p:sp>
    </p:spTree>
    <p:extLst>
      <p:ext uri="{BB962C8B-B14F-4D97-AF65-F5344CB8AC3E}">
        <p14:creationId xmlns:p14="http://schemas.microsoft.com/office/powerpoint/2010/main" val="22352781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m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771140"/>
            <a:ext cx="751840"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 descr="MCj044145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300" y="3328670"/>
            <a:ext cx="748031"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1092200" y="1470343"/>
            <a:ext cx="1844039" cy="1093470"/>
            <a:chOff x="884" y="754"/>
            <a:chExt cx="1452" cy="861"/>
          </a:xfrm>
        </p:grpSpPr>
        <p:pic>
          <p:nvPicPr>
            <p:cNvPr id="25621" name="Picture 6" descr="sm-grap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981"/>
              <a:ext cx="499"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2" name="Picture 7" descr="paper-p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10" y="935"/>
              <a:ext cx="418"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3" name="AutoShape 8"/>
            <p:cNvSpPr>
              <a:spLocks noChangeArrowheads="1"/>
            </p:cNvSpPr>
            <p:nvPr/>
          </p:nvSpPr>
          <p:spPr bwMode="auto">
            <a:xfrm>
              <a:off x="884" y="754"/>
              <a:ext cx="1452" cy="861"/>
            </a:xfrm>
            <a:prstGeom prst="wedgeEllipseCallout">
              <a:avLst>
                <a:gd name="adj1" fmla="val -56542"/>
                <a:gd name="adj2" fmla="val 60685"/>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en-US"/>
            </a:p>
          </p:txBody>
        </p:sp>
      </p:grpSp>
      <p:pic>
        <p:nvPicPr>
          <p:cNvPr id="25605" name="Picture 9" descr="MCj0441534000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40350" y="2479040"/>
            <a:ext cx="1117600" cy="1102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10" descr="MCj04415360000[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81800" y="2911158"/>
            <a:ext cx="1112520"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1"/>
          <p:cNvGrpSpPr>
            <a:grpSpLocks/>
          </p:cNvGrpSpPr>
          <p:nvPr/>
        </p:nvGrpSpPr>
        <p:grpSpPr bwMode="auto">
          <a:xfrm>
            <a:off x="6853238" y="1125538"/>
            <a:ext cx="1209040" cy="863600"/>
            <a:chOff x="4513" y="572"/>
            <a:chExt cx="952" cy="680"/>
          </a:xfrm>
        </p:grpSpPr>
        <p:sp>
          <p:nvSpPr>
            <p:cNvPr id="25618" name="AutoShape 12"/>
            <p:cNvSpPr>
              <a:spLocks noChangeArrowheads="1"/>
            </p:cNvSpPr>
            <p:nvPr/>
          </p:nvSpPr>
          <p:spPr bwMode="auto">
            <a:xfrm>
              <a:off x="4513" y="572"/>
              <a:ext cx="952" cy="680"/>
            </a:xfrm>
            <a:prstGeom prst="wedgeEllipseCallout">
              <a:avLst>
                <a:gd name="adj1" fmla="val -80884"/>
                <a:gd name="adj2" fmla="val 85296"/>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en-US"/>
            </a:p>
          </p:txBody>
        </p:sp>
        <p:pic>
          <p:nvPicPr>
            <p:cNvPr id="25619" name="Picture 13" descr="sm-graph"/>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4" y="708"/>
              <a:ext cx="499"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0" name="AutoShape 14"/>
            <p:cNvSpPr>
              <a:spLocks noChangeArrowheads="1"/>
            </p:cNvSpPr>
            <p:nvPr/>
          </p:nvSpPr>
          <p:spPr bwMode="auto">
            <a:xfrm>
              <a:off x="4513" y="572"/>
              <a:ext cx="952" cy="680"/>
            </a:xfrm>
            <a:prstGeom prst="wedgeEllipseCallout">
              <a:avLst>
                <a:gd name="adj1" fmla="val 1051"/>
                <a:gd name="adj2" fmla="val 120588"/>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endParaRPr lang="en-US"/>
            </a:p>
          </p:txBody>
        </p:sp>
      </p:grpSp>
      <p:grpSp>
        <p:nvGrpSpPr>
          <p:cNvPr id="4" name="Group 15"/>
          <p:cNvGrpSpPr>
            <a:grpSpLocks/>
          </p:cNvGrpSpPr>
          <p:nvPr/>
        </p:nvGrpSpPr>
        <p:grpSpPr bwMode="auto">
          <a:xfrm>
            <a:off x="2820989" y="3688715"/>
            <a:ext cx="1440180" cy="1324610"/>
            <a:chOff x="1973" y="2115"/>
            <a:chExt cx="1134" cy="1043"/>
          </a:xfrm>
        </p:grpSpPr>
        <p:pic>
          <p:nvPicPr>
            <p:cNvPr id="25613" name="Picture 16" descr="MCj0433851000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00" y="2341"/>
              <a:ext cx="272"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17" descr="buttons-on-compute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62" y="2296"/>
              <a:ext cx="271"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5" name="Picture 18" descr="inpu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45" y="2659"/>
              <a:ext cx="227"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6" name="Picture 19" descr="output"/>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08" y="2659"/>
              <a:ext cx="263"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7" name="Oval 20"/>
            <p:cNvSpPr>
              <a:spLocks noChangeArrowheads="1"/>
            </p:cNvSpPr>
            <p:nvPr/>
          </p:nvSpPr>
          <p:spPr bwMode="auto">
            <a:xfrm>
              <a:off x="1973" y="2115"/>
              <a:ext cx="1134" cy="104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grpSp>
      <p:sp>
        <p:nvSpPr>
          <p:cNvPr id="281621" name="AutoShape 21"/>
          <p:cNvSpPr>
            <a:spLocks noChangeArrowheads="1"/>
          </p:cNvSpPr>
          <p:nvPr/>
        </p:nvSpPr>
        <p:spPr bwMode="auto">
          <a:xfrm rot="1121200">
            <a:off x="1737535" y="3803736"/>
            <a:ext cx="690880" cy="172720"/>
          </a:xfrm>
          <a:prstGeom prst="leftRightArrow">
            <a:avLst>
              <a:gd name="adj1" fmla="val 50000"/>
              <a:gd name="adj2" fmla="val 80000"/>
            </a:avLst>
          </a:prstGeom>
          <a:solidFill>
            <a:schemeClr val="accent1"/>
          </a:solidFill>
          <a:ln w="9525">
            <a:solidFill>
              <a:schemeClr val="tx1"/>
            </a:solidFill>
            <a:miter lim="800000"/>
            <a:headEnd/>
            <a:tailEnd/>
          </a:ln>
        </p:spPr>
        <p:txBody>
          <a:bodyPr wrap="none" anchor="ctr"/>
          <a:lstStyle/>
          <a:p>
            <a:endParaRPr lang="en-GB"/>
          </a:p>
        </p:txBody>
      </p:sp>
      <p:sp>
        <p:nvSpPr>
          <p:cNvPr id="281622" name="AutoShape 22"/>
          <p:cNvSpPr>
            <a:spLocks noChangeArrowheads="1"/>
          </p:cNvSpPr>
          <p:nvPr/>
        </p:nvSpPr>
        <p:spPr bwMode="auto">
          <a:xfrm rot="-1458273">
            <a:off x="4998115" y="3793149"/>
            <a:ext cx="690880" cy="172720"/>
          </a:xfrm>
          <a:prstGeom prst="leftRightArrow">
            <a:avLst>
              <a:gd name="adj1" fmla="val 50000"/>
              <a:gd name="adj2" fmla="val 80000"/>
            </a:avLst>
          </a:prstGeom>
          <a:solidFill>
            <a:schemeClr val="accent1"/>
          </a:solidFill>
          <a:ln w="9525">
            <a:solidFill>
              <a:schemeClr val="tx1"/>
            </a:solidFill>
            <a:miter lim="800000"/>
            <a:headEnd/>
            <a:tailEnd/>
          </a:ln>
        </p:spPr>
        <p:txBody>
          <a:bodyPr wrap="none" anchor="ctr"/>
          <a:lstStyle/>
          <a:p>
            <a:endParaRPr lang="en-GB"/>
          </a:p>
        </p:txBody>
      </p:sp>
      <p:sp>
        <p:nvSpPr>
          <p:cNvPr id="25611" name="Text Box 23"/>
          <p:cNvSpPr txBox="1">
            <a:spLocks noChangeArrowheads="1"/>
          </p:cNvSpPr>
          <p:nvPr/>
        </p:nvSpPr>
        <p:spPr bwMode="auto">
          <a:xfrm>
            <a:off x="0" y="4926013"/>
            <a:ext cx="81534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Geneva" charset="-128"/>
              </a:defRPr>
            </a:lvl1pPr>
            <a:lvl2pPr marL="742950" indent="-285750">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algn="ctr">
              <a:spcBef>
                <a:spcPct val="50000"/>
              </a:spcBef>
            </a:pPr>
            <a:r>
              <a:rPr lang="en-US" sz="3200" dirty="0"/>
              <a:t>Goal: reproducible and reusable </a:t>
            </a:r>
          </a:p>
          <a:p>
            <a:pPr algn="ctr">
              <a:spcBef>
                <a:spcPct val="50000"/>
              </a:spcBef>
            </a:pPr>
            <a:r>
              <a:rPr lang="en-US" sz="3200" dirty="0"/>
              <a:t>models and simulations</a:t>
            </a:r>
          </a:p>
        </p:txBody>
      </p:sp>
      <p:sp>
        <p:nvSpPr>
          <p:cNvPr id="25612" name="Rectangle 24"/>
          <p:cNvSpPr>
            <a:spLocks noChangeArrowheads="1"/>
          </p:cNvSpPr>
          <p:nvPr/>
        </p:nvSpPr>
        <p:spPr bwMode="auto">
          <a:xfrm>
            <a:off x="0" y="404813"/>
            <a:ext cx="8153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1" hangingPunct="1"/>
            <a:r>
              <a:rPr lang="en-US" sz="4400" dirty="0"/>
              <a:t>Why standards ?</a:t>
            </a:r>
            <a:endParaRPr lang="en-GB" sz="4400" dirty="0"/>
          </a:p>
        </p:txBody>
      </p:sp>
      <p:sp>
        <p:nvSpPr>
          <p:cNvPr id="24" name="Rectangle 23"/>
          <p:cNvSpPr>
            <a:spLocks noChangeArrowheads="1"/>
          </p:cNvSpPr>
          <p:nvPr/>
        </p:nvSpPr>
        <p:spPr bwMode="auto">
          <a:xfrm>
            <a:off x="0" y="6550223"/>
            <a:ext cx="9144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dirty="0" smtClean="0"/>
              <a:t>courtesy Sara Keating, </a:t>
            </a:r>
            <a:r>
              <a:rPr lang="en-US" sz="1400" dirty="0" err="1" smtClean="0"/>
              <a:t>libsbml</a:t>
            </a:r>
            <a:r>
              <a:rPr lang="en-US" sz="1400" dirty="0" smtClean="0"/>
              <a:t> team</a:t>
            </a:r>
            <a:endParaRPr lang="en-GB" sz="1400" dirty="0"/>
          </a:p>
        </p:txBody>
      </p:sp>
    </p:spTree>
    <p:custDataLst>
      <p:tags r:id="rId1"/>
    </p:custDataLst>
    <p:extLst>
      <p:ext uri="{BB962C8B-B14F-4D97-AF65-F5344CB8AC3E}">
        <p14:creationId xmlns:p14="http://schemas.microsoft.com/office/powerpoint/2010/main" val="11862314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81621"/>
                                        </p:tgtEl>
                                        <p:attrNameLst>
                                          <p:attrName>style.visibility</p:attrName>
                                        </p:attrNameLst>
                                      </p:cBhvr>
                                      <p:to>
                                        <p:strVal val="visible"/>
                                      </p:to>
                                    </p:set>
                                    <p:animEffect transition="in" filter="wipe(up)">
                                      <p:cBhvr>
                                        <p:cTn id="11" dur="500"/>
                                        <p:tgtEl>
                                          <p:spTgt spid="281621"/>
                                        </p:tgtEl>
                                      </p:cBhvr>
                                    </p:animEffect>
                                  </p:childTnLst>
                                </p:cTn>
                              </p:par>
                            </p:childTnLst>
                          </p:cTn>
                        </p:par>
                        <p:par>
                          <p:cTn id="12" fill="hold" nodeType="afterGroup">
                            <p:stCondLst>
                              <p:cond delay="1000"/>
                            </p:stCondLst>
                            <p:childTnLst>
                              <p:par>
                                <p:cTn id="13" presetID="8"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500"/>
                                        <p:tgtEl>
                                          <p:spTgt spid="4"/>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81622"/>
                                        </p:tgtEl>
                                        <p:attrNameLst>
                                          <p:attrName>style.visibility</p:attrName>
                                        </p:attrNameLst>
                                      </p:cBhvr>
                                      <p:to>
                                        <p:strVal val="visible"/>
                                      </p:to>
                                    </p:set>
                                    <p:animEffect transition="in" filter="wipe(down)">
                                      <p:cBhvr>
                                        <p:cTn id="19" dur="500"/>
                                        <p:tgtEl>
                                          <p:spTgt spid="281622"/>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21" grpId="0" animBg="1"/>
      <p:bldP spid="2816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standards?</a:t>
            </a:r>
            <a:endParaRPr lang="en-US" dirty="0"/>
          </a:p>
        </p:txBody>
      </p:sp>
      <p:sp>
        <p:nvSpPr>
          <p:cNvPr id="3" name="Content Placeholder 2"/>
          <p:cNvSpPr>
            <a:spLocks noGrp="1"/>
          </p:cNvSpPr>
          <p:nvPr>
            <p:ph idx="1"/>
          </p:nvPr>
        </p:nvSpPr>
        <p:spPr/>
        <p:txBody>
          <a:bodyPr/>
          <a:lstStyle/>
          <a:p>
            <a:r>
              <a:rPr lang="en-US" smtClean="0"/>
              <a:t>Not just a list of equations</a:t>
            </a:r>
          </a:p>
          <a:p>
            <a:r>
              <a:rPr lang="en-US" smtClean="0"/>
              <a:t>Makes communication less ambiguous</a:t>
            </a:r>
          </a:p>
          <a:p>
            <a:r>
              <a:rPr lang="en-US" smtClean="0"/>
              <a:t>Concrete framework for adding new data/theories</a:t>
            </a:r>
          </a:p>
          <a:p>
            <a:r>
              <a:rPr lang="en-US" smtClean="0"/>
              <a:t>Facilitates evaluation of relationships/theories</a:t>
            </a:r>
            <a:endParaRPr lang="en-US" dirty="0"/>
          </a:p>
        </p:txBody>
      </p:sp>
      <p:sp>
        <p:nvSpPr>
          <p:cNvPr id="10" name="Rectangle 9"/>
          <p:cNvSpPr>
            <a:spLocks noChangeArrowheads="1"/>
          </p:cNvSpPr>
          <p:nvPr/>
        </p:nvSpPr>
        <p:spPr bwMode="auto">
          <a:xfrm>
            <a:off x="0" y="6550223"/>
            <a:ext cx="9144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dirty="0" smtClean="0"/>
              <a:t>courtesy Sara Keating, </a:t>
            </a:r>
            <a:r>
              <a:rPr lang="en-US" sz="1400" dirty="0" err="1" smtClean="0"/>
              <a:t>libsbml</a:t>
            </a:r>
            <a:r>
              <a:rPr lang="en-US" sz="1400" dirty="0" smtClean="0"/>
              <a:t> team</a:t>
            </a:r>
            <a:endParaRPr lang="en-GB" sz="1400" dirty="0"/>
          </a:p>
        </p:txBody>
      </p:sp>
    </p:spTree>
    <p:extLst>
      <p:ext uri="{BB962C8B-B14F-4D97-AF65-F5344CB8AC3E}">
        <p14:creationId xmlns:p14="http://schemas.microsoft.com/office/powerpoint/2010/main" val="3216480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standards?</a:t>
            </a:r>
            <a:endParaRPr lang="en-US" dirty="0"/>
          </a:p>
        </p:txBody>
      </p:sp>
      <p:grpSp>
        <p:nvGrpSpPr>
          <p:cNvPr id="4" name="Group 16"/>
          <p:cNvGrpSpPr>
            <a:grpSpLocks/>
          </p:cNvGrpSpPr>
          <p:nvPr/>
        </p:nvGrpSpPr>
        <p:grpSpPr bwMode="auto">
          <a:xfrm>
            <a:off x="466726" y="3960813"/>
            <a:ext cx="7702550" cy="2211387"/>
            <a:chOff x="294" y="2486"/>
            <a:chExt cx="5262" cy="1393"/>
          </a:xfrm>
        </p:grpSpPr>
        <p:sp>
          <p:nvSpPr>
            <p:cNvPr id="5" name="Text Box 8"/>
            <p:cNvSpPr txBox="1">
              <a:spLocks noChangeArrowheads="1"/>
            </p:cNvSpPr>
            <p:nvPr/>
          </p:nvSpPr>
          <p:spPr bwMode="auto">
            <a:xfrm>
              <a:off x="294" y="2486"/>
              <a:ext cx="526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Geneva" charset="-128"/>
                </a:defRPr>
              </a:lvl1pPr>
              <a:lvl2pPr marL="742950" indent="-285750">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eaLnBrk="1" hangingPunct="1">
                <a:buFontTx/>
                <a:buChar char="•"/>
              </a:pPr>
              <a:r>
                <a:rPr lang="en-US" sz="2800">
                  <a:latin typeface="+mn-lt"/>
                </a:rPr>
                <a:t> Need a </a:t>
              </a:r>
              <a:r>
                <a:rPr lang="en-US" sz="2800" b="1">
                  <a:latin typeface="+mn-lt"/>
                </a:rPr>
                <a:t>software-independent</a:t>
              </a:r>
              <a:r>
                <a:rPr lang="en-US" sz="2800">
                  <a:latin typeface="+mn-lt"/>
                </a:rPr>
                <a:t> format</a:t>
              </a:r>
              <a:endParaRPr lang="en-GB" sz="2800">
                <a:latin typeface="+mn-lt"/>
              </a:endParaRPr>
            </a:p>
          </p:txBody>
        </p:sp>
        <p:sp>
          <p:nvSpPr>
            <p:cNvPr id="6" name="Text Box 9"/>
            <p:cNvSpPr txBox="1">
              <a:spLocks noChangeArrowheads="1"/>
            </p:cNvSpPr>
            <p:nvPr/>
          </p:nvSpPr>
          <p:spPr bwMode="auto">
            <a:xfrm>
              <a:off x="294" y="3552"/>
              <a:ext cx="4989"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Geneva" charset="-128"/>
                </a:defRPr>
              </a:lvl1pPr>
              <a:lvl2pPr>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lvl="1" eaLnBrk="1" hangingPunct="1">
                <a:buFont typeface="Wingdings" pitchFamily="2" charset="2"/>
                <a:buChar char="§"/>
              </a:pPr>
              <a:r>
                <a:rPr lang="en-US" sz="2800">
                  <a:latin typeface="+mn-lt"/>
                </a:rPr>
                <a:t> Strengths are often complementary</a:t>
              </a:r>
            </a:p>
          </p:txBody>
        </p:sp>
        <p:sp>
          <p:nvSpPr>
            <p:cNvPr id="7" name="Text Box 11"/>
            <p:cNvSpPr txBox="1">
              <a:spLocks noChangeArrowheads="1"/>
            </p:cNvSpPr>
            <p:nvPr/>
          </p:nvSpPr>
          <p:spPr bwMode="auto">
            <a:xfrm>
              <a:off x="294" y="2927"/>
              <a:ext cx="5262"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Arial" charset="0"/>
                  <a:ea typeface="Geneva" charset="-128"/>
                </a:defRPr>
              </a:lvl1pPr>
              <a:lvl2pPr>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lvl="1" eaLnBrk="1" hangingPunct="1">
                <a:buFont typeface="Wingdings" pitchFamily="2" charset="2"/>
                <a:buChar char="§"/>
              </a:pPr>
              <a:r>
                <a:rPr lang="en-US" sz="2800" dirty="0">
                  <a:latin typeface="+mn-lt"/>
                </a:rPr>
                <a:t> Different packages have different strengths</a:t>
              </a:r>
            </a:p>
          </p:txBody>
        </p:sp>
      </p:grpSp>
      <p:grpSp>
        <p:nvGrpSpPr>
          <p:cNvPr id="8" name="Group 15"/>
          <p:cNvGrpSpPr>
            <a:grpSpLocks/>
          </p:cNvGrpSpPr>
          <p:nvPr/>
        </p:nvGrpSpPr>
        <p:grpSpPr bwMode="auto">
          <a:xfrm>
            <a:off x="466726" y="1905000"/>
            <a:ext cx="7702550" cy="1858963"/>
            <a:chOff x="294" y="1239"/>
            <a:chExt cx="5262" cy="1171"/>
          </a:xfrm>
        </p:grpSpPr>
        <p:sp>
          <p:nvSpPr>
            <p:cNvPr id="9" name="Text Box 10"/>
            <p:cNvSpPr txBox="1">
              <a:spLocks noChangeArrowheads="1"/>
            </p:cNvSpPr>
            <p:nvPr/>
          </p:nvSpPr>
          <p:spPr bwMode="auto">
            <a:xfrm>
              <a:off x="294" y="1239"/>
              <a:ext cx="526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Geneva" charset="-128"/>
                </a:defRPr>
              </a:lvl1pPr>
              <a:lvl2pPr marL="742950" indent="-285750">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eaLnBrk="1" hangingPunct="1">
                <a:buFontTx/>
                <a:buChar char="•"/>
              </a:pPr>
              <a:r>
                <a:rPr lang="en-US" sz="2800" dirty="0">
                  <a:latin typeface="+mn-lt"/>
                </a:rPr>
                <a:t> </a:t>
              </a:r>
              <a:r>
                <a:rPr lang="en-US" sz="2800" dirty="0" smtClean="0">
                  <a:latin typeface="+mn-lt"/>
                </a:rPr>
                <a:t>Needs </a:t>
              </a:r>
              <a:r>
                <a:rPr lang="en-US" sz="2800" dirty="0">
                  <a:latin typeface="+mn-lt"/>
                </a:rPr>
                <a:t>to capture both</a:t>
              </a:r>
              <a:endParaRPr lang="en-GB" sz="2800" dirty="0">
                <a:latin typeface="+mn-lt"/>
              </a:endParaRPr>
            </a:p>
          </p:txBody>
        </p:sp>
        <p:sp>
          <p:nvSpPr>
            <p:cNvPr id="10" name="Text Box 13"/>
            <p:cNvSpPr txBox="1">
              <a:spLocks noChangeArrowheads="1"/>
            </p:cNvSpPr>
            <p:nvPr/>
          </p:nvSpPr>
          <p:spPr bwMode="auto">
            <a:xfrm>
              <a:off x="294" y="1680"/>
              <a:ext cx="485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Geneva" charset="-128"/>
                </a:defRPr>
              </a:lvl1pPr>
              <a:lvl2pPr>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lvl="1" eaLnBrk="1" hangingPunct="1">
                <a:buFont typeface="Wingdings" pitchFamily="2" charset="2"/>
                <a:buChar char="§"/>
              </a:pPr>
              <a:r>
                <a:rPr lang="en-US" sz="2800">
                  <a:latin typeface="+mn-lt"/>
                </a:rPr>
                <a:t> </a:t>
              </a:r>
              <a:r>
                <a:rPr lang="en-US">
                  <a:latin typeface="+mn-lt"/>
                </a:rPr>
                <a:t> </a:t>
              </a:r>
              <a:r>
                <a:rPr lang="en-US" sz="2800" b="1">
                  <a:latin typeface="+mn-lt"/>
                </a:rPr>
                <a:t>Mathematical</a:t>
              </a:r>
              <a:r>
                <a:rPr lang="en-US" sz="2800">
                  <a:latin typeface="+mn-lt"/>
                </a:rPr>
                <a:t> content</a:t>
              </a:r>
            </a:p>
          </p:txBody>
        </p:sp>
        <p:sp>
          <p:nvSpPr>
            <p:cNvPr id="11" name="Text Box 14"/>
            <p:cNvSpPr txBox="1">
              <a:spLocks noChangeArrowheads="1"/>
            </p:cNvSpPr>
            <p:nvPr/>
          </p:nvSpPr>
          <p:spPr bwMode="auto">
            <a:xfrm>
              <a:off x="294" y="2083"/>
              <a:ext cx="485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Geneva" charset="-128"/>
                </a:defRPr>
              </a:lvl1pPr>
              <a:lvl2pPr>
                <a:defRPr sz="2400">
                  <a:solidFill>
                    <a:schemeClr val="tx1"/>
                  </a:solidFill>
                  <a:latin typeface="Arial" charset="0"/>
                  <a:ea typeface="Geneva" charset="-128"/>
                </a:defRPr>
              </a:lvl2pPr>
              <a:lvl3pPr marL="1143000" indent="-228600">
                <a:defRPr sz="2400">
                  <a:solidFill>
                    <a:schemeClr val="tx1"/>
                  </a:solidFill>
                  <a:latin typeface="Arial" charset="0"/>
                  <a:ea typeface="Geneva" charset="-128"/>
                </a:defRPr>
              </a:lvl3pPr>
              <a:lvl4pPr marL="1600200" indent="-228600">
                <a:defRPr sz="2400">
                  <a:solidFill>
                    <a:schemeClr val="tx1"/>
                  </a:solidFill>
                  <a:latin typeface="Arial" charset="0"/>
                  <a:ea typeface="Geneva" charset="-128"/>
                </a:defRPr>
              </a:lvl4pPr>
              <a:lvl5pPr marL="2057400" indent="-228600">
                <a:defRPr sz="2400">
                  <a:solidFill>
                    <a:schemeClr val="tx1"/>
                  </a:solidFill>
                  <a:latin typeface="Arial" charset="0"/>
                  <a:ea typeface="Geneva" charset="-128"/>
                </a:defRPr>
              </a:lvl5pPr>
              <a:lvl6pPr marL="2514600" indent="-228600" eaLnBrk="0" fontAlgn="base" hangingPunct="0">
                <a:spcBef>
                  <a:spcPct val="0"/>
                </a:spcBef>
                <a:spcAft>
                  <a:spcPct val="0"/>
                </a:spcAft>
                <a:defRPr sz="2400">
                  <a:solidFill>
                    <a:schemeClr val="tx1"/>
                  </a:solidFill>
                  <a:latin typeface="Arial" charset="0"/>
                  <a:ea typeface="Geneva" charset="-128"/>
                </a:defRPr>
              </a:lvl6pPr>
              <a:lvl7pPr marL="2971800" indent="-228600" eaLnBrk="0" fontAlgn="base" hangingPunct="0">
                <a:spcBef>
                  <a:spcPct val="0"/>
                </a:spcBef>
                <a:spcAft>
                  <a:spcPct val="0"/>
                </a:spcAft>
                <a:defRPr sz="2400">
                  <a:solidFill>
                    <a:schemeClr val="tx1"/>
                  </a:solidFill>
                  <a:latin typeface="Arial" charset="0"/>
                  <a:ea typeface="Geneva" charset="-128"/>
                </a:defRPr>
              </a:lvl7pPr>
              <a:lvl8pPr marL="3429000" indent="-228600" eaLnBrk="0" fontAlgn="base" hangingPunct="0">
                <a:spcBef>
                  <a:spcPct val="0"/>
                </a:spcBef>
                <a:spcAft>
                  <a:spcPct val="0"/>
                </a:spcAft>
                <a:defRPr sz="2400">
                  <a:solidFill>
                    <a:schemeClr val="tx1"/>
                  </a:solidFill>
                  <a:latin typeface="Arial" charset="0"/>
                  <a:ea typeface="Geneva" charset="-128"/>
                </a:defRPr>
              </a:lvl8pPr>
              <a:lvl9pPr marL="3886200" indent="-228600" eaLnBrk="0" fontAlgn="base" hangingPunct="0">
                <a:spcBef>
                  <a:spcPct val="0"/>
                </a:spcBef>
                <a:spcAft>
                  <a:spcPct val="0"/>
                </a:spcAft>
                <a:defRPr sz="2400">
                  <a:solidFill>
                    <a:schemeClr val="tx1"/>
                  </a:solidFill>
                  <a:latin typeface="Arial" charset="0"/>
                  <a:ea typeface="Geneva" charset="-128"/>
                </a:defRPr>
              </a:lvl9pPr>
            </a:lstStyle>
            <a:p>
              <a:pPr lvl="1" eaLnBrk="1" hangingPunct="1">
                <a:buFont typeface="Wingdings" pitchFamily="2" charset="2"/>
                <a:buChar char="§"/>
              </a:pPr>
              <a:r>
                <a:rPr lang="en-US" sz="2800">
                  <a:latin typeface="+mn-lt"/>
                </a:rPr>
                <a:t> </a:t>
              </a:r>
              <a:r>
                <a:rPr lang="en-US">
                  <a:latin typeface="+mn-lt"/>
                </a:rPr>
                <a:t> </a:t>
              </a:r>
              <a:r>
                <a:rPr lang="en-US" sz="2800" b="1">
                  <a:latin typeface="+mn-lt"/>
                </a:rPr>
                <a:t>Semantic</a:t>
              </a:r>
              <a:r>
                <a:rPr lang="en-US" sz="2800">
                  <a:latin typeface="+mn-lt"/>
                </a:rPr>
                <a:t> content</a:t>
              </a:r>
            </a:p>
          </p:txBody>
        </p:sp>
      </p:grpSp>
      <p:sp>
        <p:nvSpPr>
          <p:cNvPr id="13" name="Rectangle 12"/>
          <p:cNvSpPr>
            <a:spLocks noChangeArrowheads="1"/>
          </p:cNvSpPr>
          <p:nvPr/>
        </p:nvSpPr>
        <p:spPr bwMode="auto">
          <a:xfrm>
            <a:off x="0" y="6550223"/>
            <a:ext cx="9144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dirty="0" smtClean="0"/>
              <a:t>courtesy Sara Keating, </a:t>
            </a:r>
            <a:r>
              <a:rPr lang="en-US" sz="1400" dirty="0" err="1" smtClean="0"/>
              <a:t>libsbml</a:t>
            </a:r>
            <a:r>
              <a:rPr lang="en-US" sz="1400" dirty="0" smtClean="0"/>
              <a:t> team</a:t>
            </a:r>
            <a:endParaRPr lang="en-GB" sz="1400" dirty="0"/>
          </a:p>
        </p:txBody>
      </p:sp>
    </p:spTree>
    <p:extLst>
      <p:ext uri="{BB962C8B-B14F-4D97-AF65-F5344CB8AC3E}">
        <p14:creationId xmlns:p14="http://schemas.microsoft.com/office/powerpoint/2010/main" val="316382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1728</TotalTime>
  <Words>1115</Words>
  <Application>Microsoft Office PowerPoint</Application>
  <PresentationFormat>On-screen Show (4:3)</PresentationFormat>
  <Paragraphs>284</Paragraphs>
  <Slides>50</Slides>
  <Notes>6</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Opulent</vt:lpstr>
      <vt:lpstr>Model Exchange Standards</vt:lpstr>
      <vt:lpstr>My biases</vt:lpstr>
      <vt:lpstr>Your biases</vt:lpstr>
      <vt:lpstr>Scientific Modeling</vt:lpstr>
      <vt:lpstr>Proprietary formats  (C, Matlab)</vt:lpstr>
      <vt:lpstr>Exchangeable formats</vt:lpstr>
      <vt:lpstr>PowerPoint Presentation</vt:lpstr>
      <vt:lpstr>Why standards?</vt:lpstr>
      <vt:lpstr>Why standards?</vt:lpstr>
      <vt:lpstr>Exchange formats</vt:lpstr>
      <vt:lpstr>PowerPoint Presentation</vt:lpstr>
      <vt:lpstr>PowerPoint Presentation</vt:lpstr>
      <vt:lpstr>Antimony</vt:lpstr>
      <vt:lpstr>SBML features</vt:lpstr>
      <vt:lpstr>SBML features</vt:lpstr>
      <vt:lpstr>SBML Features</vt:lpstr>
      <vt:lpstr>SBML Features</vt:lpstr>
      <vt:lpstr>Model creation</vt:lpstr>
      <vt:lpstr>Questions?</vt:lpstr>
      <vt:lpstr>Modularity!</vt:lpstr>
      <vt:lpstr>Modularity</vt:lpstr>
      <vt:lpstr>Modularity</vt:lpstr>
      <vt:lpstr>Modularity</vt:lpstr>
      <vt:lpstr>Modularity</vt:lpstr>
      <vt:lpstr>Modularity</vt:lpstr>
      <vt:lpstr>Modularity</vt:lpstr>
      <vt:lpstr>Modularity</vt:lpstr>
      <vt:lpstr>Differences between Antimony and CellML modularity</vt:lpstr>
      <vt:lpstr>‘Black Box’ Modularity</vt:lpstr>
      <vt:lpstr>Model Composition</vt:lpstr>
      <vt:lpstr>‘Black Box’ Translation</vt:lpstr>
      <vt:lpstr>Implications for libraries</vt:lpstr>
      <vt:lpstr>Implications for libraries</vt:lpstr>
      <vt:lpstr>Second difference: Math vs. Objects</vt:lpstr>
      <vt:lpstr>Math vs. Objects</vt:lpstr>
      <vt:lpstr>Math vs. Objects</vt:lpstr>
      <vt:lpstr>black box vs. model composition</vt:lpstr>
      <vt:lpstr>Creating modular models</vt:lpstr>
      <vt:lpstr>Becoming a submodel</vt:lpstr>
      <vt:lpstr>Adding Facts</vt:lpstr>
      <vt:lpstr>Connecting variables</vt:lpstr>
      <vt:lpstr>Connecting variables II</vt:lpstr>
      <vt:lpstr>‘Flattened’ version</vt:lpstr>
      <vt:lpstr>Changing facts</vt:lpstr>
      <vt:lpstr>PowerPoint Presentation</vt:lpstr>
      <vt:lpstr>Model Building through accretion</vt:lpstr>
      <vt:lpstr>Model flattening</vt:lpstr>
      <vt:lpstr>Modular Models</vt:lpstr>
      <vt:lpstr>Modular Model creation</vt:lpstr>
      <vt:lpstr>Final questions or comments?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Exchange Standards</dc:title>
  <dc:creator>Lucian</dc:creator>
  <cp:lastModifiedBy>Lucian</cp:lastModifiedBy>
  <cp:revision>33</cp:revision>
  <dcterms:created xsi:type="dcterms:W3CDTF">2011-08-22T18:23:39Z</dcterms:created>
  <dcterms:modified xsi:type="dcterms:W3CDTF">2011-08-23T23:21:08Z</dcterms:modified>
</cp:coreProperties>
</file>