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56" r:id="rId3"/>
    <p:sldId id="258" r:id="rId4"/>
    <p:sldId id="262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E9918-90F6-47D8-9234-8691ED723E6A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AC66D-933A-46BC-8EA4-73DC1EBB1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932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0AC66D-933A-46BC-8EA4-73DC1EBB16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493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ED9D-3A48-4403-AAFC-5FC75C5E3081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15F1-E161-4FA6-922C-18920DDB5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905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ED9D-3A48-4403-AAFC-5FC75C5E3081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15F1-E161-4FA6-922C-18920DDB5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74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ED9D-3A48-4403-AAFC-5FC75C5E3081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15F1-E161-4FA6-922C-18920DDB5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10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ED9D-3A48-4403-AAFC-5FC75C5E3081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15F1-E161-4FA6-922C-18920DDB5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38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ED9D-3A48-4403-AAFC-5FC75C5E3081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15F1-E161-4FA6-922C-18920DDB5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058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ED9D-3A48-4403-AAFC-5FC75C5E3081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15F1-E161-4FA6-922C-18920DDB5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52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ED9D-3A48-4403-AAFC-5FC75C5E3081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15F1-E161-4FA6-922C-18920DDB5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430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ED9D-3A48-4403-AAFC-5FC75C5E3081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15F1-E161-4FA6-922C-18920DDB5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113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ED9D-3A48-4403-AAFC-5FC75C5E3081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15F1-E161-4FA6-922C-18920DDB5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15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ED9D-3A48-4403-AAFC-5FC75C5E3081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15F1-E161-4FA6-922C-18920DDB5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705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ED9D-3A48-4403-AAFC-5FC75C5E3081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15F1-E161-4FA6-922C-18920DDB5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65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5ED9D-3A48-4403-AAFC-5FC75C5E3081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415F1-E161-4FA6-922C-18920DDB5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821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29904" y="962527"/>
            <a:ext cx="100033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NIH BRAIN Initiative U19 Data Science Consortium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26749" y="2704699"/>
            <a:ext cx="68228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/>
              <a:t>Behavioral Data Subgroup</a:t>
            </a:r>
          </a:p>
        </p:txBody>
      </p:sp>
    </p:spTree>
    <p:extLst>
      <p:ext uri="{BB962C8B-B14F-4D97-AF65-F5344CB8AC3E}">
        <p14:creationId xmlns:p14="http://schemas.microsoft.com/office/powerpoint/2010/main" val="10300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34160" y="1417567"/>
            <a:ext cx="8595360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u="sng" dirty="0"/>
              <a:t>Diversity of interests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u="sng" dirty="0"/>
              <a:t>Species</a:t>
            </a:r>
            <a:r>
              <a:rPr lang="en-US" sz="2000" dirty="0"/>
              <a:t> (Humans, Non-human primates, rats, mice, flies)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u="sng" dirty="0"/>
              <a:t>Behavioral paradigms </a:t>
            </a:r>
            <a:r>
              <a:rPr lang="en-US" sz="2000" dirty="0"/>
              <a:t>(e.g., schema and one-trial learning, sensory discrimination, locomotion, spatial navigation, working memory, social behavior)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u="sng" dirty="0"/>
              <a:t>Testing contexts </a:t>
            </a:r>
            <a:r>
              <a:rPr lang="en-US" sz="2000" dirty="0"/>
              <a:t>(e.g., head-fixed vs freely moving, conditioned vs unconditioned, single trial vs  trial continuous 24 monitoring, habituation/training regimens)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u="sng" dirty="0"/>
              <a:t>Discrete and/or continuous outcome measures </a:t>
            </a:r>
            <a:r>
              <a:rPr lang="en-US" sz="2000" dirty="0"/>
              <a:t>(e.g., correct responses, reaction time, pupil dynamics, pose estimation, dyadic annotations)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u="sng" dirty="0"/>
              <a:t>Associated neural and physiological data</a:t>
            </a:r>
            <a:r>
              <a:rPr lang="en-US" sz="2000" dirty="0"/>
              <a:t> (e.g., electrophysiological, imaging, heart rate)</a:t>
            </a:r>
          </a:p>
        </p:txBody>
      </p:sp>
      <p:sp>
        <p:nvSpPr>
          <p:cNvPr id="5" name="Rectangle 4"/>
          <p:cNvSpPr/>
          <p:nvPr/>
        </p:nvSpPr>
        <p:spPr>
          <a:xfrm>
            <a:off x="324051" y="120936"/>
            <a:ext cx="60381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/>
              <a:t>U19 Behavioral Data Subgroup</a:t>
            </a:r>
          </a:p>
        </p:txBody>
      </p:sp>
    </p:spTree>
    <p:extLst>
      <p:ext uri="{BB962C8B-B14F-4D97-AF65-F5344CB8AC3E}">
        <p14:creationId xmlns:p14="http://schemas.microsoft.com/office/powerpoint/2010/main" val="1120998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5432" y="1106424"/>
            <a:ext cx="1112824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Current Goals</a:t>
            </a:r>
          </a:p>
          <a:p>
            <a:endParaRPr lang="en-US" dirty="0"/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Catalogue behavioral data science approaches from individual labs and projects. Share expertise and data analysis tools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Establish consensus guidelines for best practices for behavioral data acquisition, annotation, curation and sharing (raw data to meta data) across diverse species, tasks, measures and experimental contexts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Initiate development of “Big Data” strategies to facilitate comparative research and generalization of behavioral data across species</a:t>
            </a:r>
          </a:p>
        </p:txBody>
      </p:sp>
      <p:sp>
        <p:nvSpPr>
          <p:cNvPr id="3" name="Rectangle 2"/>
          <p:cNvSpPr/>
          <p:nvPr/>
        </p:nvSpPr>
        <p:spPr>
          <a:xfrm>
            <a:off x="324051" y="120936"/>
            <a:ext cx="60381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/>
              <a:t>U19 Behavioral Data Subgroup</a:t>
            </a:r>
          </a:p>
        </p:txBody>
      </p:sp>
    </p:spTree>
    <p:extLst>
      <p:ext uri="{BB962C8B-B14F-4D97-AF65-F5344CB8AC3E}">
        <p14:creationId xmlns:p14="http://schemas.microsoft.com/office/powerpoint/2010/main" val="577748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6400" y="985222"/>
            <a:ext cx="67163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/>
              <a:t>Common measures, tools and/or workflows</a:t>
            </a:r>
          </a:p>
        </p:txBody>
      </p:sp>
      <p:sp>
        <p:nvSpPr>
          <p:cNvPr id="3" name="Rectangle 2"/>
          <p:cNvSpPr/>
          <p:nvPr/>
        </p:nvSpPr>
        <p:spPr>
          <a:xfrm>
            <a:off x="324051" y="120936"/>
            <a:ext cx="60381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/>
              <a:t>U19 Behavioral Data Subgroup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6400" y="1726398"/>
            <a:ext cx="11277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u="sng" dirty="0"/>
              <a:t>Pupil/eye tracking</a:t>
            </a:r>
            <a:r>
              <a:rPr lang="en-US" sz="2400" dirty="0"/>
              <a:t> in flies, mice, rats, non-human primates and humans (e.g., </a:t>
            </a:r>
            <a:r>
              <a:rPr lang="en-US" sz="2400" dirty="0" err="1"/>
              <a:t>iScan</a:t>
            </a:r>
            <a:r>
              <a:rPr lang="en-US" sz="2400" dirty="0"/>
              <a:t>/</a:t>
            </a:r>
            <a:r>
              <a:rPr lang="en-US" sz="2400" dirty="0" err="1"/>
              <a:t>iLink</a:t>
            </a:r>
            <a:r>
              <a:rPr lang="en-US" sz="2400" dirty="0"/>
              <a:t>, Dickinson custom)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u="sng" dirty="0"/>
              <a:t>Video tracking and analysis:</a:t>
            </a:r>
            <a:r>
              <a:rPr lang="en-US" sz="2400" dirty="0"/>
              <a:t> (e.g., LEAP (Leap Estimates Animal Pose), Bonsai, </a:t>
            </a:r>
            <a:r>
              <a:rPr lang="en-US" sz="2400" dirty="0" err="1"/>
              <a:t>DeepLabCut</a:t>
            </a:r>
            <a:r>
              <a:rPr lang="en-US" sz="2400" dirty="0"/>
              <a:t>, JAABA (</a:t>
            </a:r>
            <a:r>
              <a:rPr lang="en-US" sz="2400" dirty="0" err="1"/>
              <a:t>Janelia</a:t>
            </a:r>
            <a:r>
              <a:rPr lang="en-US" sz="2400" dirty="0"/>
              <a:t> Automated Animal Behavior Annotator) , ROS (Robot Operating system), </a:t>
            </a:r>
            <a:r>
              <a:rPr lang="en-US" sz="2400" dirty="0" err="1"/>
              <a:t>Ebbesen</a:t>
            </a:r>
            <a:r>
              <a:rPr lang="en-US" sz="2400" dirty="0"/>
              <a:t> social tracking)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u="sng" dirty="0"/>
              <a:t>Learning paradigms</a:t>
            </a:r>
            <a:r>
              <a:rPr lang="en-US" sz="2400" dirty="0"/>
              <a:t> (discrimination-choice learning), spatial orientation or navigation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u="sng" dirty="0"/>
              <a:t>Basic workflows</a:t>
            </a:r>
            <a:r>
              <a:rPr lang="en-US" sz="2400" dirty="0"/>
              <a:t> including needs for archival and flexible data storage, data synchronization and alignment across multiple measures and sample rates, data selection and processing, visualization and analysis, code sharing (</a:t>
            </a:r>
            <a:r>
              <a:rPr lang="en-US" sz="2400" dirty="0" err="1"/>
              <a:t>Github</a:t>
            </a:r>
            <a:r>
              <a:rPr lang="en-US" sz="2400" dirty="0"/>
              <a:t>), data curation, annotation and sharing (e.g., </a:t>
            </a:r>
            <a:r>
              <a:rPr lang="en-US" sz="2400" dirty="0" err="1"/>
              <a:t>DataJoint</a:t>
            </a:r>
            <a:r>
              <a:rPr lang="en-US" sz="2400" dirty="0"/>
              <a:t>, </a:t>
            </a:r>
            <a:r>
              <a:rPr lang="en-US" sz="2400" dirty="0" err="1"/>
              <a:t>Mendeley</a:t>
            </a:r>
            <a:r>
              <a:rPr lang="en-US" sz="2400" dirty="0"/>
              <a:t> Data, </a:t>
            </a:r>
            <a:r>
              <a:rPr lang="en-US" sz="2400" dirty="0" err="1"/>
              <a:t>Jupyter</a:t>
            </a:r>
            <a:r>
              <a:rPr lang="en-US" sz="2400" dirty="0"/>
              <a:t> Notebook) </a:t>
            </a:r>
          </a:p>
        </p:txBody>
      </p:sp>
    </p:spTree>
    <p:extLst>
      <p:ext uri="{BB962C8B-B14F-4D97-AF65-F5344CB8AC3E}">
        <p14:creationId xmlns:p14="http://schemas.microsoft.com/office/powerpoint/2010/main" val="4062645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3610" y="1081986"/>
            <a:ext cx="10723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Common challenges</a:t>
            </a:r>
            <a:endParaRPr lang="en-US" sz="24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523989" y="2124027"/>
            <a:ext cx="1132027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Limits to acquisition of video recordings (IACUC and Freedom of Information Act)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Constraints on data storage (cost, speed, reliability)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Standardized (by comparison) and automated tools for alignment and visualization of multiple data streams (e.g., </a:t>
            </a:r>
            <a:r>
              <a:rPr lang="en-US" sz="2400" dirty="0" err="1"/>
              <a:t>DataJoint</a:t>
            </a:r>
            <a:r>
              <a:rPr lang="en-US" sz="2400" dirty="0"/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Decisions regarding appropriate segmentation of behavior into flow of discrete units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Translation/generalization of behavior across species, tasks, measures and contexts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324051" y="120936"/>
            <a:ext cx="60381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/>
              <a:t>U19 Behavioral Data Subgroup</a:t>
            </a:r>
          </a:p>
        </p:txBody>
      </p:sp>
    </p:spTree>
    <p:extLst>
      <p:ext uri="{BB962C8B-B14F-4D97-AF65-F5344CB8AC3E}">
        <p14:creationId xmlns:p14="http://schemas.microsoft.com/office/powerpoint/2010/main" val="1988798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427</Words>
  <Application>Microsoft Office PowerPoint</Application>
  <PresentationFormat>Widescreen</PresentationFormat>
  <Paragraphs>39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NYU Langone Medical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Moore, Holly (NIH/NIDA) [E]</cp:lastModifiedBy>
  <cp:revision>81</cp:revision>
  <dcterms:created xsi:type="dcterms:W3CDTF">2019-04-13T07:55:34Z</dcterms:created>
  <dcterms:modified xsi:type="dcterms:W3CDTF">2020-05-21T21:18:58Z</dcterms:modified>
</cp:coreProperties>
</file>