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6" r:id="rId3"/>
    <p:sldId id="262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E9918-90F6-47D8-9234-8691ED723E6A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AC66D-933A-46BC-8EA4-73DC1EBB1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32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AC66D-933A-46BC-8EA4-73DC1EBB16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9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0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3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58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5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3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1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5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0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6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5ED9D-3A48-4403-AAFC-5FC75C5E3081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2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9904" y="962527"/>
            <a:ext cx="10003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NIH BRAIN Initiative </a:t>
            </a:r>
            <a:r>
              <a:rPr lang="en-US" sz="3600" b="1" dirty="0" smtClean="0"/>
              <a:t>U19 Data Science Consortium  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26749" y="2704699"/>
            <a:ext cx="68228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Behavioral Data Subgroup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73820" y="4631537"/>
            <a:ext cx="4328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Meeting Sat. Apr. 13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2019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00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" y="1168400"/>
            <a:ext cx="406186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Listed members </a:t>
            </a:r>
            <a:r>
              <a:rPr lang="en-US" b="1" u="sng" dirty="0" smtClean="0"/>
              <a:t>(as of 1/16/19)</a:t>
            </a:r>
            <a:endParaRPr lang="en-US" b="1" u="sng" dirty="0"/>
          </a:p>
          <a:p>
            <a:r>
              <a:rPr lang="en-US" sz="2000" dirty="0" err="1" smtClean="0"/>
              <a:t>Jochen</a:t>
            </a:r>
            <a:r>
              <a:rPr lang="en-US" sz="2000" dirty="0" smtClean="0"/>
              <a:t> Weber (Costa)</a:t>
            </a:r>
            <a:endParaRPr lang="en-US" sz="2000" dirty="0"/>
          </a:p>
          <a:p>
            <a:r>
              <a:rPr lang="en-US" sz="2000" dirty="0" smtClean="0"/>
              <a:t>Jonathan Pillow (Brody).</a:t>
            </a:r>
            <a:endParaRPr lang="en-US" sz="2000" dirty="0"/>
          </a:p>
          <a:p>
            <a:r>
              <a:rPr lang="en-US" sz="2000" dirty="0" smtClean="0"/>
              <a:t>Luisa Schuster (Tsien)</a:t>
            </a:r>
            <a:endParaRPr lang="en-US" sz="2000" dirty="0"/>
          </a:p>
          <a:p>
            <a:r>
              <a:rPr lang="en-US" sz="2000" dirty="0" smtClean="0"/>
              <a:t>Takuya </a:t>
            </a:r>
            <a:r>
              <a:rPr lang="en-US" sz="2000" dirty="0" err="1" smtClean="0"/>
              <a:t>Osakada</a:t>
            </a:r>
            <a:r>
              <a:rPr lang="en-US" sz="2000" dirty="0" smtClean="0"/>
              <a:t> (Tsien)</a:t>
            </a:r>
            <a:endParaRPr lang="en-US" sz="2000" dirty="0"/>
          </a:p>
          <a:p>
            <a:r>
              <a:rPr lang="en-US" sz="2000" dirty="0" smtClean="0"/>
              <a:t>Adam Mar (Tsien).</a:t>
            </a:r>
            <a:endParaRPr lang="en-US" sz="2000" dirty="0"/>
          </a:p>
          <a:p>
            <a:r>
              <a:rPr lang="en-US" sz="2000" dirty="0" smtClean="0"/>
              <a:t>Ben </a:t>
            </a:r>
            <a:r>
              <a:rPr lang="en-US" sz="2000" dirty="0" err="1" smtClean="0"/>
              <a:t>Dichter</a:t>
            </a:r>
            <a:r>
              <a:rPr lang="en-US" sz="2000" dirty="0" smtClean="0"/>
              <a:t> (</a:t>
            </a:r>
            <a:r>
              <a:rPr lang="en-US" sz="2000" dirty="0" err="1" smtClean="0"/>
              <a:t>Soltesz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 smtClean="0"/>
              <a:t>Ivan </a:t>
            </a:r>
            <a:r>
              <a:rPr lang="en-US" sz="2000" dirty="0" err="1" smtClean="0"/>
              <a:t>Raikov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err="1"/>
              <a:t>Soltesz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Michael Dickinson (Dickinson).</a:t>
            </a:r>
            <a:endParaRPr lang="en-US" sz="2000" dirty="0"/>
          </a:p>
          <a:p>
            <a:r>
              <a:rPr lang="en-US" sz="2000" dirty="0"/>
              <a:t>Joshua </a:t>
            </a:r>
            <a:r>
              <a:rPr lang="en-US" sz="2000" dirty="0" smtClean="0"/>
              <a:t>Vogelstein (</a:t>
            </a:r>
            <a:r>
              <a:rPr lang="en-US" sz="2000" dirty="0" err="1" smtClean="0"/>
              <a:t>Engert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Patrick </a:t>
            </a:r>
            <a:r>
              <a:rPr lang="en-US" sz="2000" dirty="0" err="1" smtClean="0"/>
              <a:t>Kanold</a:t>
            </a:r>
            <a:r>
              <a:rPr lang="en-US" sz="2000" dirty="0" smtClean="0"/>
              <a:t> (</a:t>
            </a:r>
            <a:r>
              <a:rPr lang="en-US" sz="2000" dirty="0" err="1" smtClean="0"/>
              <a:t>Maunsell</a:t>
            </a:r>
            <a:r>
              <a:rPr lang="en-US" sz="2000" dirty="0" smtClean="0"/>
              <a:t>).</a:t>
            </a:r>
            <a:endParaRPr lang="en-US" sz="2000" dirty="0"/>
          </a:p>
          <a:p>
            <a:r>
              <a:rPr lang="en-US" sz="2000" dirty="0"/>
              <a:t>Dimitri </a:t>
            </a:r>
            <a:r>
              <a:rPr lang="en-US" sz="2000" dirty="0" err="1" smtClean="0"/>
              <a:t>Yatsenko</a:t>
            </a:r>
            <a:r>
              <a:rPr lang="en-US" sz="2000" dirty="0" smtClean="0"/>
              <a:t> (Brody)</a:t>
            </a:r>
          </a:p>
          <a:p>
            <a:r>
              <a:rPr lang="en-US" sz="2000" dirty="0"/>
              <a:t>Liam </a:t>
            </a:r>
            <a:r>
              <a:rPr lang="en-US" sz="2000" dirty="0" err="1" smtClean="0"/>
              <a:t>Paninski</a:t>
            </a:r>
            <a:r>
              <a:rPr lang="en-US" sz="2000" dirty="0" smtClean="0"/>
              <a:t> (Miller</a:t>
            </a:r>
            <a:r>
              <a:rPr lang="en-US" sz="2000" dirty="0"/>
              <a:t>, </a:t>
            </a:r>
            <a:r>
              <a:rPr lang="en-US" sz="2000" dirty="0" smtClean="0"/>
              <a:t>Costa)</a:t>
            </a:r>
            <a:endParaRPr lang="en-US" sz="2000" dirty="0"/>
          </a:p>
          <a:p>
            <a:r>
              <a:rPr lang="en-US" sz="2000" dirty="0" smtClean="0"/>
              <a:t>Ariel </a:t>
            </a:r>
            <a:r>
              <a:rPr lang="en-US" sz="2000" dirty="0" err="1" smtClean="0"/>
              <a:t>Rokem</a:t>
            </a:r>
            <a:r>
              <a:rPr lang="en-US" sz="2000" dirty="0" smtClean="0"/>
              <a:t> (Buffalo)</a:t>
            </a:r>
            <a:endParaRPr lang="en-US" sz="2000" dirty="0"/>
          </a:p>
          <a:p>
            <a:r>
              <a:rPr lang="en-US" sz="2000" dirty="0" smtClean="0"/>
              <a:t>Beth Buffalo (Buffalo).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28720" y="2341592"/>
            <a:ext cx="859536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u="sng" dirty="0" smtClean="0"/>
              <a:t>Diversity of interests</a:t>
            </a:r>
            <a:endParaRPr lang="en-US" sz="2800" b="1" u="sng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/>
              <a:t>Species</a:t>
            </a:r>
            <a:r>
              <a:rPr lang="en-US" sz="2000" dirty="0"/>
              <a:t> (Humans, Non-human primates, rats, mice, flies)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/>
              <a:t>Behavioral paradigms </a:t>
            </a:r>
            <a:r>
              <a:rPr lang="en-US" sz="2000" dirty="0"/>
              <a:t>(e.g., schema and one-trial learning, sensory discrimination, locomotion, spatial navigation, working memory, social behavior</a:t>
            </a:r>
            <a:r>
              <a:rPr lang="en-US" sz="2000" dirty="0" smtClean="0"/>
              <a:t>)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/>
              <a:t>Testing contexts </a:t>
            </a:r>
            <a:r>
              <a:rPr lang="en-US" sz="2000" dirty="0"/>
              <a:t>(e.g., head-fixed vs freely moving, conditioned vs unconditioned, single trial vs  trial continuous 24 monitoring, habituation/training regimens)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/>
              <a:t>Discrete and/or continuous outcome measures </a:t>
            </a:r>
            <a:r>
              <a:rPr lang="en-US" sz="2000" dirty="0"/>
              <a:t>(e.g., correct responses, reaction time, pupil dynamics, pose estimation, dyadic annotations)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/>
              <a:t>Associated neural and physiological data</a:t>
            </a:r>
            <a:r>
              <a:rPr lang="en-US" sz="2000" dirty="0"/>
              <a:t> (e.g., electrophysiological, imaging, heart rate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24051" y="120936"/>
            <a:ext cx="6038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U19 Behavioral </a:t>
            </a:r>
            <a:r>
              <a:rPr lang="en-US" sz="3600" b="1" dirty="0"/>
              <a:t>Data Subgroup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1450" y="1293331"/>
            <a:ext cx="6277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Introductory subgroup meeting: April 12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, 2019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99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" y="985222"/>
            <a:ext cx="6716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</a:t>
            </a:r>
            <a:r>
              <a:rPr lang="en-US" sz="2800" b="1" u="sng" dirty="0" smtClean="0"/>
              <a:t>ommon measures, tools and/or workflows</a:t>
            </a:r>
            <a:endParaRPr lang="en-US" sz="28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324051" y="120936"/>
            <a:ext cx="6038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U19 Behavioral </a:t>
            </a:r>
            <a:r>
              <a:rPr lang="en-US" sz="3600" b="1" dirty="0"/>
              <a:t>Data Subgroup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400" y="1726398"/>
            <a:ext cx="11277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 smtClean="0"/>
              <a:t>Pupil/eye tracking</a:t>
            </a:r>
            <a:r>
              <a:rPr lang="en-US" sz="2400" dirty="0" smtClean="0"/>
              <a:t> in flies, mice, rats, non-human primates and humans (e.g., </a:t>
            </a:r>
            <a:r>
              <a:rPr lang="en-US" sz="2400" dirty="0" err="1" smtClean="0"/>
              <a:t>iScan</a:t>
            </a:r>
            <a:r>
              <a:rPr lang="en-US" sz="2400" dirty="0" smtClean="0"/>
              <a:t>/</a:t>
            </a:r>
            <a:r>
              <a:rPr lang="en-US" sz="2400" dirty="0" err="1" smtClean="0"/>
              <a:t>iLink</a:t>
            </a:r>
            <a:r>
              <a:rPr lang="en-US" sz="2400" dirty="0" smtClean="0"/>
              <a:t>, Dickinson custom)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 smtClean="0"/>
              <a:t>Video tracking and analysis:</a:t>
            </a:r>
            <a:r>
              <a:rPr lang="en-US" sz="2400" dirty="0" smtClean="0"/>
              <a:t> (e.g., LEAP (Leap Estimates </a:t>
            </a:r>
            <a:r>
              <a:rPr lang="en-US" sz="2400" dirty="0"/>
              <a:t>A</a:t>
            </a:r>
            <a:r>
              <a:rPr lang="en-US" sz="2400" dirty="0" smtClean="0"/>
              <a:t>nimal Pose), Bonsai, </a:t>
            </a:r>
            <a:r>
              <a:rPr lang="en-US" sz="2400" dirty="0" err="1" smtClean="0"/>
              <a:t>DeepLabCut</a:t>
            </a:r>
            <a:r>
              <a:rPr lang="en-US" sz="2400" dirty="0" smtClean="0"/>
              <a:t>, JAABA (</a:t>
            </a:r>
            <a:r>
              <a:rPr lang="en-US" sz="2400" dirty="0" err="1" smtClean="0"/>
              <a:t>Janelia</a:t>
            </a:r>
            <a:r>
              <a:rPr lang="en-US" sz="2400" dirty="0" smtClean="0"/>
              <a:t> Automated Animal Behavior Annotator) , ROS (Robot Operating system), </a:t>
            </a:r>
            <a:r>
              <a:rPr lang="en-US" sz="2400" dirty="0" err="1" smtClean="0"/>
              <a:t>Ebbesen</a:t>
            </a:r>
            <a:r>
              <a:rPr lang="en-US" sz="2400" dirty="0" smtClean="0"/>
              <a:t> social tracking)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 smtClean="0"/>
              <a:t>Learning paradigms</a:t>
            </a:r>
            <a:r>
              <a:rPr lang="en-US" sz="2400" dirty="0" smtClean="0"/>
              <a:t> (discrimination-choice learning), spatial orientation or navigation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 smtClean="0"/>
              <a:t>Basic workflows</a:t>
            </a:r>
            <a:r>
              <a:rPr lang="en-US" sz="2400" dirty="0" smtClean="0"/>
              <a:t> including needs for archival and flexible data storage, data synchronization and alignment across multiple measures and sample rates, data selection and processing, visualization and analysis, code sharing (</a:t>
            </a:r>
            <a:r>
              <a:rPr lang="en-US" sz="2400" dirty="0" err="1" smtClean="0"/>
              <a:t>Github</a:t>
            </a:r>
            <a:r>
              <a:rPr lang="en-US" sz="2400" dirty="0" smtClean="0"/>
              <a:t>), data curation, annotation and sharing (e.g., </a:t>
            </a:r>
            <a:r>
              <a:rPr lang="en-US" sz="2400" dirty="0" err="1" smtClean="0"/>
              <a:t>DataJoint</a:t>
            </a:r>
            <a:r>
              <a:rPr lang="en-US" sz="2400" dirty="0" smtClean="0"/>
              <a:t>, </a:t>
            </a:r>
            <a:r>
              <a:rPr lang="en-US" sz="2400" dirty="0" err="1" smtClean="0"/>
              <a:t>Mendeley</a:t>
            </a:r>
            <a:r>
              <a:rPr lang="en-US" sz="2400" dirty="0" smtClean="0"/>
              <a:t> Data, </a:t>
            </a:r>
            <a:r>
              <a:rPr lang="en-US" sz="2400" dirty="0" err="1" smtClean="0"/>
              <a:t>Jupyter</a:t>
            </a:r>
            <a:r>
              <a:rPr lang="en-US" sz="2400" dirty="0" smtClean="0"/>
              <a:t> Notebook)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264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610" y="1081986"/>
            <a:ext cx="10723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Common challenges</a:t>
            </a:r>
            <a:r>
              <a:rPr lang="en-US" sz="3200" b="1" u="sng" dirty="0" smtClean="0"/>
              <a:t> </a:t>
            </a:r>
            <a:r>
              <a:rPr lang="en-US" sz="2400" b="1" u="sng" dirty="0" smtClean="0"/>
              <a:t>(in no particular order)</a:t>
            </a:r>
            <a:endParaRPr lang="en-US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23989" y="2124027"/>
            <a:ext cx="113202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Limits to acquisition of video recordings (IACUC and Freedom of Information Act)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Constraints on data storage (cost, speed, reliability)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Standardized </a:t>
            </a:r>
            <a:r>
              <a:rPr lang="en-US" sz="2400" dirty="0" smtClean="0"/>
              <a:t>(by comparison</a:t>
            </a:r>
            <a:r>
              <a:rPr lang="en-US" sz="2400" dirty="0" smtClean="0"/>
              <a:t>) and automated tools for alignment and visualization of multiple data streams </a:t>
            </a:r>
            <a:r>
              <a:rPr lang="en-US" sz="2400" dirty="0" smtClean="0"/>
              <a:t>(e.g., </a:t>
            </a:r>
            <a:r>
              <a:rPr lang="en-US" sz="2400" dirty="0" err="1" smtClean="0"/>
              <a:t>DataJoint</a:t>
            </a:r>
            <a:r>
              <a:rPr lang="en-US" sz="2400" dirty="0" smtClean="0"/>
              <a:t>).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Decisions regarding appropriate segmentation of behavior into flow of discrete units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Translation/generalization of behavior across species, tasks, measures and contexts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24051" y="120936"/>
            <a:ext cx="6038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U19 Behavioral </a:t>
            </a:r>
            <a:r>
              <a:rPr lang="en-US" sz="3600" b="1" dirty="0"/>
              <a:t>Data Subgroup</a:t>
            </a:r>
          </a:p>
        </p:txBody>
      </p:sp>
    </p:spTree>
    <p:extLst>
      <p:ext uri="{BB962C8B-B14F-4D97-AF65-F5344CB8AC3E}">
        <p14:creationId xmlns:p14="http://schemas.microsoft.com/office/powerpoint/2010/main" val="1988798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432" y="1106424"/>
            <a:ext cx="1112824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Next steps: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Update member list and schedule upcoming subgroup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At meetings, review, in detail, behavioral data science approaches from individual labs and projects. Share expertise and data analysis tools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Establish consensus guidelines for best practices for behavioral data acquisition, annotation, </a:t>
            </a:r>
            <a:r>
              <a:rPr lang="en-US" sz="2400" dirty="0"/>
              <a:t>curation </a:t>
            </a:r>
            <a:r>
              <a:rPr lang="en-US" sz="2400" dirty="0" smtClean="0"/>
              <a:t>and sharing (raw data to meta data) across diverse species, tasks, measures and experimental contexts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Initiate development of “Big </a:t>
            </a:r>
            <a:r>
              <a:rPr lang="en-US" sz="2400" dirty="0"/>
              <a:t>D</a:t>
            </a:r>
            <a:r>
              <a:rPr lang="en-US" sz="2400" dirty="0" smtClean="0"/>
              <a:t>ata” strategies to facilitate comparative research and generalization of behavioral data across species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24051" y="120936"/>
            <a:ext cx="6038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U19 Behavioral </a:t>
            </a:r>
            <a:r>
              <a:rPr lang="en-US" sz="3600" b="1" dirty="0"/>
              <a:t>Data Subgroup</a:t>
            </a:r>
          </a:p>
        </p:txBody>
      </p:sp>
    </p:spTree>
    <p:extLst>
      <p:ext uri="{BB962C8B-B14F-4D97-AF65-F5344CB8AC3E}">
        <p14:creationId xmlns:p14="http://schemas.microsoft.com/office/powerpoint/2010/main" val="577748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516</Words>
  <Application>Microsoft Office PowerPoint</Application>
  <PresentationFormat>Widescreen</PresentationFormat>
  <Paragraphs>57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NYU Langone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80</cp:revision>
  <dcterms:created xsi:type="dcterms:W3CDTF">2019-04-13T07:55:34Z</dcterms:created>
  <dcterms:modified xsi:type="dcterms:W3CDTF">2019-04-13T18:06:21Z</dcterms:modified>
</cp:coreProperties>
</file>