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1" r:id="rId2"/>
    <p:sldId id="256" r:id="rId3"/>
    <p:sldId id="262" r:id="rId4"/>
    <p:sldId id="260" r:id="rId5"/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4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EE9918-90F6-47D8-9234-8691ED723E6A}" type="datetimeFigureOut">
              <a:rPr lang="en-US" smtClean="0"/>
              <a:t>4/13/2019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0AC66D-933A-46BC-8EA4-73DC1EBB16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932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0AC66D-933A-46BC-8EA4-73DC1EBB16C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493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5ED9D-3A48-4403-AAFC-5FC75C5E3081}" type="datetimeFigureOut">
              <a:rPr lang="en-US" smtClean="0"/>
              <a:t>4/13/2019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15F1-E161-4FA6-922C-18920DDB5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905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5ED9D-3A48-4403-AAFC-5FC75C5E3081}" type="datetimeFigureOut">
              <a:rPr lang="en-US" smtClean="0"/>
              <a:t>4/13/2019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15F1-E161-4FA6-922C-18920DDB5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74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5ED9D-3A48-4403-AAFC-5FC75C5E3081}" type="datetimeFigureOut">
              <a:rPr lang="en-US" smtClean="0"/>
              <a:t>4/13/2019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15F1-E161-4FA6-922C-18920DDB5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10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5ED9D-3A48-4403-AAFC-5FC75C5E3081}" type="datetimeFigureOut">
              <a:rPr lang="en-US" smtClean="0"/>
              <a:t>4/13/2019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15F1-E161-4FA6-922C-18920DDB5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538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5ED9D-3A48-4403-AAFC-5FC75C5E3081}" type="datetimeFigureOut">
              <a:rPr lang="en-US" smtClean="0"/>
              <a:t>4/13/2019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15F1-E161-4FA6-922C-18920DDB5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058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5ED9D-3A48-4403-AAFC-5FC75C5E3081}" type="datetimeFigureOut">
              <a:rPr lang="en-US" smtClean="0"/>
              <a:t>4/13/2019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15F1-E161-4FA6-922C-18920DDB5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452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5ED9D-3A48-4403-AAFC-5FC75C5E3081}" type="datetimeFigureOut">
              <a:rPr lang="en-US" smtClean="0"/>
              <a:t>4/13/2019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15F1-E161-4FA6-922C-18920DDB5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430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5ED9D-3A48-4403-AAFC-5FC75C5E3081}" type="datetimeFigureOut">
              <a:rPr lang="en-US" smtClean="0"/>
              <a:t>4/13/2019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15F1-E161-4FA6-922C-18920DDB5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113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5ED9D-3A48-4403-AAFC-5FC75C5E3081}" type="datetimeFigureOut">
              <a:rPr lang="en-US" smtClean="0"/>
              <a:t>4/13/2019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15F1-E161-4FA6-922C-18920DDB5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15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5ED9D-3A48-4403-AAFC-5FC75C5E3081}" type="datetimeFigureOut">
              <a:rPr lang="en-US" smtClean="0"/>
              <a:t>4/13/2019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15F1-E161-4FA6-922C-18920DDB5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705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5ED9D-3A48-4403-AAFC-5FC75C5E3081}" type="datetimeFigureOut">
              <a:rPr lang="en-US" smtClean="0"/>
              <a:t>4/13/2019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15F1-E161-4FA6-922C-18920DDB5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665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35ED9D-3A48-4403-AAFC-5FC75C5E3081}" type="datetimeFigureOut">
              <a:rPr lang="en-US" smtClean="0"/>
              <a:t>4/13/2019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7415F1-E161-4FA6-922C-18920DDB5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821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29904" y="962527"/>
            <a:ext cx="100033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NIH BRAIN Initiative </a:t>
            </a:r>
            <a:r>
              <a:rPr lang="en-US" sz="3600" b="1" dirty="0" smtClean="0"/>
              <a:t>U19 Data Science Consortium  </a:t>
            </a:r>
            <a:endParaRPr lang="en-US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526749" y="2704699"/>
            <a:ext cx="682289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/>
              <a:t>Behavioral Data Subgroup</a:t>
            </a:r>
            <a:endParaRPr lang="en-US" sz="4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773820" y="4631537"/>
            <a:ext cx="43287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Meeting Sat. Apr. 13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, 2019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30077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2880" y="1168400"/>
            <a:ext cx="4061861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/>
              <a:t>Listed members </a:t>
            </a:r>
            <a:r>
              <a:rPr lang="en-US" b="1" u="sng" dirty="0" smtClean="0"/>
              <a:t>(as of 1/16/19)</a:t>
            </a:r>
            <a:endParaRPr lang="en-US" b="1" u="sng" dirty="0"/>
          </a:p>
          <a:p>
            <a:r>
              <a:rPr lang="en-US" sz="2000" dirty="0" err="1" smtClean="0"/>
              <a:t>Jochen</a:t>
            </a:r>
            <a:r>
              <a:rPr lang="en-US" sz="2000" dirty="0" smtClean="0"/>
              <a:t> Weber (Costa)</a:t>
            </a:r>
            <a:endParaRPr lang="en-US" sz="2000" dirty="0"/>
          </a:p>
          <a:p>
            <a:r>
              <a:rPr lang="en-US" sz="2000" dirty="0" smtClean="0"/>
              <a:t>Jonathan Pillow (Brody).</a:t>
            </a:r>
            <a:endParaRPr lang="en-US" sz="2000" dirty="0"/>
          </a:p>
          <a:p>
            <a:r>
              <a:rPr lang="en-US" sz="2000" dirty="0" smtClean="0"/>
              <a:t>Luisa Schuster (Tsien)</a:t>
            </a:r>
            <a:endParaRPr lang="en-US" sz="2000" dirty="0"/>
          </a:p>
          <a:p>
            <a:r>
              <a:rPr lang="en-US" sz="2000" dirty="0" smtClean="0"/>
              <a:t>Takuya </a:t>
            </a:r>
            <a:r>
              <a:rPr lang="en-US" sz="2000" dirty="0" err="1" smtClean="0"/>
              <a:t>Osakada</a:t>
            </a:r>
            <a:r>
              <a:rPr lang="en-US" sz="2000" dirty="0" smtClean="0"/>
              <a:t> (Tsien)</a:t>
            </a:r>
            <a:endParaRPr lang="en-US" sz="2000" dirty="0"/>
          </a:p>
          <a:p>
            <a:r>
              <a:rPr lang="en-US" sz="2000" dirty="0" smtClean="0"/>
              <a:t>Adam Mar (Tsien).</a:t>
            </a:r>
            <a:endParaRPr lang="en-US" sz="2000" dirty="0"/>
          </a:p>
          <a:p>
            <a:r>
              <a:rPr lang="en-US" sz="2000" dirty="0" smtClean="0"/>
              <a:t>Ben </a:t>
            </a:r>
            <a:r>
              <a:rPr lang="en-US" sz="2000" dirty="0" err="1" smtClean="0"/>
              <a:t>Dichter</a:t>
            </a:r>
            <a:r>
              <a:rPr lang="en-US" sz="2000" dirty="0" smtClean="0"/>
              <a:t> (</a:t>
            </a:r>
            <a:r>
              <a:rPr lang="en-US" sz="2000" dirty="0" err="1" smtClean="0"/>
              <a:t>Soltesz</a:t>
            </a:r>
            <a:r>
              <a:rPr lang="en-US" sz="2000" dirty="0" smtClean="0"/>
              <a:t>)</a:t>
            </a:r>
            <a:endParaRPr lang="en-US" sz="2000" dirty="0"/>
          </a:p>
          <a:p>
            <a:r>
              <a:rPr lang="en-US" sz="2000" dirty="0" smtClean="0"/>
              <a:t>Ivan </a:t>
            </a:r>
            <a:r>
              <a:rPr lang="en-US" sz="2000" dirty="0" err="1" smtClean="0"/>
              <a:t>Raikov</a:t>
            </a:r>
            <a:r>
              <a:rPr lang="en-US" sz="2000" dirty="0" smtClean="0"/>
              <a:t> </a:t>
            </a:r>
            <a:r>
              <a:rPr lang="en-US" sz="2000" dirty="0"/>
              <a:t>(</a:t>
            </a:r>
            <a:r>
              <a:rPr lang="en-US" sz="2000" dirty="0" err="1"/>
              <a:t>Soltesz</a:t>
            </a:r>
            <a:r>
              <a:rPr lang="en-US" sz="2000" dirty="0"/>
              <a:t>)</a:t>
            </a:r>
          </a:p>
          <a:p>
            <a:r>
              <a:rPr lang="en-US" sz="2000" dirty="0" smtClean="0"/>
              <a:t>Michael Dickinson (Dickinson).</a:t>
            </a:r>
            <a:endParaRPr lang="en-US" sz="2000" dirty="0"/>
          </a:p>
          <a:p>
            <a:r>
              <a:rPr lang="en-US" sz="2000" dirty="0"/>
              <a:t>Joshua </a:t>
            </a:r>
            <a:r>
              <a:rPr lang="en-US" sz="2000" dirty="0" smtClean="0"/>
              <a:t>Vogelstein (</a:t>
            </a:r>
            <a:r>
              <a:rPr lang="en-US" sz="2000" dirty="0" err="1" smtClean="0"/>
              <a:t>Engert</a:t>
            </a:r>
            <a:r>
              <a:rPr lang="en-US" sz="2000" dirty="0" smtClean="0"/>
              <a:t>)</a:t>
            </a:r>
            <a:endParaRPr lang="en-US" sz="2000" dirty="0"/>
          </a:p>
          <a:p>
            <a:r>
              <a:rPr lang="en-US" sz="2000" dirty="0"/>
              <a:t>Patrick </a:t>
            </a:r>
            <a:r>
              <a:rPr lang="en-US" sz="2000" dirty="0" err="1" smtClean="0"/>
              <a:t>Kanold</a:t>
            </a:r>
            <a:r>
              <a:rPr lang="en-US" sz="2000" dirty="0" smtClean="0"/>
              <a:t> (</a:t>
            </a:r>
            <a:r>
              <a:rPr lang="en-US" sz="2000" dirty="0" err="1" smtClean="0"/>
              <a:t>Maunsell</a:t>
            </a:r>
            <a:r>
              <a:rPr lang="en-US" sz="2000" dirty="0" smtClean="0"/>
              <a:t>).</a:t>
            </a:r>
            <a:endParaRPr lang="en-US" sz="2000" dirty="0"/>
          </a:p>
          <a:p>
            <a:r>
              <a:rPr lang="en-US" sz="2000" dirty="0"/>
              <a:t>Dimitri </a:t>
            </a:r>
            <a:r>
              <a:rPr lang="en-US" sz="2000" dirty="0" err="1" smtClean="0"/>
              <a:t>Yatsenko</a:t>
            </a:r>
            <a:r>
              <a:rPr lang="en-US" sz="2000" dirty="0" smtClean="0"/>
              <a:t> (Brody)</a:t>
            </a:r>
          </a:p>
          <a:p>
            <a:r>
              <a:rPr lang="en-US" sz="2000" dirty="0"/>
              <a:t>Liam </a:t>
            </a:r>
            <a:r>
              <a:rPr lang="en-US" sz="2000" dirty="0" err="1" smtClean="0"/>
              <a:t>Paninski</a:t>
            </a:r>
            <a:r>
              <a:rPr lang="en-US" sz="2000" dirty="0" smtClean="0"/>
              <a:t> (Miller</a:t>
            </a:r>
            <a:r>
              <a:rPr lang="en-US" sz="2000" dirty="0"/>
              <a:t>, </a:t>
            </a:r>
            <a:r>
              <a:rPr lang="en-US" sz="2000" dirty="0" smtClean="0"/>
              <a:t>Costa)</a:t>
            </a:r>
            <a:endParaRPr lang="en-US" sz="2000" dirty="0"/>
          </a:p>
          <a:p>
            <a:r>
              <a:rPr lang="en-US" sz="2000" dirty="0" smtClean="0"/>
              <a:t>Ariel </a:t>
            </a:r>
            <a:r>
              <a:rPr lang="en-US" sz="2000" dirty="0" err="1" smtClean="0"/>
              <a:t>Rokem</a:t>
            </a:r>
            <a:r>
              <a:rPr lang="en-US" sz="2000" dirty="0" smtClean="0"/>
              <a:t> (Buffalo)</a:t>
            </a:r>
            <a:endParaRPr lang="en-US" sz="2000" dirty="0"/>
          </a:p>
          <a:p>
            <a:r>
              <a:rPr lang="en-US" sz="2000" dirty="0" smtClean="0"/>
              <a:t>Beth Buffalo (Buffalo).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728720" y="2341592"/>
            <a:ext cx="8595360" cy="4293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800" b="1" u="sng" dirty="0" smtClean="0"/>
              <a:t>Diversity of interests</a:t>
            </a:r>
            <a:endParaRPr lang="en-US" sz="2800" b="1" u="sng" dirty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u="sng" dirty="0"/>
              <a:t>Species</a:t>
            </a:r>
            <a:r>
              <a:rPr lang="en-US" sz="2000" dirty="0"/>
              <a:t> (Humans, Non-human primates, rats, mice, flies)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u="sng" dirty="0"/>
              <a:t>Behavioral paradigms </a:t>
            </a:r>
            <a:r>
              <a:rPr lang="en-US" sz="2000" dirty="0"/>
              <a:t>(e.g., schema and one-trial learning, sensory discrimination, locomotion, spatial navigation, working memory, social behavior</a:t>
            </a:r>
            <a:r>
              <a:rPr lang="en-US" sz="2000" dirty="0" smtClean="0"/>
              <a:t>)</a:t>
            </a:r>
            <a:endParaRPr lang="en-US" sz="2000" dirty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u="sng" dirty="0"/>
              <a:t>Testing contexts </a:t>
            </a:r>
            <a:r>
              <a:rPr lang="en-US" sz="2000" dirty="0"/>
              <a:t>(e.g., head-fixed vs freely moving, conditioned vs unconditioned, single trial vs  trial continuous 24 monitoring, habituation/training regimens)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u="sng" dirty="0"/>
              <a:t>Discrete and/or continuous outcome measures </a:t>
            </a:r>
            <a:r>
              <a:rPr lang="en-US" sz="2000" dirty="0"/>
              <a:t>(e.g., correct responses, reaction time, pupil dynamics, pose estimation, dyadic annotations)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u="sng" dirty="0"/>
              <a:t>Associated neural and physiological data</a:t>
            </a:r>
            <a:r>
              <a:rPr lang="en-US" sz="2000" dirty="0"/>
              <a:t> (e.g., electrophysiological, imaging, heart rate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324051" y="120936"/>
            <a:ext cx="60381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U19 Behavioral </a:t>
            </a:r>
            <a:r>
              <a:rPr lang="en-US" sz="3600" b="1" dirty="0"/>
              <a:t>Data Subgroup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21450" y="1293331"/>
            <a:ext cx="62778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Introductory subgroup meeting: April 12</a:t>
            </a:r>
            <a:r>
              <a:rPr lang="en-US" sz="2400" b="1" baseline="30000" dirty="0" smtClean="0">
                <a:solidFill>
                  <a:srgbClr val="FF0000"/>
                </a:solidFill>
              </a:rPr>
              <a:t>th</a:t>
            </a:r>
            <a:r>
              <a:rPr lang="en-US" sz="2400" b="1" dirty="0" smtClean="0">
                <a:solidFill>
                  <a:srgbClr val="FF0000"/>
                </a:solidFill>
              </a:rPr>
              <a:t>, 2019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998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6400" y="985222"/>
            <a:ext cx="67163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u="sng" dirty="0"/>
              <a:t>C</a:t>
            </a:r>
            <a:r>
              <a:rPr lang="en-US" sz="2800" b="1" u="sng" dirty="0" smtClean="0"/>
              <a:t>ommon measures, tools and/or workflows</a:t>
            </a:r>
            <a:endParaRPr lang="en-US" sz="2800" b="1" u="sng" dirty="0"/>
          </a:p>
        </p:txBody>
      </p:sp>
      <p:sp>
        <p:nvSpPr>
          <p:cNvPr id="3" name="Rectangle 2"/>
          <p:cNvSpPr/>
          <p:nvPr/>
        </p:nvSpPr>
        <p:spPr>
          <a:xfrm>
            <a:off x="324051" y="120936"/>
            <a:ext cx="60381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U19 Behavioral </a:t>
            </a:r>
            <a:r>
              <a:rPr lang="en-US" sz="3600" b="1" dirty="0"/>
              <a:t>Data Subgroup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06400" y="1726398"/>
            <a:ext cx="112776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u="sng" dirty="0" smtClean="0"/>
              <a:t>Pupil/eye tracking</a:t>
            </a:r>
            <a:r>
              <a:rPr lang="en-US" sz="2400" dirty="0" smtClean="0"/>
              <a:t> in flies, mice, rats, non-human primates and humans (e.g., </a:t>
            </a:r>
            <a:r>
              <a:rPr lang="en-US" sz="2400" dirty="0" err="1" smtClean="0"/>
              <a:t>iScan</a:t>
            </a:r>
            <a:r>
              <a:rPr lang="en-US" sz="2400" dirty="0" smtClean="0"/>
              <a:t>/</a:t>
            </a:r>
            <a:r>
              <a:rPr lang="en-US" sz="2400" dirty="0" err="1" smtClean="0"/>
              <a:t>iLink</a:t>
            </a:r>
            <a:r>
              <a:rPr lang="en-US" sz="2400" dirty="0" smtClean="0"/>
              <a:t>, Dickinson custom)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u="sng" dirty="0" smtClean="0"/>
              <a:t>Video tracking and analysis:</a:t>
            </a:r>
            <a:r>
              <a:rPr lang="en-US" sz="2400" dirty="0" smtClean="0"/>
              <a:t> (e.g., LEAP (Leap Estimates </a:t>
            </a:r>
            <a:r>
              <a:rPr lang="en-US" sz="2400" dirty="0"/>
              <a:t>A</a:t>
            </a:r>
            <a:r>
              <a:rPr lang="en-US" sz="2400" dirty="0" smtClean="0"/>
              <a:t>nimal Pose), Bonsai, </a:t>
            </a:r>
            <a:r>
              <a:rPr lang="en-US" sz="2400" dirty="0" err="1" smtClean="0"/>
              <a:t>DeepLabCut</a:t>
            </a:r>
            <a:r>
              <a:rPr lang="en-US" sz="2400" dirty="0" smtClean="0"/>
              <a:t>, JAABA (</a:t>
            </a:r>
            <a:r>
              <a:rPr lang="en-US" sz="2400" dirty="0" err="1" smtClean="0"/>
              <a:t>Janelia</a:t>
            </a:r>
            <a:r>
              <a:rPr lang="en-US" sz="2400" dirty="0" smtClean="0"/>
              <a:t> Automated Animal Behavior Annotator) , ROS (Robot Operating system), </a:t>
            </a:r>
            <a:r>
              <a:rPr lang="en-US" sz="2400" dirty="0" err="1" smtClean="0"/>
              <a:t>Ebbesen</a:t>
            </a:r>
            <a:r>
              <a:rPr lang="en-US" sz="2400" dirty="0" smtClean="0"/>
              <a:t> social tracking)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u="sng" dirty="0" smtClean="0"/>
              <a:t>Learning paradigms</a:t>
            </a:r>
            <a:r>
              <a:rPr lang="en-US" sz="2400" dirty="0" smtClean="0"/>
              <a:t> (discrimination-choice learning), spatial orientation or navigation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u="sng" dirty="0" smtClean="0"/>
              <a:t>Basic workflows</a:t>
            </a:r>
            <a:r>
              <a:rPr lang="en-US" sz="2400" dirty="0" smtClean="0"/>
              <a:t> including needs for archival and flexible data storage, data synchronization and alignment across multiple measures and sample rates, data selection and processing, visualization and analysis, code sharing (</a:t>
            </a:r>
            <a:r>
              <a:rPr lang="en-US" sz="2400" dirty="0" err="1" smtClean="0"/>
              <a:t>Github</a:t>
            </a:r>
            <a:r>
              <a:rPr lang="en-US" sz="2400" dirty="0" smtClean="0"/>
              <a:t>), data curation, annotation and sharing (e.g., </a:t>
            </a:r>
            <a:r>
              <a:rPr lang="en-US" sz="2400" dirty="0" err="1" smtClean="0"/>
              <a:t>DataJoint</a:t>
            </a:r>
            <a:r>
              <a:rPr lang="en-US" sz="2400" dirty="0" smtClean="0"/>
              <a:t>, </a:t>
            </a:r>
            <a:r>
              <a:rPr lang="en-US" sz="2400" dirty="0" err="1" smtClean="0"/>
              <a:t>Mendeley</a:t>
            </a:r>
            <a:r>
              <a:rPr lang="en-US" sz="2400" dirty="0" smtClean="0"/>
              <a:t> Data, </a:t>
            </a:r>
            <a:r>
              <a:rPr lang="en-US" sz="2400" dirty="0" err="1" smtClean="0"/>
              <a:t>Jupyter</a:t>
            </a:r>
            <a:r>
              <a:rPr lang="en-US" sz="2400" dirty="0" smtClean="0"/>
              <a:t> Notebook)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62645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23610" y="1081986"/>
            <a:ext cx="107235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/>
              <a:t>Common challenges</a:t>
            </a:r>
            <a:r>
              <a:rPr lang="en-US" sz="3200" b="1" u="sng" dirty="0" smtClean="0"/>
              <a:t> </a:t>
            </a:r>
            <a:r>
              <a:rPr lang="en-US" sz="2400" b="1" u="sng" dirty="0" smtClean="0"/>
              <a:t>(in no particular order)</a:t>
            </a:r>
            <a:endParaRPr lang="en-US" sz="2400" b="1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523989" y="2124027"/>
            <a:ext cx="1132027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Limits to acquisition of video recordings (IACUC and Freedom of Information Act)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Constraints on data storage (cost, speed, reliability)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Standardized </a:t>
            </a:r>
            <a:r>
              <a:rPr lang="en-US" sz="2400" dirty="0" smtClean="0"/>
              <a:t>(by comparison</a:t>
            </a:r>
            <a:r>
              <a:rPr lang="en-US" sz="2400" dirty="0" smtClean="0"/>
              <a:t>) and automated tools for alignment and visualization of multiple data streams </a:t>
            </a:r>
            <a:r>
              <a:rPr lang="en-US" sz="2400" dirty="0" smtClean="0"/>
              <a:t>(e.g., </a:t>
            </a:r>
            <a:r>
              <a:rPr lang="en-US" sz="2400" dirty="0" err="1" smtClean="0"/>
              <a:t>DataJoint</a:t>
            </a:r>
            <a:r>
              <a:rPr lang="en-US" sz="2400" dirty="0" smtClean="0"/>
              <a:t>).</a:t>
            </a:r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Decisions regarding appropriate segmentation of behavior into flow of discrete units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Translation/generalization of behavior across species, tasks, measures and contexts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324051" y="120936"/>
            <a:ext cx="60381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U19 Behavioral </a:t>
            </a:r>
            <a:r>
              <a:rPr lang="en-US" sz="3600" b="1" dirty="0"/>
              <a:t>Data Subgroup</a:t>
            </a:r>
          </a:p>
        </p:txBody>
      </p:sp>
    </p:spTree>
    <p:extLst>
      <p:ext uri="{BB962C8B-B14F-4D97-AF65-F5344CB8AC3E}">
        <p14:creationId xmlns:p14="http://schemas.microsoft.com/office/powerpoint/2010/main" val="19887986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5432" y="1106424"/>
            <a:ext cx="11128248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/>
              <a:t>Next steps: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Update member list and schedule upcoming subgroup meetings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At meetings, review, in detail, behavioral data science approaches from individual labs and projects. Share expertise and data analysis tools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Establish consensus guidelines for best practices for behavioral data acquisition, annotation, </a:t>
            </a:r>
            <a:r>
              <a:rPr lang="en-US" sz="2400" dirty="0"/>
              <a:t>curation </a:t>
            </a:r>
            <a:r>
              <a:rPr lang="en-US" sz="2400" dirty="0" smtClean="0"/>
              <a:t>and sharing (raw data to meta data) across diverse species, tasks, measures and experimental contexts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Initiate development of “Big </a:t>
            </a:r>
            <a:r>
              <a:rPr lang="en-US" sz="2400" dirty="0"/>
              <a:t>D</a:t>
            </a:r>
            <a:r>
              <a:rPr lang="en-US" sz="2400" dirty="0" smtClean="0"/>
              <a:t>ata” strategies to facilitate comparative research and generalization of behavioral data across species</a:t>
            </a:r>
          </a:p>
        </p:txBody>
      </p:sp>
      <p:sp>
        <p:nvSpPr>
          <p:cNvPr id="3" name="Rectangle 2"/>
          <p:cNvSpPr/>
          <p:nvPr/>
        </p:nvSpPr>
        <p:spPr>
          <a:xfrm>
            <a:off x="324051" y="120936"/>
            <a:ext cx="60381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U19 Behavioral </a:t>
            </a:r>
            <a:r>
              <a:rPr lang="en-US" sz="3600" b="1" dirty="0"/>
              <a:t>Data Subgroup</a:t>
            </a:r>
          </a:p>
        </p:txBody>
      </p:sp>
    </p:spTree>
    <p:extLst>
      <p:ext uri="{BB962C8B-B14F-4D97-AF65-F5344CB8AC3E}">
        <p14:creationId xmlns:p14="http://schemas.microsoft.com/office/powerpoint/2010/main" val="5777489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541</TotalTime>
  <Words>516</Words>
  <Application>Microsoft Office PowerPoint</Application>
  <PresentationFormat>Widescreen</PresentationFormat>
  <Paragraphs>57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NYU Langone Medical Center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80</cp:revision>
  <dcterms:created xsi:type="dcterms:W3CDTF">2019-04-13T07:55:34Z</dcterms:created>
  <dcterms:modified xsi:type="dcterms:W3CDTF">2019-04-13T18:06:21Z</dcterms:modified>
</cp:coreProperties>
</file>