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7" name="Shape 57"/>
        <p:cNvGrpSpPr/>
        <p:nvPr/>
      </p:nvGrpSpPr>
      <p:grpSpPr>
        <a:xfrm>
          <a:off x="0" y="0"/>
          <a:ext cx="0" cy="0"/>
          <a:chOff x="0" y="0"/>
          <a:chExt cx="0" cy="0"/>
        </a:xfrm>
      </p:grpSpPr>
      <p:sp>
        <p:nvSpPr>
          <p:cNvPr id="58" name="Google Shape;58;g871e22b68e_0_1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9" name="Google Shape;59;g871e22b68e_0_1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3" name="Shape 63"/>
        <p:cNvGrpSpPr/>
        <p:nvPr/>
      </p:nvGrpSpPr>
      <p:grpSpPr>
        <a:xfrm>
          <a:off x="0" y="0"/>
          <a:ext cx="0" cy="0"/>
          <a:chOff x="0" y="0"/>
          <a:chExt cx="0" cy="0"/>
        </a:xfrm>
      </p:grpSpPr>
      <p:sp>
        <p:nvSpPr>
          <p:cNvPr id="64" name="Google Shape;64;g871e22b68e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g871e22b68e_0_2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0" name="Shape 80"/>
        <p:cNvGrpSpPr/>
        <p:nvPr/>
      </p:nvGrpSpPr>
      <p:grpSpPr>
        <a:xfrm>
          <a:off x="0" y="0"/>
          <a:ext cx="0" cy="0"/>
          <a:chOff x="0" y="0"/>
          <a:chExt cx="0" cy="0"/>
        </a:xfrm>
      </p:grpSpPr>
      <p:sp>
        <p:nvSpPr>
          <p:cNvPr id="81" name="Google Shape;81;g871e22b68e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2" name="Google Shape;82;g871e22b68e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Autofit/>
          </a:bodyPr>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Autofit/>
          </a:bodyPr>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Autofit/>
          </a:bodyPr>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Autofit/>
          </a:bodyPr>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1600"/>
              </a:spcBef>
              <a:spcAft>
                <a:spcPts val="0"/>
              </a:spcAft>
              <a:buClr>
                <a:schemeClr val="dk2"/>
              </a:buClr>
              <a:buSzPts val="1400"/>
              <a:buChar char="○"/>
              <a:defRPr>
                <a:solidFill>
                  <a:schemeClr val="dk2"/>
                </a:solidFill>
              </a:defRPr>
            </a:lvl2pPr>
            <a:lvl3pPr indent="-317500" lvl="2" marL="1371600">
              <a:lnSpc>
                <a:spcPct val="115000"/>
              </a:lnSpc>
              <a:spcBef>
                <a:spcPts val="1600"/>
              </a:spcBef>
              <a:spcAft>
                <a:spcPts val="0"/>
              </a:spcAft>
              <a:buClr>
                <a:schemeClr val="dk2"/>
              </a:buClr>
              <a:buSzPts val="1400"/>
              <a:buChar char="■"/>
              <a:defRPr>
                <a:solidFill>
                  <a:schemeClr val="dk2"/>
                </a:solidFill>
              </a:defRPr>
            </a:lvl3pPr>
            <a:lvl4pPr indent="-317500" lvl="3" marL="1828800">
              <a:lnSpc>
                <a:spcPct val="115000"/>
              </a:lnSpc>
              <a:spcBef>
                <a:spcPts val="1600"/>
              </a:spcBef>
              <a:spcAft>
                <a:spcPts val="0"/>
              </a:spcAft>
              <a:buClr>
                <a:schemeClr val="dk2"/>
              </a:buClr>
              <a:buSzPts val="1400"/>
              <a:buChar char="●"/>
              <a:defRPr>
                <a:solidFill>
                  <a:schemeClr val="dk2"/>
                </a:solidFill>
              </a:defRPr>
            </a:lvl4pPr>
            <a:lvl5pPr indent="-317500" lvl="4" marL="2286000">
              <a:lnSpc>
                <a:spcPct val="115000"/>
              </a:lnSpc>
              <a:spcBef>
                <a:spcPts val="1600"/>
              </a:spcBef>
              <a:spcAft>
                <a:spcPts val="0"/>
              </a:spcAft>
              <a:buClr>
                <a:schemeClr val="dk2"/>
              </a:buClr>
              <a:buSzPts val="1400"/>
              <a:buChar char="○"/>
              <a:defRPr>
                <a:solidFill>
                  <a:schemeClr val="dk2"/>
                </a:solidFill>
              </a:defRPr>
            </a:lvl5pPr>
            <a:lvl6pPr indent="-317500" lvl="5" marL="2743200">
              <a:lnSpc>
                <a:spcPct val="115000"/>
              </a:lnSpc>
              <a:spcBef>
                <a:spcPts val="1600"/>
              </a:spcBef>
              <a:spcAft>
                <a:spcPts val="0"/>
              </a:spcAft>
              <a:buClr>
                <a:schemeClr val="dk2"/>
              </a:buClr>
              <a:buSzPts val="1400"/>
              <a:buChar char="■"/>
              <a:defRPr>
                <a:solidFill>
                  <a:schemeClr val="dk2"/>
                </a:solidFill>
              </a:defRPr>
            </a:lvl6pPr>
            <a:lvl7pPr indent="-317500" lvl="6" marL="3200400">
              <a:lnSpc>
                <a:spcPct val="115000"/>
              </a:lnSpc>
              <a:spcBef>
                <a:spcPts val="1600"/>
              </a:spcBef>
              <a:spcAft>
                <a:spcPts val="0"/>
              </a:spcAft>
              <a:buClr>
                <a:schemeClr val="dk2"/>
              </a:buClr>
              <a:buSzPts val="1400"/>
              <a:buChar char="●"/>
              <a:defRPr>
                <a:solidFill>
                  <a:schemeClr val="dk2"/>
                </a:solidFill>
              </a:defRPr>
            </a:lvl7pPr>
            <a:lvl8pPr indent="-317500" lvl="7" marL="3657600">
              <a:lnSpc>
                <a:spcPct val="115000"/>
              </a:lnSpc>
              <a:spcBef>
                <a:spcPts val="1600"/>
              </a:spcBef>
              <a:spcAft>
                <a:spcPts val="0"/>
              </a:spcAft>
              <a:buClr>
                <a:schemeClr val="dk2"/>
              </a:buClr>
              <a:buSzPts val="1400"/>
              <a:buChar char="○"/>
              <a:defRPr>
                <a:solidFill>
                  <a:schemeClr val="dk2"/>
                </a:solidFill>
              </a:defRPr>
            </a:lvl8pPr>
            <a:lvl9pPr indent="-317500" lvl="8" marL="4114800">
              <a:lnSpc>
                <a:spcPct val="115000"/>
              </a:lnSpc>
              <a:spcBef>
                <a:spcPts val="1600"/>
              </a:spcBef>
              <a:spcAft>
                <a:spcPts val="160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imagwiki.nibib.nih.gov/content/data-analysis-methods-platforms" TargetMode="Externa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1.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33850"/>
            <a:ext cx="8520600" cy="2052600"/>
          </a:xfrm>
          <a:prstGeom prst="rect">
            <a:avLst/>
          </a:prstGeom>
        </p:spPr>
        <p:txBody>
          <a:bodyPr anchorCtr="0" anchor="b" bIns="91425" lIns="91425" spcFirstLastPara="1" rIns="91425" wrap="square" tIns="91425">
            <a:noAutofit/>
          </a:bodyPr>
          <a:lstStyle/>
          <a:p>
            <a:pPr indent="0" lvl="0" marL="0" rtl="0" algn="ctr">
              <a:spcBef>
                <a:spcPts val="0"/>
              </a:spcBef>
              <a:spcAft>
                <a:spcPts val="0"/>
              </a:spcAft>
              <a:buClr>
                <a:schemeClr val="dk1"/>
              </a:buClr>
              <a:buFont typeface="Arial"/>
              <a:buNone/>
            </a:pPr>
            <a:r>
              <a:rPr lang="en" sz="2400">
                <a:solidFill>
                  <a:srgbClr val="134CC1"/>
                </a:solidFill>
              </a:rPr>
              <a:t>U19 BRAIN Circuit Programs</a:t>
            </a:r>
            <a:r>
              <a:rPr b="1" lang="en" sz="2400">
                <a:solidFill>
                  <a:srgbClr val="134CC1"/>
                </a:solidFill>
              </a:rPr>
              <a:t> </a:t>
            </a:r>
            <a:r>
              <a:rPr lang="en" sz="2400">
                <a:solidFill>
                  <a:srgbClr val="134CC1"/>
                </a:solidFill>
              </a:rPr>
              <a:t>Data Science Consortium</a:t>
            </a:r>
            <a:endParaRPr sz="2400">
              <a:solidFill>
                <a:srgbClr val="134CC1"/>
              </a:solidFill>
            </a:endParaRPr>
          </a:p>
          <a:p>
            <a:pPr indent="0" lvl="0" marL="0" rtl="0" algn="ctr">
              <a:spcBef>
                <a:spcPts val="0"/>
              </a:spcBef>
              <a:spcAft>
                <a:spcPts val="0"/>
              </a:spcAft>
              <a:buClr>
                <a:schemeClr val="dk1"/>
              </a:buClr>
              <a:buFont typeface="Arial"/>
              <a:buNone/>
            </a:pPr>
            <a:r>
              <a:rPr lang="en" sz="2800">
                <a:solidFill>
                  <a:srgbClr val="134CC1"/>
                </a:solidFill>
              </a:rPr>
              <a:t>Data Analysis and Discovery</a:t>
            </a:r>
            <a:endParaRPr sz="2400">
              <a:solidFill>
                <a:srgbClr val="134CC1"/>
              </a:solidFill>
            </a:endParaRPr>
          </a:p>
          <a:p>
            <a:pPr indent="0" lvl="0" marL="0" rtl="0" algn="ctr">
              <a:spcBef>
                <a:spcPts val="0"/>
              </a:spcBef>
              <a:spcAft>
                <a:spcPts val="0"/>
              </a:spcAft>
              <a:buNone/>
            </a:pPr>
            <a:r>
              <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Clr>
                <a:schemeClr val="dk1"/>
              </a:buClr>
              <a:buFont typeface="Arial"/>
              <a:buNone/>
            </a:pPr>
            <a:r>
              <a:rPr lang="en" sz="2400" u="sng">
                <a:solidFill>
                  <a:srgbClr val="134CC1"/>
                </a:solidFill>
                <a:hlinkClick r:id="rId3"/>
              </a:rPr>
              <a:t>Feb 25, 2020 Showcase of Frameworks and Tools</a:t>
            </a:r>
            <a:endParaRPr/>
          </a:p>
        </p:txBody>
      </p:sp>
      <p:pic>
        <p:nvPicPr>
          <p:cNvPr id="56" name="Google Shape;56;p13"/>
          <p:cNvPicPr preferRelativeResize="0"/>
          <p:nvPr/>
        </p:nvPicPr>
        <p:blipFill>
          <a:blip r:embed="rId4">
            <a:alphaModFix/>
          </a:blip>
          <a:stretch>
            <a:fillRect/>
          </a:stretch>
        </p:blipFill>
        <p:spPr>
          <a:xfrm>
            <a:off x="385775" y="2722175"/>
            <a:ext cx="835825" cy="8358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0" name="Shape 60"/>
        <p:cNvGrpSpPr/>
        <p:nvPr/>
      </p:nvGrpSpPr>
      <p:grpSpPr>
        <a:xfrm>
          <a:off x="0" y="0"/>
          <a:ext cx="0" cy="0"/>
          <a:chOff x="0" y="0"/>
          <a:chExt cx="0" cy="0"/>
        </a:xfrm>
      </p:grpSpPr>
      <p:sp>
        <p:nvSpPr>
          <p:cNvPr id="61" name="Google Shape;61;p14"/>
          <p:cNvSpPr txBox="1"/>
          <p:nvPr>
            <p:ph type="title"/>
          </p:nvPr>
        </p:nvSpPr>
        <p:spPr>
          <a:xfrm>
            <a:off x="311700" y="445025"/>
            <a:ext cx="8520600" cy="572700"/>
          </a:xfrm>
          <a:prstGeom prst="rect">
            <a:avLst/>
          </a:prstGeom>
        </p:spPr>
        <p:txBody>
          <a:bodyPr anchorCtr="0" anchor="t" bIns="91425" lIns="91425" spcFirstLastPara="1" rIns="91425" wrap="square" tIns="91425">
            <a:noAutofit/>
          </a:bodyPr>
          <a:lstStyle/>
          <a:p>
            <a:pPr indent="0" lvl="0" marL="0" rtl="0" algn="ctr">
              <a:spcBef>
                <a:spcPts val="0"/>
              </a:spcBef>
              <a:spcAft>
                <a:spcPts val="0"/>
              </a:spcAft>
              <a:buNone/>
            </a:pPr>
            <a:r>
              <a:rPr lang="en"/>
              <a:t>Showcase</a:t>
            </a:r>
            <a:endParaRPr/>
          </a:p>
        </p:txBody>
      </p:sp>
      <p:sp>
        <p:nvSpPr>
          <p:cNvPr id="62" name="Google Shape;62;p14"/>
          <p:cNvSpPr txBox="1"/>
          <p:nvPr>
            <p:ph idx="1" type="body"/>
          </p:nvPr>
        </p:nvSpPr>
        <p:spPr>
          <a:xfrm>
            <a:off x="311700" y="1152475"/>
            <a:ext cx="8520600" cy="34164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en">
                <a:solidFill>
                  <a:schemeClr val="dk1"/>
                </a:solidFill>
                <a:latin typeface="Calibri"/>
                <a:ea typeface="Calibri"/>
                <a:cs typeface="Calibri"/>
                <a:sym typeface="Calibri"/>
              </a:rPr>
              <a:t>The main data science</a:t>
            </a:r>
            <a:r>
              <a:rPr lang="en">
                <a:solidFill>
                  <a:schemeClr val="dk1"/>
                </a:solidFill>
                <a:latin typeface="Calibri"/>
                <a:ea typeface="Calibri"/>
                <a:cs typeface="Calibri"/>
                <a:sym typeface="Calibri"/>
              </a:rPr>
              <a:t> tools presented: </a:t>
            </a:r>
            <a:endParaRPr>
              <a:solidFill>
                <a:schemeClr val="dk1"/>
              </a:solidFill>
              <a:latin typeface="Calibri"/>
              <a:ea typeface="Calibri"/>
              <a:cs typeface="Calibri"/>
              <a:sym typeface="Calibri"/>
            </a:endParaRPr>
          </a:p>
          <a:p>
            <a:pPr indent="-342900" lvl="0" marL="457200" rtl="0" algn="l">
              <a:lnSpc>
                <a:spcPct val="100000"/>
              </a:lnSpc>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Datajoint (BrainCogs</a:t>
            </a:r>
            <a:r>
              <a:rPr lang="en" sz="1100">
                <a:solidFill>
                  <a:schemeClr val="dk1"/>
                </a:solidFill>
                <a:latin typeface="Calibri"/>
                <a:ea typeface="Calibri"/>
                <a:cs typeface="Calibri"/>
                <a:sym typeface="Calibri"/>
              </a:rPr>
              <a:t>, </a:t>
            </a:r>
            <a:r>
              <a:rPr lang="en">
                <a:solidFill>
                  <a:schemeClr val="dk1"/>
                </a:solidFill>
                <a:latin typeface="Calibri"/>
                <a:ea typeface="Calibri"/>
                <a:cs typeface="Calibri"/>
                <a:sym typeface="Calibri"/>
              </a:rPr>
              <a:t>MoC3)</a:t>
            </a:r>
            <a:endParaRPr>
              <a:solidFill>
                <a:schemeClr val="dk1"/>
              </a:solidFill>
              <a:latin typeface="Calibri"/>
              <a:ea typeface="Calibri"/>
              <a:cs typeface="Calibri"/>
              <a:sym typeface="Calibri"/>
            </a:endParaRPr>
          </a:p>
          <a:p>
            <a:pPr indent="-342900" lvl="0" marL="457200" rtl="0" algn="l">
              <a:lnSpc>
                <a:spcPct val="100000"/>
              </a:lnSpc>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PanNeuro (Learning2Learn)</a:t>
            </a:r>
            <a:endParaRPr>
              <a:solidFill>
                <a:schemeClr val="dk1"/>
              </a:solidFill>
              <a:latin typeface="Calibri"/>
              <a:ea typeface="Calibri"/>
              <a:cs typeface="Calibri"/>
              <a:sym typeface="Calibri"/>
            </a:endParaRPr>
          </a:p>
          <a:p>
            <a:pPr indent="-342900" lvl="0" marL="457200" rtl="0" algn="l">
              <a:lnSpc>
                <a:spcPct val="100000"/>
              </a:lnSpc>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brainSTEM (OXT)</a:t>
            </a:r>
            <a:endParaRPr>
              <a:solidFill>
                <a:schemeClr val="dk1"/>
              </a:solidFill>
              <a:latin typeface="Calibri"/>
              <a:ea typeface="Calibri"/>
              <a:cs typeface="Calibri"/>
              <a:sym typeface="Calibri"/>
            </a:endParaRPr>
          </a:p>
          <a:p>
            <a:pPr indent="-342900" lvl="0" marL="457200" rtl="0" algn="l">
              <a:lnSpc>
                <a:spcPct val="100000"/>
              </a:lnSpc>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Frauenhofer CESE workflow manager (Sensation)</a:t>
            </a:r>
            <a:endParaRPr>
              <a:solidFill>
                <a:schemeClr val="dk1"/>
              </a:solidFill>
              <a:latin typeface="Calibri"/>
              <a:ea typeface="Calibri"/>
              <a:cs typeface="Calibri"/>
              <a:sym typeface="Calibri"/>
            </a:endParaRPr>
          </a:p>
          <a:p>
            <a:pPr indent="-342900" lvl="0" marL="457200" rtl="0" algn="l">
              <a:lnSpc>
                <a:spcPct val="100000"/>
              </a:lnSpc>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Anipose (FlyLoops)</a:t>
            </a:r>
            <a:endParaRPr>
              <a:solidFill>
                <a:schemeClr val="dk1"/>
              </a:solidFill>
              <a:latin typeface="Calibri"/>
              <a:ea typeface="Calibri"/>
              <a:cs typeface="Calibri"/>
              <a:sym typeface="Calibri"/>
            </a:endParaRPr>
          </a:p>
          <a:p>
            <a:pPr indent="-342900" lvl="0" marL="457200" rtl="0" algn="l">
              <a:lnSpc>
                <a:spcPct val="100000"/>
              </a:lnSpc>
              <a:spcBef>
                <a:spcPts val="0"/>
              </a:spcBef>
              <a:spcAft>
                <a:spcPts val="0"/>
              </a:spcAft>
              <a:buClr>
                <a:schemeClr val="dk1"/>
              </a:buClr>
              <a:buSzPts val="1800"/>
              <a:buFont typeface="Calibri"/>
              <a:buChar char="●"/>
            </a:pPr>
            <a:r>
              <a:rPr lang="en">
                <a:solidFill>
                  <a:schemeClr val="dk1"/>
                </a:solidFill>
                <a:latin typeface="Calibri"/>
                <a:ea typeface="Calibri"/>
                <a:cs typeface="Calibri"/>
                <a:sym typeface="Calibri"/>
              </a:rPr>
              <a:t>NWB (Ripple)</a:t>
            </a:r>
            <a:endParaRPr>
              <a:solidFill>
                <a:schemeClr val="dk1"/>
              </a:solidFill>
              <a:latin typeface="Calibri"/>
              <a:ea typeface="Calibri"/>
              <a:cs typeface="Calibri"/>
              <a:sym typeface="Calibri"/>
            </a:endParaRPr>
          </a:p>
          <a:p>
            <a:pPr indent="457200" lvl="0" marL="0" rtl="0" algn="l">
              <a:lnSpc>
                <a:spcPct val="100000"/>
              </a:lnSpc>
              <a:spcBef>
                <a:spcPts val="0"/>
              </a:spcBef>
              <a:spcAft>
                <a:spcPts val="0"/>
              </a:spcAft>
              <a:buNone/>
            </a:pPr>
            <a:r>
              <a:t/>
            </a:r>
            <a:endParaRPr>
              <a:solidFill>
                <a:schemeClr val="dk1"/>
              </a:solidFill>
              <a:latin typeface="Calibri"/>
              <a:ea typeface="Calibri"/>
              <a:cs typeface="Calibri"/>
              <a:sym typeface="Calibri"/>
            </a:endParaRPr>
          </a:p>
          <a:p>
            <a:pPr indent="0" lvl="0" marL="0" rtl="0" algn="l">
              <a:lnSpc>
                <a:spcPct val="100000"/>
              </a:lnSpc>
              <a:spcBef>
                <a:spcPts val="0"/>
              </a:spcBef>
              <a:spcAft>
                <a:spcPts val="0"/>
              </a:spcAft>
              <a:buNone/>
            </a:pPr>
            <a:r>
              <a:rPr lang="en">
                <a:solidFill>
                  <a:schemeClr val="dk1"/>
                </a:solidFill>
                <a:latin typeface="Calibri"/>
                <a:ea typeface="Calibri"/>
                <a:cs typeface="Calibri"/>
                <a:sym typeface="Calibri"/>
              </a:rPr>
              <a:t>Our goal was to address some aspects of these tools: </a:t>
            </a:r>
            <a:endParaRPr>
              <a:solidFill>
                <a:schemeClr val="dk1"/>
              </a:solidFill>
              <a:latin typeface="Calibri"/>
              <a:ea typeface="Calibri"/>
              <a:cs typeface="Calibri"/>
              <a:sym typeface="Calibri"/>
            </a:endParaRPr>
          </a:p>
          <a:p>
            <a:pPr indent="-342900" lvl="0" marL="457200" rtl="0" algn="l">
              <a:lnSpc>
                <a:spcPct val="100000"/>
              </a:lnSpc>
              <a:spcBef>
                <a:spcPts val="0"/>
              </a:spcBef>
              <a:spcAft>
                <a:spcPts val="0"/>
              </a:spcAft>
              <a:buClr>
                <a:schemeClr val="dk1"/>
              </a:buClr>
              <a:buSzPts val="1800"/>
              <a:buFont typeface="Calibri"/>
              <a:buAutoNum type="arabicPeriod"/>
            </a:pPr>
            <a:r>
              <a:rPr b="1" lang="en">
                <a:solidFill>
                  <a:schemeClr val="dk1"/>
                </a:solidFill>
                <a:latin typeface="Calibri"/>
                <a:ea typeface="Calibri"/>
                <a:cs typeface="Calibri"/>
                <a:sym typeface="Calibri"/>
              </a:rPr>
              <a:t>Stability, usability and accessibility;</a:t>
            </a:r>
            <a:r>
              <a:rPr lang="en">
                <a:solidFill>
                  <a:schemeClr val="dk1"/>
                </a:solidFill>
                <a:latin typeface="Calibri"/>
                <a:ea typeface="Calibri"/>
                <a:cs typeface="Calibri"/>
                <a:sym typeface="Calibri"/>
              </a:rPr>
              <a:t> </a:t>
            </a:r>
            <a:endParaRPr>
              <a:solidFill>
                <a:schemeClr val="dk1"/>
              </a:solidFill>
              <a:latin typeface="Calibri"/>
              <a:ea typeface="Calibri"/>
              <a:cs typeface="Calibri"/>
              <a:sym typeface="Calibri"/>
            </a:endParaRPr>
          </a:p>
          <a:p>
            <a:pPr indent="-342900" lvl="0" marL="457200" rtl="0" algn="l">
              <a:lnSpc>
                <a:spcPct val="100000"/>
              </a:lnSpc>
              <a:spcBef>
                <a:spcPts val="0"/>
              </a:spcBef>
              <a:spcAft>
                <a:spcPts val="0"/>
              </a:spcAft>
              <a:buClr>
                <a:schemeClr val="dk1"/>
              </a:buClr>
              <a:buSzPts val="1800"/>
              <a:buFont typeface="Calibri"/>
              <a:buAutoNum type="arabicPeriod"/>
            </a:pPr>
            <a:r>
              <a:rPr b="1" lang="en">
                <a:solidFill>
                  <a:schemeClr val="dk1"/>
                </a:solidFill>
                <a:latin typeface="Calibri"/>
                <a:ea typeface="Calibri"/>
                <a:cs typeface="Calibri"/>
                <a:sym typeface="Calibri"/>
              </a:rPr>
              <a:t>Formats and metadata for sharing; </a:t>
            </a:r>
            <a:endParaRPr b="1">
              <a:solidFill>
                <a:schemeClr val="dk1"/>
              </a:solidFill>
              <a:latin typeface="Calibri"/>
              <a:ea typeface="Calibri"/>
              <a:cs typeface="Calibri"/>
              <a:sym typeface="Calibri"/>
            </a:endParaRPr>
          </a:p>
          <a:p>
            <a:pPr indent="-342900" lvl="0" marL="457200" rtl="0" algn="l">
              <a:lnSpc>
                <a:spcPct val="100000"/>
              </a:lnSpc>
              <a:spcBef>
                <a:spcPts val="0"/>
              </a:spcBef>
              <a:spcAft>
                <a:spcPts val="0"/>
              </a:spcAft>
              <a:buClr>
                <a:schemeClr val="dk1"/>
              </a:buClr>
              <a:buSzPts val="1800"/>
              <a:buFont typeface="Calibri"/>
              <a:buAutoNum type="arabicPeriod"/>
            </a:pPr>
            <a:r>
              <a:rPr b="1" lang="en">
                <a:solidFill>
                  <a:schemeClr val="dk1"/>
                </a:solidFill>
                <a:latin typeface="Calibri"/>
                <a:ea typeface="Calibri"/>
                <a:cs typeface="Calibri"/>
                <a:sym typeface="Calibri"/>
              </a:rPr>
              <a:t>Using software tools from other field</a:t>
            </a:r>
            <a:r>
              <a:rPr lang="en">
                <a:solidFill>
                  <a:schemeClr val="dk1"/>
                </a:solidFill>
                <a:latin typeface="Calibri"/>
                <a:ea typeface="Calibri"/>
                <a:cs typeface="Calibri"/>
                <a:sym typeface="Calibri"/>
              </a:rPr>
              <a:t>s</a:t>
            </a:r>
            <a:endParaRPr sz="1400">
              <a:solidFill>
                <a:schemeClr val="dk1"/>
              </a:solidFill>
            </a:endParaRPr>
          </a:p>
          <a:p>
            <a:pPr indent="0" lvl="0" marL="0" rtl="0" algn="l">
              <a:spcBef>
                <a:spcPts val="0"/>
              </a:spcBef>
              <a:spcAft>
                <a:spcPts val="160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6" name="Shape 66"/>
        <p:cNvGrpSpPr/>
        <p:nvPr/>
      </p:nvGrpSpPr>
      <p:grpSpPr>
        <a:xfrm>
          <a:off x="0" y="0"/>
          <a:ext cx="0" cy="0"/>
          <a:chOff x="0" y="0"/>
          <a:chExt cx="0" cy="0"/>
        </a:xfrm>
      </p:grpSpPr>
      <p:sp>
        <p:nvSpPr>
          <p:cNvPr id="67" name="Google Shape;67;p15"/>
          <p:cNvSpPr/>
          <p:nvPr/>
        </p:nvSpPr>
        <p:spPr>
          <a:xfrm>
            <a:off x="199415" y="1828116"/>
            <a:ext cx="7913400" cy="1200300"/>
          </a:xfrm>
          <a:prstGeom prst="rect">
            <a:avLst/>
          </a:prstGeom>
          <a:solidFill>
            <a:srgbClr val="B3C6E7">
              <a:alpha val="6667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68" name="Google Shape;68;p15"/>
          <p:cNvSpPr txBox="1"/>
          <p:nvPr/>
        </p:nvSpPr>
        <p:spPr>
          <a:xfrm>
            <a:off x="266700" y="1831696"/>
            <a:ext cx="5750700" cy="471900"/>
          </a:xfrm>
          <a:prstGeom prst="rect">
            <a:avLst/>
          </a:prstGeom>
          <a:noFill/>
          <a:ln>
            <a:noFill/>
          </a:ln>
        </p:spPr>
        <p:txBody>
          <a:bodyPr anchorCtr="0" anchor="t" bIns="45700" lIns="91425" spcFirstLastPara="1" rIns="91425" wrap="square" tIns="45700">
            <a:noAutofit/>
          </a:bodyPr>
          <a:lstStyle/>
          <a:p>
            <a:pPr indent="0" lvl="0" marL="0" marR="0" rtl="0" algn="l">
              <a:lnSpc>
                <a:spcPct val="110000"/>
              </a:lnSpc>
              <a:spcBef>
                <a:spcPts val="0"/>
              </a:spcBef>
              <a:spcAft>
                <a:spcPts val="0"/>
              </a:spcAft>
              <a:buClr>
                <a:schemeClr val="dk1"/>
              </a:buClr>
              <a:buSzPts val="2400"/>
              <a:buFont typeface="Arial"/>
              <a:buNone/>
            </a:pPr>
            <a:r>
              <a:rPr b="0" i="0" lang="en" sz="2800" u="none" cap="none" strike="noStrike">
                <a:solidFill>
                  <a:schemeClr val="dk1"/>
                </a:solidFill>
                <a:latin typeface="Calibri"/>
                <a:ea typeface="Calibri"/>
                <a:cs typeface="Calibri"/>
                <a:sym typeface="Calibri"/>
              </a:rPr>
              <a:t>Data-focused approaches</a:t>
            </a:r>
            <a:endParaRPr/>
          </a:p>
        </p:txBody>
      </p:sp>
      <p:sp>
        <p:nvSpPr>
          <p:cNvPr id="69" name="Google Shape;69;p15"/>
          <p:cNvSpPr/>
          <p:nvPr/>
        </p:nvSpPr>
        <p:spPr>
          <a:xfrm>
            <a:off x="836367" y="2208612"/>
            <a:ext cx="4345800" cy="276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i="0" lang="en" sz="1800" u="none" cap="none" strike="noStrike">
                <a:solidFill>
                  <a:schemeClr val="dk1"/>
                </a:solidFill>
                <a:latin typeface="Calibri"/>
                <a:ea typeface="Calibri"/>
                <a:cs typeface="Calibri"/>
                <a:sym typeface="Calibri"/>
              </a:rPr>
              <a:t>MoC3: </a:t>
            </a:r>
            <a:r>
              <a:rPr b="0" i="0" lang="en" sz="1800" u="none" cap="none" strike="noStrike">
                <a:solidFill>
                  <a:schemeClr val="dk1"/>
                </a:solidFill>
                <a:latin typeface="Calibri"/>
                <a:ea typeface="Calibri"/>
                <a:cs typeface="Calibri"/>
                <a:sym typeface="Calibri"/>
              </a:rPr>
              <a:t>Motor Control Circuits, Computation</a:t>
            </a:r>
            <a:r>
              <a:rPr b="1" i="0" lang="en" sz="1800" u="none" cap="none" strike="noStrike">
                <a:solidFill>
                  <a:schemeClr val="dk1"/>
                </a:solidFill>
                <a:latin typeface="Calibri"/>
                <a:ea typeface="Calibri"/>
                <a:cs typeface="Calibri"/>
                <a:sym typeface="Calibri"/>
              </a:rPr>
              <a:t> </a:t>
            </a:r>
            <a:endParaRPr/>
          </a:p>
        </p:txBody>
      </p:sp>
      <p:sp>
        <p:nvSpPr>
          <p:cNvPr id="70" name="Google Shape;70;p15"/>
          <p:cNvSpPr/>
          <p:nvPr/>
        </p:nvSpPr>
        <p:spPr>
          <a:xfrm>
            <a:off x="836367" y="3120140"/>
            <a:ext cx="7913400" cy="877800"/>
          </a:xfrm>
          <a:prstGeom prst="rect">
            <a:avLst/>
          </a:prstGeom>
          <a:solidFill>
            <a:srgbClr val="7030A0">
              <a:alpha val="30980"/>
            </a:srgb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71" name="Google Shape;71;p15"/>
          <p:cNvSpPr txBox="1"/>
          <p:nvPr/>
        </p:nvSpPr>
        <p:spPr>
          <a:xfrm>
            <a:off x="2876383" y="3197800"/>
            <a:ext cx="5750700" cy="471900"/>
          </a:xfrm>
          <a:prstGeom prst="rect">
            <a:avLst/>
          </a:prstGeom>
          <a:noFill/>
          <a:ln>
            <a:noFill/>
          </a:ln>
        </p:spPr>
        <p:txBody>
          <a:bodyPr anchorCtr="0" anchor="t" bIns="45700" lIns="91425" spcFirstLastPara="1" rIns="91425" wrap="square" tIns="45700">
            <a:noAutofit/>
          </a:bodyPr>
          <a:lstStyle/>
          <a:p>
            <a:pPr indent="0" lvl="0" marL="0" marR="0" rtl="0" algn="r">
              <a:lnSpc>
                <a:spcPct val="110000"/>
              </a:lnSpc>
              <a:spcBef>
                <a:spcPts val="0"/>
              </a:spcBef>
              <a:spcAft>
                <a:spcPts val="0"/>
              </a:spcAft>
              <a:buClr>
                <a:schemeClr val="dk1"/>
              </a:buClr>
              <a:buSzPts val="2400"/>
              <a:buFont typeface="Arial"/>
              <a:buNone/>
            </a:pPr>
            <a:r>
              <a:rPr b="0" lang="en" sz="2800" u="none">
                <a:solidFill>
                  <a:schemeClr val="dk1"/>
                </a:solidFill>
                <a:latin typeface="Calibri"/>
                <a:ea typeface="Calibri"/>
                <a:cs typeface="Calibri"/>
                <a:sym typeface="Calibri"/>
              </a:rPr>
              <a:t>Analysis-focused approaches</a:t>
            </a:r>
            <a:endParaRPr/>
          </a:p>
        </p:txBody>
      </p:sp>
      <p:sp>
        <p:nvSpPr>
          <p:cNvPr id="72" name="Google Shape;72;p15"/>
          <p:cNvSpPr/>
          <p:nvPr/>
        </p:nvSpPr>
        <p:spPr>
          <a:xfrm>
            <a:off x="1656169" y="2460426"/>
            <a:ext cx="5831700" cy="276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 sz="1800">
                <a:solidFill>
                  <a:schemeClr val="dk1"/>
                </a:solidFill>
                <a:latin typeface="Calibri"/>
                <a:ea typeface="Calibri"/>
                <a:cs typeface="Calibri"/>
                <a:sym typeface="Calibri"/>
              </a:rPr>
              <a:t>Ripple: </a:t>
            </a:r>
            <a:r>
              <a:rPr lang="en" sz="1800">
                <a:solidFill>
                  <a:schemeClr val="dk1"/>
                </a:solidFill>
                <a:latin typeface="Calibri"/>
                <a:ea typeface="Calibri"/>
                <a:cs typeface="Calibri"/>
                <a:sym typeface="Calibri"/>
              </a:rPr>
              <a:t>hREM, hippocampal Ripple related Episodic Memory</a:t>
            </a:r>
            <a:endParaRPr b="1" sz="1800">
              <a:solidFill>
                <a:schemeClr val="dk1"/>
              </a:solidFill>
              <a:latin typeface="Calibri"/>
              <a:ea typeface="Calibri"/>
              <a:cs typeface="Calibri"/>
              <a:sym typeface="Calibri"/>
            </a:endParaRPr>
          </a:p>
        </p:txBody>
      </p:sp>
      <p:sp>
        <p:nvSpPr>
          <p:cNvPr id="73" name="Google Shape;73;p15"/>
          <p:cNvSpPr/>
          <p:nvPr/>
        </p:nvSpPr>
        <p:spPr>
          <a:xfrm>
            <a:off x="426158" y="2710243"/>
            <a:ext cx="4042800" cy="276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 sz="1800">
                <a:solidFill>
                  <a:schemeClr val="dk1"/>
                </a:solidFill>
                <a:latin typeface="Calibri"/>
                <a:ea typeface="Calibri"/>
                <a:cs typeface="Calibri"/>
                <a:sym typeface="Calibri"/>
              </a:rPr>
              <a:t>brainCOGS: </a:t>
            </a:r>
            <a:r>
              <a:rPr lang="en" sz="1800">
                <a:solidFill>
                  <a:schemeClr val="dk1"/>
                </a:solidFill>
                <a:latin typeface="Calibri"/>
                <a:ea typeface="Calibri"/>
                <a:cs typeface="Calibri"/>
                <a:sym typeface="Calibri"/>
              </a:rPr>
              <a:t>circuits of COGnitive Systems</a:t>
            </a:r>
            <a:endParaRPr b="1" sz="1800">
              <a:solidFill>
                <a:schemeClr val="dk1"/>
              </a:solidFill>
              <a:latin typeface="Calibri"/>
              <a:ea typeface="Calibri"/>
              <a:cs typeface="Calibri"/>
              <a:sym typeface="Calibri"/>
            </a:endParaRPr>
          </a:p>
        </p:txBody>
      </p:sp>
      <p:sp>
        <p:nvSpPr>
          <p:cNvPr id="74" name="Google Shape;74;p15"/>
          <p:cNvSpPr/>
          <p:nvPr/>
        </p:nvSpPr>
        <p:spPr>
          <a:xfrm>
            <a:off x="4572000" y="1831695"/>
            <a:ext cx="2145600" cy="276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 sz="1800">
                <a:solidFill>
                  <a:schemeClr val="dk1"/>
                </a:solidFill>
                <a:latin typeface="Calibri"/>
                <a:ea typeface="Calibri"/>
                <a:cs typeface="Calibri"/>
                <a:sym typeface="Calibri"/>
              </a:rPr>
              <a:t>OXT: </a:t>
            </a:r>
            <a:r>
              <a:rPr lang="en" sz="1800">
                <a:solidFill>
                  <a:schemeClr val="dk1"/>
                </a:solidFill>
                <a:latin typeface="Calibri"/>
                <a:ea typeface="Calibri"/>
                <a:cs typeface="Calibri"/>
                <a:sym typeface="Calibri"/>
              </a:rPr>
              <a:t>Oxytocin Group</a:t>
            </a:r>
            <a:endParaRPr b="1" sz="1800">
              <a:solidFill>
                <a:schemeClr val="dk1"/>
              </a:solidFill>
              <a:latin typeface="Calibri"/>
              <a:ea typeface="Calibri"/>
              <a:cs typeface="Calibri"/>
              <a:sym typeface="Calibri"/>
            </a:endParaRPr>
          </a:p>
        </p:txBody>
      </p:sp>
      <p:sp>
        <p:nvSpPr>
          <p:cNvPr id="75" name="Google Shape;75;p15"/>
          <p:cNvSpPr/>
          <p:nvPr/>
        </p:nvSpPr>
        <p:spPr>
          <a:xfrm>
            <a:off x="1077329" y="3400603"/>
            <a:ext cx="3222300" cy="276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 sz="1800">
                <a:solidFill>
                  <a:schemeClr val="dk1"/>
                </a:solidFill>
                <a:latin typeface="Calibri"/>
                <a:ea typeface="Calibri"/>
                <a:cs typeface="Calibri"/>
                <a:sym typeface="Calibri"/>
              </a:rPr>
              <a:t>FlyLoops: </a:t>
            </a:r>
            <a:r>
              <a:rPr lang="en" sz="1800">
                <a:solidFill>
                  <a:schemeClr val="dk1"/>
                </a:solidFill>
                <a:latin typeface="Calibri"/>
                <a:ea typeface="Calibri"/>
                <a:cs typeface="Calibri"/>
                <a:sym typeface="Calibri"/>
              </a:rPr>
              <a:t>feedback loops of flies</a:t>
            </a:r>
            <a:endParaRPr b="1" sz="1800">
              <a:solidFill>
                <a:schemeClr val="dk1"/>
              </a:solidFill>
              <a:latin typeface="Calibri"/>
              <a:ea typeface="Calibri"/>
              <a:cs typeface="Calibri"/>
              <a:sym typeface="Calibri"/>
            </a:endParaRPr>
          </a:p>
        </p:txBody>
      </p:sp>
      <p:sp>
        <p:nvSpPr>
          <p:cNvPr id="76" name="Google Shape;76;p15"/>
          <p:cNvSpPr/>
          <p:nvPr/>
        </p:nvSpPr>
        <p:spPr>
          <a:xfrm>
            <a:off x="2039201" y="3666589"/>
            <a:ext cx="3806400" cy="276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 sz="1800">
                <a:solidFill>
                  <a:schemeClr val="dk1"/>
                </a:solidFill>
                <a:latin typeface="Calibri"/>
                <a:ea typeface="Calibri"/>
                <a:cs typeface="Calibri"/>
                <a:sym typeface="Calibri"/>
              </a:rPr>
              <a:t>Sensation: </a:t>
            </a:r>
            <a:r>
              <a:rPr lang="en" sz="1800">
                <a:solidFill>
                  <a:schemeClr val="dk1"/>
                </a:solidFill>
                <a:latin typeface="Calibri"/>
                <a:ea typeface="Calibri"/>
                <a:cs typeface="Calibri"/>
                <a:sym typeface="Calibri"/>
              </a:rPr>
              <a:t>coding, sensation, behavior</a:t>
            </a:r>
            <a:endParaRPr b="1" sz="1800">
              <a:solidFill>
                <a:schemeClr val="dk1"/>
              </a:solidFill>
              <a:latin typeface="Calibri"/>
              <a:ea typeface="Calibri"/>
              <a:cs typeface="Calibri"/>
              <a:sym typeface="Calibri"/>
            </a:endParaRPr>
          </a:p>
        </p:txBody>
      </p:sp>
      <p:sp>
        <p:nvSpPr>
          <p:cNvPr id="77" name="Google Shape;77;p15"/>
          <p:cNvSpPr/>
          <p:nvPr/>
        </p:nvSpPr>
        <p:spPr>
          <a:xfrm>
            <a:off x="6017368" y="3599591"/>
            <a:ext cx="1654500" cy="2769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rPr b="1" lang="en" sz="1800">
                <a:solidFill>
                  <a:schemeClr val="dk1"/>
                </a:solidFill>
                <a:latin typeface="Calibri"/>
                <a:ea typeface="Calibri"/>
                <a:cs typeface="Calibri"/>
                <a:sym typeface="Calibri"/>
              </a:rPr>
              <a:t>Learning2Learn</a:t>
            </a:r>
            <a:endParaRPr/>
          </a:p>
        </p:txBody>
      </p:sp>
      <p:sp>
        <p:nvSpPr>
          <p:cNvPr id="78" name="Google Shape;78;p15"/>
          <p:cNvSpPr/>
          <p:nvPr/>
        </p:nvSpPr>
        <p:spPr>
          <a:xfrm>
            <a:off x="266700" y="4096017"/>
            <a:ext cx="8610600" cy="900300"/>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a:p>
        </p:txBody>
      </p:sp>
      <p:sp>
        <p:nvSpPr>
          <p:cNvPr id="79" name="Google Shape;79;p15"/>
          <p:cNvSpPr/>
          <p:nvPr/>
        </p:nvSpPr>
        <p:spPr>
          <a:xfrm>
            <a:off x="199425" y="530644"/>
            <a:ext cx="8944500" cy="900300"/>
          </a:xfrm>
          <a:prstGeom prst="rect">
            <a:avLst/>
          </a:prstGeom>
          <a:noFill/>
          <a:ln>
            <a:noFill/>
          </a:ln>
        </p:spPr>
        <p:txBody>
          <a:bodyPr anchorCtr="0" anchor="t" bIns="45700" lIns="91425" spcFirstLastPara="1" rIns="91425" wrap="square" tIns="45700">
            <a:noAutofit/>
          </a:bodyPr>
          <a:lstStyle/>
          <a:p>
            <a:pPr indent="0" lvl="0" marL="0" marR="0" rtl="0" algn="ctr">
              <a:spcBef>
                <a:spcPts val="0"/>
              </a:spcBef>
              <a:spcAft>
                <a:spcPts val="0"/>
              </a:spcAft>
              <a:buNone/>
            </a:pPr>
            <a:r>
              <a:rPr lang="en" sz="2900">
                <a:latin typeface="Calibri"/>
                <a:ea typeface="Calibri"/>
                <a:cs typeface="Calibri"/>
                <a:sym typeface="Calibri"/>
              </a:rPr>
              <a:t>General </a:t>
            </a:r>
            <a:r>
              <a:rPr lang="en" sz="2900">
                <a:latin typeface="Calibri"/>
                <a:ea typeface="Calibri"/>
                <a:cs typeface="Calibri"/>
                <a:sym typeface="Calibri"/>
              </a:rPr>
              <a:t>approaches</a:t>
            </a:r>
            <a:endParaRPr sz="3200">
              <a:solidFill>
                <a:schemeClr val="dk1"/>
              </a:solidFill>
              <a:latin typeface="Calibri"/>
              <a:ea typeface="Calibri"/>
              <a:cs typeface="Calibri"/>
              <a:sym typeface="Calibri"/>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3" name="Shape 83"/>
        <p:cNvGrpSpPr/>
        <p:nvPr/>
      </p:nvGrpSpPr>
      <p:grpSpPr>
        <a:xfrm>
          <a:off x="0" y="0"/>
          <a:ext cx="0" cy="0"/>
          <a:chOff x="0" y="0"/>
          <a:chExt cx="0" cy="0"/>
        </a:xfrm>
      </p:grpSpPr>
      <p:sp>
        <p:nvSpPr>
          <p:cNvPr id="84" name="Google Shape;84;p16"/>
          <p:cNvSpPr txBox="1"/>
          <p:nvPr>
            <p:ph type="title"/>
          </p:nvPr>
        </p:nvSpPr>
        <p:spPr>
          <a:xfrm>
            <a:off x="-127050" y="707225"/>
            <a:ext cx="4018500" cy="572700"/>
          </a:xfrm>
          <a:prstGeom prst="rect">
            <a:avLst/>
          </a:prstGeom>
        </p:spPr>
        <p:txBody>
          <a:bodyPr anchorCtr="0" anchor="t" bIns="91425" lIns="91425" spcFirstLastPara="1" rIns="76275" wrap="square" tIns="91425">
            <a:noAutofit/>
          </a:bodyPr>
          <a:lstStyle/>
          <a:p>
            <a:pPr indent="0" lvl="0" marL="0" rtl="0" algn="ctr">
              <a:spcBef>
                <a:spcPts val="0"/>
              </a:spcBef>
              <a:spcAft>
                <a:spcPts val="0"/>
              </a:spcAft>
              <a:buNone/>
            </a:pPr>
            <a:r>
              <a:rPr lang="en" sz="2600">
                <a:solidFill>
                  <a:srgbClr val="0000FF"/>
                </a:solidFill>
              </a:rPr>
              <a:t>Data focused </a:t>
            </a:r>
            <a:r>
              <a:rPr lang="en" sz="2600">
                <a:solidFill>
                  <a:srgbClr val="0000FF"/>
                </a:solidFill>
              </a:rPr>
              <a:t>approach</a:t>
            </a:r>
            <a:endParaRPr sz="2600">
              <a:solidFill>
                <a:srgbClr val="0000FF"/>
              </a:solidFill>
            </a:endParaRPr>
          </a:p>
        </p:txBody>
      </p:sp>
      <p:sp>
        <p:nvSpPr>
          <p:cNvPr id="85" name="Google Shape;85;p16"/>
          <p:cNvSpPr txBox="1"/>
          <p:nvPr/>
        </p:nvSpPr>
        <p:spPr>
          <a:xfrm>
            <a:off x="3176650" y="4420350"/>
            <a:ext cx="4602900" cy="57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500">
                <a:solidFill>
                  <a:srgbClr val="0000FF"/>
                </a:solidFill>
              </a:rPr>
              <a:t>Analysis </a:t>
            </a:r>
            <a:r>
              <a:rPr lang="en" sz="2300">
                <a:solidFill>
                  <a:srgbClr val="0000FF"/>
                </a:solidFill>
              </a:rPr>
              <a:t>focused</a:t>
            </a:r>
            <a:r>
              <a:rPr lang="en" sz="2500">
                <a:solidFill>
                  <a:srgbClr val="0000FF"/>
                </a:solidFill>
              </a:rPr>
              <a:t> approach</a:t>
            </a:r>
            <a:endParaRPr sz="2500">
              <a:solidFill>
                <a:srgbClr val="0000FF"/>
              </a:solidFill>
            </a:endParaRPr>
          </a:p>
        </p:txBody>
      </p:sp>
      <p:pic>
        <p:nvPicPr>
          <p:cNvPr id="86" name="Google Shape;86;p16"/>
          <p:cNvPicPr preferRelativeResize="0"/>
          <p:nvPr/>
        </p:nvPicPr>
        <p:blipFill>
          <a:blip r:embed="rId3">
            <a:alphaModFix/>
          </a:blip>
          <a:stretch>
            <a:fillRect/>
          </a:stretch>
        </p:blipFill>
        <p:spPr>
          <a:xfrm>
            <a:off x="753496" y="2269896"/>
            <a:ext cx="2257400" cy="2723150"/>
          </a:xfrm>
          <a:prstGeom prst="rect">
            <a:avLst/>
          </a:prstGeom>
          <a:noFill/>
          <a:ln>
            <a:noFill/>
          </a:ln>
        </p:spPr>
      </p:pic>
      <p:pic>
        <p:nvPicPr>
          <p:cNvPr id="87" name="Google Shape;87;p16"/>
          <p:cNvPicPr preferRelativeResize="0"/>
          <p:nvPr/>
        </p:nvPicPr>
        <p:blipFill>
          <a:blip r:embed="rId4">
            <a:alphaModFix/>
          </a:blip>
          <a:stretch>
            <a:fillRect/>
          </a:stretch>
        </p:blipFill>
        <p:spPr>
          <a:xfrm>
            <a:off x="3890500" y="792950"/>
            <a:ext cx="2345650" cy="2838475"/>
          </a:xfrm>
          <a:prstGeom prst="rect">
            <a:avLst/>
          </a:prstGeom>
          <a:noFill/>
          <a:ln>
            <a:noFill/>
          </a:ln>
        </p:spPr>
      </p:pic>
      <p:sp>
        <p:nvSpPr>
          <p:cNvPr id="88" name="Google Shape;88;p16"/>
          <p:cNvSpPr/>
          <p:nvPr/>
        </p:nvSpPr>
        <p:spPr>
          <a:xfrm rot="5400000">
            <a:off x="1474950" y="1469600"/>
            <a:ext cx="814500" cy="5142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16"/>
          <p:cNvSpPr/>
          <p:nvPr/>
        </p:nvSpPr>
        <p:spPr>
          <a:xfrm rot="-5400000">
            <a:off x="4656075" y="3867309"/>
            <a:ext cx="814500" cy="514200"/>
          </a:xfrm>
          <a:prstGeom prst="rightArrow">
            <a:avLst>
              <a:gd fmla="val 50000" name="adj1"/>
              <a:gd fmla="val 50000" name="adj2"/>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0" name="Google Shape;90;p16"/>
          <p:cNvSpPr txBox="1"/>
          <p:nvPr/>
        </p:nvSpPr>
        <p:spPr>
          <a:xfrm>
            <a:off x="6457075" y="1488350"/>
            <a:ext cx="2436900" cy="3771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0000"/>
                </a:solidFill>
                <a:latin typeface="Calibri"/>
                <a:ea typeface="Calibri"/>
                <a:cs typeface="Calibri"/>
                <a:sym typeface="Calibri"/>
              </a:rPr>
              <a:t>The question of maintaining on premise hardware vs using cloud is still open but it seems that the groups that are working on analysis software tend to use cloud as their platforms, where groups that are more experimental and therefore have more emphasis on the data storage tend to use on premise systems</a:t>
            </a:r>
            <a:endParaRPr sz="1700">
              <a:solidFill>
                <a:srgbClr val="FF0000"/>
              </a:solidFill>
            </a:endParaRPr>
          </a:p>
        </p:txBody>
      </p:sp>
      <p:sp>
        <p:nvSpPr>
          <p:cNvPr id="91" name="Google Shape;91;p16"/>
          <p:cNvSpPr txBox="1"/>
          <p:nvPr/>
        </p:nvSpPr>
        <p:spPr>
          <a:xfrm>
            <a:off x="1871550" y="-12775"/>
            <a:ext cx="6172200" cy="720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 sz="2700">
                <a:solidFill>
                  <a:srgbClr val="A64D79"/>
                </a:solidFill>
              </a:rPr>
              <a:t>Cloud    Vs.   On-</a:t>
            </a:r>
            <a:r>
              <a:rPr b="1" lang="en" sz="2700">
                <a:solidFill>
                  <a:srgbClr val="A64D79"/>
                </a:solidFill>
              </a:rPr>
              <a:t>premise</a:t>
            </a:r>
            <a:endParaRPr b="1" sz="2900">
              <a:solidFill>
                <a:srgbClr val="A64D79"/>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