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Lst>
  <p:notesMasterIdLst>
    <p:notesMasterId r:id="rId20"/>
  </p:notesMasterIdLst>
  <p:sldIdLst>
    <p:sldId id="256" r:id="rId2"/>
    <p:sldId id="408" r:id="rId3"/>
    <p:sldId id="257" r:id="rId4"/>
    <p:sldId id="394" r:id="rId5"/>
    <p:sldId id="398" r:id="rId6"/>
    <p:sldId id="406" r:id="rId7"/>
    <p:sldId id="403" r:id="rId8"/>
    <p:sldId id="402" r:id="rId9"/>
    <p:sldId id="407" r:id="rId10"/>
    <p:sldId id="288" r:id="rId11"/>
    <p:sldId id="271" r:id="rId12"/>
    <p:sldId id="276" r:id="rId13"/>
    <p:sldId id="409" r:id="rId14"/>
    <p:sldId id="285" r:id="rId15"/>
    <p:sldId id="379" r:id="rId16"/>
    <p:sldId id="386" r:id="rId17"/>
    <p:sldId id="381" r:id="rId18"/>
    <p:sldId id="382" r:id="rId19"/>
  </p:sldIdLst>
  <p:sldSz cx="9144000" cy="5143500" type="screen16x9"/>
  <p:notesSz cx="6858000" cy="9144000"/>
  <p:embeddedFontLst>
    <p:embeddedFont>
      <p:font typeface="Alegreya Sans" panose="020B0604020202020204" charset="0"/>
      <p:regular r:id="rId21"/>
      <p:bold r:id="rId22"/>
      <p:italic r:id="rId23"/>
      <p:boldItalic r:id="rId24"/>
    </p:embeddedFont>
    <p:embeddedFont>
      <p:font typeface="Arial Rounded MT Bold" panose="020F0704030504030204" pitchFamily="34" charset="0"/>
      <p:regular r:id="rId25"/>
    </p:embeddedFont>
    <p:embeddedFont>
      <p:font typeface="Cousine"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ison, Clayton T - (claytonm)" initials="MCT-(" lastIdx="2" clrIdx="0">
    <p:extLst>
      <p:ext uri="{19B8F6BF-5375-455C-9EA6-DF929625EA0E}">
        <p15:presenceInfo xmlns:p15="http://schemas.microsoft.com/office/powerpoint/2012/main" userId="S::claytonm@email.arizona.edu::733bf3e1-7bd2-44f2-b075-91549a9c61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5"/>
    <a:srgbClr val="9A3034"/>
    <a:srgbClr val="DE5A00"/>
    <a:srgbClr val="00CE59"/>
    <a:srgbClr val="00CA00"/>
    <a:srgbClr val="00F500"/>
    <a:srgbClr val="057406"/>
    <a:srgbClr val="0D2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9"/>
    <p:restoredTop sz="83842"/>
  </p:normalViewPr>
  <p:slideViewPr>
    <p:cSldViewPr snapToGrid="0">
      <p:cViewPr varScale="1">
        <p:scale>
          <a:sx n="75" d="100"/>
          <a:sy n="75" d="100"/>
        </p:scale>
        <p:origin x="72" y="846"/>
      </p:cViewPr>
      <p:guideLst>
        <p:guide orient="horz" pos="1620"/>
        <p:guide pos="2880"/>
      </p:guideLst>
    </p:cSldViewPr>
  </p:slideViewPr>
  <p:notesTextViewPr>
    <p:cViewPr>
      <p:scale>
        <a:sx n="130" d="100"/>
        <a:sy n="13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l4ai.github.io/automates/documentation/deliverable_reports/m6_milestone_report/#codeexplorer-webap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639e742dd6_4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639e742dd6_4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105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883656c1f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883656c1f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the images shown above we see two 3D surfaces. Each of these are constructed from our </a:t>
            </a:r>
            <a:r>
              <a:rPr lang="en" dirty="0" err="1"/>
              <a:t>PLANT.for</a:t>
            </a:r>
            <a:r>
              <a:rPr lang="en" dirty="0"/>
              <a:t> Fortran program. The z-axis for both of these plots is the model output, </a:t>
            </a:r>
            <a:r>
              <a:rPr lang="en" dirty="0" err="1"/>
              <a:t>dLAI</a:t>
            </a:r>
            <a:r>
              <a:rPr lang="en" dirty="0"/>
              <a:t> (change in Leaf Area Index) from the PLANT program. The </a:t>
            </a:r>
            <a:r>
              <a:rPr lang="en" dirty="0" err="1"/>
              <a:t>xy</a:t>
            </a:r>
            <a:r>
              <a:rPr lang="en" dirty="0"/>
              <a:t> coordinates of the two plots represent the input variable pairs with lowest and highest sensitivity respectively. Here highest sensitivity means the pair of inputs that induce the greatest amount of variability in the output. The graphics are here to help us visualize the difference. As you can see from the graphic on the left, </a:t>
            </a:r>
            <a:r>
              <a:rPr lang="en" dirty="0" err="1"/>
              <a:t>dLAI</a:t>
            </a:r>
            <a:r>
              <a:rPr lang="en" dirty="0"/>
              <a:t> remains unchanged with respect to DOY, whereas both TMIN and TMAX affect the variability of </a:t>
            </a:r>
            <a:r>
              <a:rPr lang="en" dirty="0" err="1"/>
              <a:t>dLAI</a:t>
            </a:r>
            <a:r>
              <a:rPr lang="en" dirty="0"/>
              <a:t>, and they do so jointly, as evident by the flattening of the surface on the right in two locations.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DOY   = day of the year</a:t>
            </a:r>
          </a:p>
          <a:p>
            <a:pPr marL="0" lvl="0" indent="0" algn="l" rtl="0">
              <a:spcBef>
                <a:spcPts val="0"/>
              </a:spcBef>
              <a:spcAft>
                <a:spcPts val="0"/>
              </a:spcAft>
              <a:buNone/>
            </a:pPr>
            <a:r>
              <a:rPr lang="en-US" dirty="0"/>
              <a:t>TMAX  = Daily maximum temperature (c)</a:t>
            </a:r>
          </a:p>
          <a:p>
            <a:pPr marL="0" lvl="0" indent="0" algn="l" rtl="0">
              <a:spcBef>
                <a:spcPts val="0"/>
              </a:spcBef>
              <a:spcAft>
                <a:spcPts val="0"/>
              </a:spcAft>
              <a:buNone/>
            </a:pPr>
            <a:r>
              <a:rPr lang="en-US" dirty="0"/>
              <a:t>TMIN  = Daily maximum temperature (c)</a:t>
            </a:r>
          </a:p>
          <a:p>
            <a:pPr marL="0" lvl="0" indent="0" algn="l" rtl="0">
              <a:spcBef>
                <a:spcPts val="0"/>
              </a:spcBef>
              <a:spcAft>
                <a:spcPts val="0"/>
              </a:spcAft>
              <a:buNone/>
            </a:pPr>
            <a:r>
              <a:rPr lang="en-US" dirty="0" err="1"/>
              <a:t>dLAI</a:t>
            </a:r>
            <a:r>
              <a:rPr lang="en-US" dirty="0"/>
              <a:t>  = daily increase in leaf area index (m2/m2/d)</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99918215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99918215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99918215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99918215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015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hlinkClick r:id="rId3"/>
              </a:rPr>
              <a:t>https://ml4ai.github.io/automates/documentation/deliverable_reports/m6_milestone_report/#codeexplorer-webapp</a:t>
            </a:r>
            <a:endParaRPr lang="en-US" dirty="0"/>
          </a:p>
        </p:txBody>
      </p:sp>
    </p:spTree>
    <p:extLst>
      <p:ext uri="{BB962C8B-B14F-4D97-AF65-F5344CB8AC3E}">
        <p14:creationId xmlns:p14="http://schemas.microsoft.com/office/powerpoint/2010/main" val="58296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39e742dd6_1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39e742dd6_1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5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dcde65f8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dcde65f8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lumMod val="50000"/>
                  </a:schemeClr>
                </a:solidFill>
              </a:rPr>
              <a:t>Program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Code is extracted to a Grounded Function Network (</a:t>
            </a:r>
            <a:r>
              <a:rPr lang="en-US" dirty="0" err="1">
                <a:solidFill>
                  <a:schemeClr val="bg1">
                    <a:lumMod val="50000"/>
                  </a:schemeClr>
                </a:solidFill>
              </a:rPr>
              <a:t>GrFN</a:t>
            </a:r>
            <a:r>
              <a:rPr lang="en-US" dirty="0">
                <a:solidFill>
                  <a:schemeClr val="bg1">
                    <a:lumMod val="50000"/>
                  </a:schemeClr>
                </a:solidFill>
              </a:rPr>
              <a:t>) expressing functional relationships between variables.</a:t>
            </a:r>
          </a:p>
        </p:txBody>
      </p:sp>
      <p:sp>
        <p:nvSpPr>
          <p:cNvPr id="4" name="Slide Number Placeholder 3"/>
          <p:cNvSpPr>
            <a:spLocks noGrp="1"/>
          </p:cNvSpPr>
          <p:nvPr>
            <p:ph type="sldNum" sz="quarter" idx="5"/>
          </p:nvPr>
        </p:nvSpPr>
        <p:spPr/>
        <p:txBody>
          <a:bodyPr/>
          <a:lstStyle/>
          <a:p>
            <a:fld id="{FD2DD56B-D257-9548-A1E5-8BEDB092A5EB}" type="slidenum">
              <a:rPr lang="en-US" smtClean="0"/>
              <a:t>4</a:t>
            </a:fld>
            <a:endParaRPr lang="en-US"/>
          </a:p>
        </p:txBody>
      </p:sp>
    </p:spTree>
    <p:extLst>
      <p:ext uri="{BB962C8B-B14F-4D97-AF65-F5344CB8AC3E}">
        <p14:creationId xmlns:p14="http://schemas.microsoft.com/office/powerpoint/2010/main" val="113385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Alegreya Sans" pitchFamily="2" charset="0"/>
              </a:rPr>
              <a:t>Text and Equation Reading</a:t>
            </a:r>
          </a:p>
          <a:p>
            <a:r>
              <a:rPr lang="en-US" dirty="0">
                <a:solidFill>
                  <a:schemeClr val="bg1">
                    <a:lumMod val="50000"/>
                  </a:schemeClr>
                </a:solidFill>
                <a:latin typeface="Alegreya Sans" pitchFamily="2" charset="0"/>
              </a:rPr>
              <a:t>Identify variables, domain concept descriptions, and units.</a:t>
            </a:r>
          </a:p>
          <a:p>
            <a:r>
              <a:rPr lang="en-US" dirty="0">
                <a:solidFill>
                  <a:schemeClr val="bg1">
                    <a:lumMod val="50000"/>
                  </a:schemeClr>
                </a:solidFill>
                <a:latin typeface="Alegreya Sans" pitchFamily="2" charset="0"/>
              </a:rPr>
              <a:t>Read equations and translate them to a structured representation.</a:t>
            </a:r>
          </a:p>
          <a:p>
            <a:r>
              <a:rPr lang="en-US" dirty="0">
                <a:solidFill>
                  <a:schemeClr val="bg1">
                    <a:lumMod val="50000"/>
                  </a:schemeClr>
                </a:solidFill>
                <a:latin typeface="Alegreya Sans" pitchFamily="2" charset="0"/>
              </a:rPr>
              <a:t>Link text and equation terms.</a:t>
            </a:r>
          </a:p>
        </p:txBody>
      </p:sp>
      <p:sp>
        <p:nvSpPr>
          <p:cNvPr id="4" name="Slide Number Placeholder 3"/>
          <p:cNvSpPr>
            <a:spLocks noGrp="1"/>
          </p:cNvSpPr>
          <p:nvPr>
            <p:ph type="sldNum" sz="quarter" idx="5"/>
          </p:nvPr>
        </p:nvSpPr>
        <p:spPr/>
        <p:txBody>
          <a:bodyPr/>
          <a:lstStyle/>
          <a:p>
            <a:fld id="{FD2DD56B-D257-9548-A1E5-8BEDB092A5EB}" type="slidenum">
              <a:rPr lang="en-US" smtClean="0"/>
              <a:t>5</a:t>
            </a:fld>
            <a:endParaRPr lang="en-US"/>
          </a:p>
        </p:txBody>
      </p:sp>
    </p:spTree>
    <p:extLst>
      <p:ext uri="{BB962C8B-B14F-4D97-AF65-F5344CB8AC3E}">
        <p14:creationId xmlns:p14="http://schemas.microsoft.com/office/powerpoint/2010/main" val="116630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Alegreya Sans" pitchFamily="2" charset="0"/>
              </a:rPr>
              <a:t>Model Extraction and Grounding</a:t>
            </a:r>
          </a:p>
          <a:p>
            <a:r>
              <a:rPr lang="en-US" dirty="0">
                <a:solidFill>
                  <a:schemeClr val="bg1">
                    <a:lumMod val="50000"/>
                  </a:schemeClr>
                </a:solidFill>
                <a:latin typeface="Alegreya Sans" pitchFamily="2" charset="0"/>
              </a:rPr>
              <a:t>Programs often do not separate models from other code (e.g., solver)</a:t>
            </a:r>
          </a:p>
          <a:p>
            <a:r>
              <a:rPr lang="en-US" dirty="0">
                <a:solidFill>
                  <a:schemeClr val="bg1">
                    <a:lumMod val="50000"/>
                  </a:schemeClr>
                </a:solidFill>
                <a:latin typeface="Alegreya Sans" pitchFamily="2" charset="0"/>
              </a:rPr>
              <a:t>Analysis of </a:t>
            </a:r>
            <a:r>
              <a:rPr lang="en-US" dirty="0" err="1">
                <a:solidFill>
                  <a:schemeClr val="bg1">
                    <a:lumMod val="50000"/>
                  </a:schemeClr>
                </a:solidFill>
                <a:latin typeface="Alegreya Sans" pitchFamily="2" charset="0"/>
              </a:rPr>
              <a:t>GrFN</a:t>
            </a:r>
            <a:r>
              <a:rPr lang="en-US" dirty="0">
                <a:solidFill>
                  <a:schemeClr val="bg1">
                    <a:lumMod val="50000"/>
                  </a:schemeClr>
                </a:solidFill>
                <a:latin typeface="Alegreya Sans" pitchFamily="2" charset="0"/>
              </a:rPr>
              <a:t> identifies</a:t>
            </a:r>
            <a:r>
              <a:rPr lang="en-US" baseline="0" dirty="0">
                <a:solidFill>
                  <a:schemeClr val="bg1">
                    <a:lumMod val="50000"/>
                  </a:schemeClr>
                </a:solidFill>
                <a:latin typeface="Alegreya Sans" pitchFamily="2" charset="0"/>
              </a:rPr>
              <a:t> Model and separates from Solver</a:t>
            </a:r>
            <a:endParaRPr lang="en-US" dirty="0">
              <a:solidFill>
                <a:schemeClr val="bg1">
                  <a:lumMod val="50000"/>
                </a:schemeClr>
              </a:solidFill>
              <a:latin typeface="Alegreya Sans" pitchFamily="2" charset="0"/>
            </a:endParaRPr>
          </a:p>
          <a:p>
            <a:r>
              <a:rPr lang="en-US" dirty="0">
                <a:solidFill>
                  <a:schemeClr val="bg1">
                    <a:lumMod val="50000"/>
                  </a:schemeClr>
                </a:solidFill>
                <a:latin typeface="Alegreya Sans" pitchFamily="2" charset="0"/>
              </a:rPr>
              <a:t>Domain concepts are linked to code variables in </a:t>
            </a:r>
            <a:r>
              <a:rPr lang="en-US" dirty="0" err="1">
                <a:solidFill>
                  <a:schemeClr val="bg1">
                    <a:lumMod val="50000"/>
                  </a:schemeClr>
                </a:solidFill>
                <a:latin typeface="Alegreya Sans" pitchFamily="2" charset="0"/>
              </a:rPr>
              <a:t>GrFN</a:t>
            </a:r>
            <a:endParaRPr lang="en-US" dirty="0">
              <a:solidFill>
                <a:schemeClr val="bg1">
                  <a:lumMod val="50000"/>
                </a:schemeClr>
              </a:solidFill>
              <a:latin typeface="Alegreya Sans" pitchFamily="2" charset="0"/>
            </a:endParaRPr>
          </a:p>
        </p:txBody>
      </p:sp>
      <p:sp>
        <p:nvSpPr>
          <p:cNvPr id="4" name="Slide Number Placeholder 3"/>
          <p:cNvSpPr>
            <a:spLocks noGrp="1"/>
          </p:cNvSpPr>
          <p:nvPr>
            <p:ph type="sldNum" sz="quarter" idx="5"/>
          </p:nvPr>
        </p:nvSpPr>
        <p:spPr/>
        <p:txBody>
          <a:bodyPr/>
          <a:lstStyle/>
          <a:p>
            <a:fld id="{FD2DD56B-D257-9548-A1E5-8BEDB092A5EB}" type="slidenum">
              <a:rPr lang="en-US" smtClean="0"/>
              <a:t>6</a:t>
            </a:fld>
            <a:endParaRPr lang="en-US"/>
          </a:p>
        </p:txBody>
      </p:sp>
    </p:spTree>
    <p:extLst>
      <p:ext uri="{BB962C8B-B14F-4D97-AF65-F5344CB8AC3E}">
        <p14:creationId xmlns:p14="http://schemas.microsoft.com/office/powerpoint/2010/main" val="353779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Alegreya Sans" pitchFamily="2" charset="0"/>
              </a:rPr>
              <a:t>Model Extraction and Grounding</a:t>
            </a:r>
          </a:p>
          <a:p>
            <a:r>
              <a:rPr lang="en-US" dirty="0">
                <a:solidFill>
                  <a:schemeClr val="bg1">
                    <a:lumMod val="50000"/>
                  </a:schemeClr>
                </a:solidFill>
                <a:latin typeface="Alegreya Sans" pitchFamily="2" charset="0"/>
              </a:rPr>
              <a:t>Programs often do not separate models from other code (e.g., solver)</a:t>
            </a:r>
          </a:p>
          <a:p>
            <a:r>
              <a:rPr lang="en-US" dirty="0">
                <a:solidFill>
                  <a:schemeClr val="bg1">
                    <a:lumMod val="50000"/>
                  </a:schemeClr>
                </a:solidFill>
                <a:latin typeface="Alegreya Sans" pitchFamily="2" charset="0"/>
              </a:rPr>
              <a:t>Analysis of </a:t>
            </a:r>
            <a:r>
              <a:rPr lang="en-US" dirty="0" err="1">
                <a:solidFill>
                  <a:schemeClr val="bg1">
                    <a:lumMod val="50000"/>
                  </a:schemeClr>
                </a:solidFill>
                <a:latin typeface="Alegreya Sans" pitchFamily="2" charset="0"/>
              </a:rPr>
              <a:t>GrFN</a:t>
            </a:r>
            <a:r>
              <a:rPr lang="en-US" dirty="0">
                <a:solidFill>
                  <a:schemeClr val="bg1">
                    <a:lumMod val="50000"/>
                  </a:schemeClr>
                </a:solidFill>
                <a:latin typeface="Alegreya Sans" pitchFamily="2" charset="0"/>
              </a:rPr>
              <a:t> identifies</a:t>
            </a:r>
            <a:r>
              <a:rPr lang="en-US" baseline="0" dirty="0">
                <a:solidFill>
                  <a:schemeClr val="bg1">
                    <a:lumMod val="50000"/>
                  </a:schemeClr>
                </a:solidFill>
                <a:latin typeface="Alegreya Sans" pitchFamily="2" charset="0"/>
              </a:rPr>
              <a:t> Model and separates from Solver</a:t>
            </a:r>
            <a:endParaRPr lang="en-US" dirty="0">
              <a:solidFill>
                <a:schemeClr val="bg1">
                  <a:lumMod val="50000"/>
                </a:schemeClr>
              </a:solidFill>
              <a:latin typeface="Alegreya Sans" pitchFamily="2" charset="0"/>
            </a:endParaRPr>
          </a:p>
          <a:p>
            <a:r>
              <a:rPr lang="en-US" dirty="0">
                <a:solidFill>
                  <a:schemeClr val="bg1">
                    <a:lumMod val="50000"/>
                  </a:schemeClr>
                </a:solidFill>
                <a:latin typeface="Alegreya Sans" pitchFamily="2" charset="0"/>
              </a:rPr>
              <a:t>Domain concepts are linked to code variables in </a:t>
            </a:r>
            <a:r>
              <a:rPr lang="en-US" dirty="0" err="1">
                <a:solidFill>
                  <a:schemeClr val="bg1">
                    <a:lumMod val="50000"/>
                  </a:schemeClr>
                </a:solidFill>
                <a:latin typeface="Alegreya Sans" pitchFamily="2" charset="0"/>
              </a:rPr>
              <a:t>GrFN</a:t>
            </a:r>
            <a:endParaRPr lang="en-US" dirty="0">
              <a:solidFill>
                <a:schemeClr val="bg1">
                  <a:lumMod val="50000"/>
                </a:schemeClr>
              </a:solidFill>
              <a:latin typeface="Alegreya Sans" pitchFamily="2" charset="0"/>
            </a:endParaRPr>
          </a:p>
        </p:txBody>
      </p:sp>
      <p:sp>
        <p:nvSpPr>
          <p:cNvPr id="4" name="Slide Number Placeholder 3"/>
          <p:cNvSpPr>
            <a:spLocks noGrp="1"/>
          </p:cNvSpPr>
          <p:nvPr>
            <p:ph type="sldNum" sz="quarter" idx="5"/>
          </p:nvPr>
        </p:nvSpPr>
        <p:spPr/>
        <p:txBody>
          <a:bodyPr/>
          <a:lstStyle/>
          <a:p>
            <a:fld id="{FD2DD56B-D257-9548-A1E5-8BEDB092A5EB}" type="slidenum">
              <a:rPr lang="en-US" smtClean="0"/>
              <a:t>7</a:t>
            </a:fld>
            <a:endParaRPr lang="en-US"/>
          </a:p>
        </p:txBody>
      </p:sp>
    </p:spTree>
    <p:extLst>
      <p:ext uri="{BB962C8B-B14F-4D97-AF65-F5344CB8AC3E}">
        <p14:creationId xmlns:p14="http://schemas.microsoft.com/office/powerpoint/2010/main" val="218768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baseline="0" dirty="0"/>
              <a:t> isolated Model </a:t>
            </a:r>
            <a:r>
              <a:rPr lang="en-US" baseline="0" dirty="0" err="1"/>
              <a:t>GrFN</a:t>
            </a:r>
            <a:r>
              <a:rPr lang="en-US" baseline="0" dirty="0"/>
              <a:t> is translated into </a:t>
            </a:r>
            <a:r>
              <a:rPr lang="en-US" baseline="0" dirty="0" err="1"/>
              <a:t>SemanticModels.jl</a:t>
            </a:r>
            <a:r>
              <a:rPr lang="en-US" baseline="0" dirty="0"/>
              <a:t> (Julia)</a:t>
            </a:r>
          </a:p>
          <a:p>
            <a:r>
              <a:rPr lang="en-US" baseline="0" dirty="0"/>
              <a:t>And </a:t>
            </a:r>
            <a:r>
              <a:rPr lang="en-US" baseline="0" dirty="0" err="1"/>
              <a:t>GrFN</a:t>
            </a:r>
            <a:r>
              <a:rPr lang="en-US" baseline="0" dirty="0"/>
              <a:t> variable grounding information connects to domain ontologies</a:t>
            </a:r>
            <a:endParaRPr lang="en-US" dirty="0"/>
          </a:p>
        </p:txBody>
      </p:sp>
      <p:sp>
        <p:nvSpPr>
          <p:cNvPr id="4" name="Slide Number Placeholder 3"/>
          <p:cNvSpPr>
            <a:spLocks noGrp="1"/>
          </p:cNvSpPr>
          <p:nvPr>
            <p:ph type="sldNum" sz="quarter" idx="5"/>
          </p:nvPr>
        </p:nvSpPr>
        <p:spPr/>
        <p:txBody>
          <a:bodyPr/>
          <a:lstStyle/>
          <a:p>
            <a:fld id="{FD2DD56B-D257-9548-A1E5-8BEDB092A5EB}" type="slidenum">
              <a:rPr lang="en-US" smtClean="0"/>
              <a:t>8</a:t>
            </a:fld>
            <a:endParaRPr lang="en-US"/>
          </a:p>
        </p:txBody>
      </p:sp>
    </p:spTree>
    <p:extLst>
      <p:ext uri="{BB962C8B-B14F-4D97-AF65-F5344CB8AC3E}">
        <p14:creationId xmlns:p14="http://schemas.microsoft.com/office/powerpoint/2010/main" val="194271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883656c1f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883656c1f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Two models of evapotranspiration from the DSSAT model</a:t>
            </a:r>
          </a:p>
          <a:p>
            <a:pPr marL="0" lvl="0" indent="0" algn="l" rtl="0">
              <a:spcBef>
                <a:spcPts val="0"/>
              </a:spcBef>
              <a:spcAft>
                <a:spcPts val="0"/>
              </a:spcAft>
              <a:buNone/>
            </a:pPr>
            <a:r>
              <a:rPr lang="en-US" dirty="0"/>
              <a:t>- two methods of calculating the same quantity, potential evapotranspiration</a:t>
            </a:r>
          </a:p>
          <a:p>
            <a:pPr marL="0" lvl="0" indent="0" algn="l" rtl="0">
              <a:spcBef>
                <a:spcPts val="0"/>
              </a:spcBef>
              <a:spcAft>
                <a:spcPts val="0"/>
              </a:spcAft>
              <a:buNone/>
            </a:pPr>
            <a:r>
              <a:rPr lang="en-US" dirty="0"/>
              <a:t>- obviously, one is much more computationally complex than the other</a:t>
            </a:r>
          </a:p>
          <a:p>
            <a:pPr marL="0" lvl="0" indent="0" algn="l" rtl="0">
              <a:spcBef>
                <a:spcPts val="0"/>
              </a:spcBef>
              <a:spcAft>
                <a:spcPts val="0"/>
              </a:spcAft>
              <a:buNone/>
            </a:pPr>
            <a:r>
              <a:rPr lang="en-US" dirty="0"/>
              <a:t>- when is it worth the extra computational cost?</a:t>
            </a:r>
          </a:p>
          <a:p>
            <a:pPr marL="0" lvl="0" indent="0" algn="l" rtl="0">
              <a:spcBef>
                <a:spcPts val="0"/>
              </a:spcBef>
              <a:spcAft>
                <a:spcPts val="0"/>
              </a:spcAft>
              <a:buNone/>
            </a:pPr>
            <a:r>
              <a:rPr lang="en-US" dirty="0"/>
              <a:t>- which model is more robust/sensitive to input parameters? for what values of the parameters? can we systematically answer this question?</a:t>
            </a:r>
          </a:p>
          <a:p>
            <a:pPr marL="0" lvl="0" indent="0" algn="l" rtl="0">
              <a:spcBef>
                <a:spcPts val="0"/>
              </a:spcBef>
              <a:spcAft>
                <a:spcPts val="0"/>
              </a:spcAft>
              <a:buNone/>
            </a:pPr>
            <a:r>
              <a:rPr lang="en-US" dirty="0"/>
              <a:t>- the networks shown on the slide are hand-constructed by reading the source code, equations, and text, and normalizing variable names by hand - we would ideally like to automate this process.</a:t>
            </a:r>
            <a:endParaRPr dirty="0"/>
          </a:p>
        </p:txBody>
      </p:sp>
    </p:spTree>
    <p:extLst>
      <p:ext uri="{BB962C8B-B14F-4D97-AF65-F5344CB8AC3E}">
        <p14:creationId xmlns:p14="http://schemas.microsoft.com/office/powerpoint/2010/main" val="144208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960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48C2-9BB7-EC45-B32D-AA0A88783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F4EBA-81AC-164D-B393-2991F5D873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8A53E-ADEA-1944-BFBF-5F6D65E1F0F5}"/>
              </a:ext>
            </a:extLst>
          </p:cNvPr>
          <p:cNvSpPr>
            <a:spLocks noGrp="1"/>
          </p:cNvSpPr>
          <p:nvPr>
            <p:ph type="dt" sz="half" idx="10"/>
          </p:nvPr>
        </p:nvSpPr>
        <p:spPr/>
        <p:txBody>
          <a:bodyPr/>
          <a:lstStyle/>
          <a:p>
            <a:fld id="{00BD64F3-3CB7-6B49-A559-4C10DEE5D975}" type="datetimeFigureOut">
              <a:rPr lang="en-US" smtClean="0"/>
              <a:t>10/4/2019</a:t>
            </a:fld>
            <a:endParaRPr lang="en-US"/>
          </a:p>
        </p:txBody>
      </p:sp>
      <p:sp>
        <p:nvSpPr>
          <p:cNvPr id="5" name="Footer Placeholder 4">
            <a:extLst>
              <a:ext uri="{FF2B5EF4-FFF2-40B4-BE49-F238E27FC236}">
                <a16:creationId xmlns:a16="http://schemas.microsoft.com/office/drawing/2014/main" id="{7AB09EDB-234C-E24C-8426-47E594B7B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048E4-5A61-5547-AB31-D43744361A6B}"/>
              </a:ext>
            </a:extLst>
          </p:cNvPr>
          <p:cNvSpPr>
            <a:spLocks noGrp="1"/>
          </p:cNvSpPr>
          <p:nvPr>
            <p:ph type="sldNum" sz="quarter" idx="12"/>
          </p:nvPr>
        </p:nvSpPr>
        <p:spPr/>
        <p:txBody>
          <a:bodyPr/>
          <a:lstStyle/>
          <a:p>
            <a:fld id="{A63D58C7-F3BB-CE4D-BD31-9EDB70DEF4E0}" type="slidenum">
              <a:rPr lang="en-US" smtClean="0"/>
              <a:t>‹#›</a:t>
            </a:fld>
            <a:endParaRPr lang="en-US"/>
          </a:p>
        </p:txBody>
      </p:sp>
    </p:spTree>
    <p:extLst>
      <p:ext uri="{BB962C8B-B14F-4D97-AF65-F5344CB8AC3E}">
        <p14:creationId xmlns:p14="http://schemas.microsoft.com/office/powerpoint/2010/main" val="110709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980000"/>
              </a:buClr>
              <a:buSzPts val="2800"/>
              <a:buFont typeface="Alegreya Sans"/>
              <a:buNone/>
              <a:defRPr sz="2800">
                <a:solidFill>
                  <a:srgbClr val="980000"/>
                </a:solidFill>
                <a:latin typeface="Alegreya Sans"/>
                <a:ea typeface="Alegreya Sans"/>
                <a:cs typeface="Alegreya Sans"/>
                <a:sym typeface="Alegrey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Alegreya Sans"/>
              <a:buChar char="●"/>
              <a:defRPr sz="1800">
                <a:solidFill>
                  <a:schemeClr val="dk2"/>
                </a:solidFill>
                <a:latin typeface="Alegreya Sans"/>
                <a:ea typeface="Alegreya Sans"/>
                <a:cs typeface="Alegreya Sans"/>
                <a:sym typeface="Alegreya Sans"/>
              </a:defRPr>
            </a:lvl1pPr>
            <a:lvl2pPr marL="914400" lvl="1" indent="-317500">
              <a:lnSpc>
                <a:spcPct val="115000"/>
              </a:lnSpc>
              <a:spcBef>
                <a:spcPts val="1600"/>
              </a:spcBef>
              <a:spcAft>
                <a:spcPts val="0"/>
              </a:spcAft>
              <a:buClr>
                <a:schemeClr val="dk2"/>
              </a:buClr>
              <a:buSzPts val="1400"/>
              <a:buFont typeface="Alegreya Sans"/>
              <a:buChar char="○"/>
              <a:defRPr>
                <a:solidFill>
                  <a:schemeClr val="dk2"/>
                </a:solidFill>
                <a:latin typeface="Alegreya Sans"/>
                <a:ea typeface="Alegreya Sans"/>
                <a:cs typeface="Alegreya Sans"/>
                <a:sym typeface="Alegreya Sans"/>
              </a:defRPr>
            </a:lvl2pPr>
            <a:lvl3pPr marL="1371600" lvl="2" indent="-317500">
              <a:lnSpc>
                <a:spcPct val="115000"/>
              </a:lnSpc>
              <a:spcBef>
                <a:spcPts val="1600"/>
              </a:spcBef>
              <a:spcAft>
                <a:spcPts val="0"/>
              </a:spcAft>
              <a:buClr>
                <a:schemeClr val="dk2"/>
              </a:buClr>
              <a:buSzPts val="1400"/>
              <a:buFont typeface="Alegreya Sans"/>
              <a:buChar char="■"/>
              <a:defRPr>
                <a:solidFill>
                  <a:schemeClr val="dk2"/>
                </a:solidFill>
                <a:latin typeface="Alegreya Sans"/>
                <a:ea typeface="Alegreya Sans"/>
                <a:cs typeface="Alegreya Sans"/>
                <a:sym typeface="Alegreya Sans"/>
              </a:defRPr>
            </a:lvl3pPr>
            <a:lvl4pPr marL="1828800" lvl="3" indent="-317500">
              <a:lnSpc>
                <a:spcPct val="115000"/>
              </a:lnSpc>
              <a:spcBef>
                <a:spcPts val="1600"/>
              </a:spcBef>
              <a:spcAft>
                <a:spcPts val="0"/>
              </a:spcAft>
              <a:buClr>
                <a:schemeClr val="dk2"/>
              </a:buClr>
              <a:buSzPts val="1400"/>
              <a:buFont typeface="Alegreya Sans"/>
              <a:buChar char="●"/>
              <a:defRPr>
                <a:solidFill>
                  <a:schemeClr val="dk2"/>
                </a:solidFill>
                <a:latin typeface="Alegreya Sans"/>
                <a:ea typeface="Alegreya Sans"/>
                <a:cs typeface="Alegreya Sans"/>
                <a:sym typeface="Alegreya Sans"/>
              </a:defRPr>
            </a:lvl4pPr>
            <a:lvl5pPr marL="2286000" lvl="4" indent="-317500">
              <a:lnSpc>
                <a:spcPct val="115000"/>
              </a:lnSpc>
              <a:spcBef>
                <a:spcPts val="1600"/>
              </a:spcBef>
              <a:spcAft>
                <a:spcPts val="0"/>
              </a:spcAft>
              <a:buClr>
                <a:schemeClr val="dk2"/>
              </a:buClr>
              <a:buSzPts val="1400"/>
              <a:buFont typeface="Alegreya Sans"/>
              <a:buChar char="○"/>
              <a:defRPr>
                <a:solidFill>
                  <a:schemeClr val="dk2"/>
                </a:solidFill>
                <a:latin typeface="Alegreya Sans"/>
                <a:ea typeface="Alegreya Sans"/>
                <a:cs typeface="Alegreya Sans"/>
                <a:sym typeface="Alegreya Sans"/>
              </a:defRPr>
            </a:lvl5pPr>
            <a:lvl6pPr marL="2743200" lvl="5" indent="-317500">
              <a:lnSpc>
                <a:spcPct val="115000"/>
              </a:lnSpc>
              <a:spcBef>
                <a:spcPts val="1600"/>
              </a:spcBef>
              <a:spcAft>
                <a:spcPts val="0"/>
              </a:spcAft>
              <a:buClr>
                <a:schemeClr val="dk2"/>
              </a:buClr>
              <a:buSzPts val="1400"/>
              <a:buFont typeface="Alegreya Sans"/>
              <a:buChar char="■"/>
              <a:defRPr>
                <a:solidFill>
                  <a:schemeClr val="dk2"/>
                </a:solidFill>
                <a:latin typeface="Alegreya Sans"/>
                <a:ea typeface="Alegreya Sans"/>
                <a:cs typeface="Alegreya Sans"/>
                <a:sym typeface="Alegreya Sans"/>
              </a:defRPr>
            </a:lvl6pPr>
            <a:lvl7pPr marL="3200400" lvl="6" indent="-317500">
              <a:lnSpc>
                <a:spcPct val="115000"/>
              </a:lnSpc>
              <a:spcBef>
                <a:spcPts val="1600"/>
              </a:spcBef>
              <a:spcAft>
                <a:spcPts val="0"/>
              </a:spcAft>
              <a:buClr>
                <a:schemeClr val="dk2"/>
              </a:buClr>
              <a:buSzPts val="1400"/>
              <a:buFont typeface="Alegreya Sans"/>
              <a:buChar char="●"/>
              <a:defRPr>
                <a:solidFill>
                  <a:schemeClr val="dk2"/>
                </a:solidFill>
                <a:latin typeface="Alegreya Sans"/>
                <a:ea typeface="Alegreya Sans"/>
                <a:cs typeface="Alegreya Sans"/>
                <a:sym typeface="Alegreya Sans"/>
              </a:defRPr>
            </a:lvl7pPr>
            <a:lvl8pPr marL="3657600" lvl="7" indent="-317500">
              <a:lnSpc>
                <a:spcPct val="115000"/>
              </a:lnSpc>
              <a:spcBef>
                <a:spcPts val="1600"/>
              </a:spcBef>
              <a:spcAft>
                <a:spcPts val="0"/>
              </a:spcAft>
              <a:buClr>
                <a:schemeClr val="dk2"/>
              </a:buClr>
              <a:buSzPts val="1400"/>
              <a:buFont typeface="Alegreya Sans"/>
              <a:buChar char="○"/>
              <a:defRPr>
                <a:solidFill>
                  <a:schemeClr val="dk2"/>
                </a:solidFill>
                <a:latin typeface="Alegreya Sans"/>
                <a:ea typeface="Alegreya Sans"/>
                <a:cs typeface="Alegreya Sans"/>
                <a:sym typeface="Alegreya Sans"/>
              </a:defRPr>
            </a:lvl8pPr>
            <a:lvl9pPr marL="4114800" lvl="8" indent="-317500">
              <a:lnSpc>
                <a:spcPct val="115000"/>
              </a:lnSpc>
              <a:spcBef>
                <a:spcPts val="1600"/>
              </a:spcBef>
              <a:spcAft>
                <a:spcPts val="1600"/>
              </a:spcAft>
              <a:buClr>
                <a:schemeClr val="dk2"/>
              </a:buClr>
              <a:buSzPts val="1400"/>
              <a:buFont typeface="Alegreya Sans"/>
              <a:buChar char="■"/>
              <a:defRPr>
                <a:solidFill>
                  <a:schemeClr val="dk2"/>
                </a:solidFill>
                <a:latin typeface="Alegreya Sans"/>
                <a:ea typeface="Alegreya Sans"/>
                <a:cs typeface="Alegreya Sans"/>
                <a:sym typeface="Alegreya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7" r:id="rId7"/>
    <p:sldLayoutId id="2147483658" r:id="rId8"/>
    <p:sldLayoutId id="2147483674" r:id="rId9"/>
    <p:sldLayoutId id="214748367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311700" y="1141797"/>
            <a:ext cx="8520600" cy="123203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dirty="0" err="1"/>
              <a:t>AutoMATES</a:t>
            </a:r>
            <a:r>
              <a:rPr lang="en-US" sz="2800" dirty="0"/>
              <a:t>: Automated Model Assembly </a:t>
            </a:r>
            <a:br>
              <a:rPr lang="en-US" sz="2800" dirty="0"/>
            </a:br>
            <a:r>
              <a:rPr lang="en-US" sz="2800" dirty="0"/>
              <a:t>from </a:t>
            </a:r>
            <a:r>
              <a:rPr lang="en-US" sz="2800" i="1" dirty="0"/>
              <a:t>Text</a:t>
            </a:r>
            <a:r>
              <a:rPr lang="en-US" sz="2800" dirty="0"/>
              <a:t>, </a:t>
            </a:r>
            <a:r>
              <a:rPr lang="en-US" sz="2800" i="1" dirty="0"/>
              <a:t>Equations</a:t>
            </a:r>
            <a:r>
              <a:rPr lang="en-US" sz="2800" dirty="0"/>
              <a:t>, and </a:t>
            </a:r>
            <a:r>
              <a:rPr lang="en-US" sz="2800" i="1" dirty="0"/>
              <a:t>Software</a:t>
            </a:r>
            <a:endParaRPr sz="2800" i="1" dirty="0">
              <a:solidFill>
                <a:srgbClr val="0D224C"/>
              </a:solidFill>
            </a:endParaRPr>
          </a:p>
        </p:txBody>
      </p:sp>
      <p:pic>
        <p:nvPicPr>
          <p:cNvPr id="107" name="Google Shape;107;p26"/>
          <p:cNvPicPr preferRelativeResize="0"/>
          <p:nvPr/>
        </p:nvPicPr>
        <p:blipFill>
          <a:blip r:embed="rId3">
            <a:alphaModFix/>
          </a:blip>
          <a:stretch>
            <a:fillRect/>
          </a:stretch>
        </p:blipFill>
        <p:spPr>
          <a:xfrm>
            <a:off x="235512" y="4104551"/>
            <a:ext cx="2565439" cy="618267"/>
          </a:xfrm>
          <a:prstGeom prst="rect">
            <a:avLst/>
          </a:prstGeom>
          <a:noFill/>
          <a:ln>
            <a:noFill/>
          </a:ln>
        </p:spPr>
      </p:pic>
      <p:pic>
        <p:nvPicPr>
          <p:cNvPr id="108" name="Google Shape;108;p26"/>
          <p:cNvPicPr preferRelativeResize="0"/>
          <p:nvPr/>
        </p:nvPicPr>
        <p:blipFill>
          <a:blip r:embed="rId4">
            <a:alphaModFix/>
          </a:blip>
          <a:stretch>
            <a:fillRect/>
          </a:stretch>
        </p:blipFill>
        <p:spPr>
          <a:xfrm>
            <a:off x="-12" y="5"/>
            <a:ext cx="9144000" cy="1221740"/>
          </a:xfrm>
          <a:prstGeom prst="rect">
            <a:avLst/>
          </a:prstGeom>
          <a:noFill/>
          <a:ln>
            <a:noFill/>
          </a:ln>
        </p:spPr>
      </p:pic>
      <p:grpSp>
        <p:nvGrpSpPr>
          <p:cNvPr id="109" name="Google Shape;109;p26"/>
          <p:cNvGrpSpPr/>
          <p:nvPr/>
        </p:nvGrpSpPr>
        <p:grpSpPr>
          <a:xfrm>
            <a:off x="223224" y="3076167"/>
            <a:ext cx="8697555" cy="595500"/>
            <a:chOff x="692700" y="3369554"/>
            <a:chExt cx="7807500" cy="595500"/>
          </a:xfrm>
        </p:grpSpPr>
        <p:sp>
          <p:nvSpPr>
            <p:cNvPr id="110" name="Google Shape;110;p26"/>
            <p:cNvSpPr/>
            <p:nvPr/>
          </p:nvSpPr>
          <p:spPr>
            <a:xfrm>
              <a:off x="692700" y="3389871"/>
              <a:ext cx="7807500" cy="504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6"/>
            <p:cNvSpPr txBox="1"/>
            <p:nvPr/>
          </p:nvSpPr>
          <p:spPr>
            <a:xfrm>
              <a:off x="1997538" y="3369554"/>
              <a:ext cx="5197800" cy="595500"/>
            </a:xfrm>
            <a:prstGeom prst="rect">
              <a:avLst/>
            </a:prstGeom>
            <a:noFill/>
            <a:ln>
              <a:noFill/>
            </a:ln>
          </p:spPr>
          <p:txBody>
            <a:bodyPr spcFirstLastPara="1" wrap="square" lIns="91425" tIns="91425" rIns="91425" bIns="91425" anchor="ctr" anchorCtr="0">
              <a:noAutofit/>
            </a:bodyPr>
            <a:lstStyle/>
            <a:p>
              <a:pPr lvl="0" algn="ctr"/>
              <a:r>
                <a:rPr lang="en-US" sz="2400" dirty="0">
                  <a:solidFill>
                    <a:schemeClr val="accent5"/>
                  </a:solidFill>
                  <a:latin typeface="Cousine"/>
                  <a:ea typeface="Cousine"/>
                  <a:cs typeface="Cousine"/>
                  <a:sym typeface="Cousine"/>
                </a:rPr>
                <a:t>ml4ai.github.io/automates</a:t>
              </a:r>
              <a:endParaRPr dirty="0"/>
            </a:p>
          </p:txBody>
        </p:sp>
      </p:grpSp>
      <p:sp>
        <p:nvSpPr>
          <p:cNvPr id="116" name="Google Shape;116;p26"/>
          <p:cNvSpPr txBox="1"/>
          <p:nvPr/>
        </p:nvSpPr>
        <p:spPr>
          <a:xfrm>
            <a:off x="560506" y="2368012"/>
            <a:ext cx="8022964" cy="428100"/>
          </a:xfrm>
          <a:prstGeom prst="rect">
            <a:avLst/>
          </a:prstGeom>
          <a:noFill/>
          <a:ln>
            <a:noFill/>
          </a:ln>
        </p:spPr>
        <p:txBody>
          <a:bodyPr spcFirstLastPara="1" wrap="square" lIns="91425" tIns="91425" rIns="91425" bIns="91425" anchor="ctr" anchorCtr="0">
            <a:noAutofit/>
          </a:bodyPr>
          <a:lstStyle/>
          <a:p>
            <a:pPr lvl="0" algn="ctr"/>
            <a:r>
              <a:rPr lang="en" sz="2000" i="1" dirty="0" err="1">
                <a:solidFill>
                  <a:srgbClr val="0D224C"/>
                </a:solidFill>
                <a:latin typeface="Alegreya Sans"/>
                <a:ea typeface="Alegreya Sans"/>
                <a:cs typeface="Alegreya Sans"/>
                <a:sym typeface="Alegreya Sans"/>
              </a:rPr>
              <a:t>Saumya</a:t>
            </a:r>
            <a:r>
              <a:rPr lang="en" sz="2000" i="1" dirty="0">
                <a:solidFill>
                  <a:srgbClr val="0D224C"/>
                </a:solidFill>
                <a:latin typeface="Alegreya Sans"/>
                <a:ea typeface="Alegreya Sans"/>
                <a:cs typeface="Alegreya Sans"/>
                <a:sym typeface="Alegreya Sans"/>
              </a:rPr>
              <a:t> </a:t>
            </a:r>
            <a:r>
              <a:rPr lang="en" sz="2000" i="1" dirty="0" err="1">
                <a:solidFill>
                  <a:srgbClr val="0D224C"/>
                </a:solidFill>
                <a:latin typeface="Alegreya Sans"/>
                <a:ea typeface="Alegreya Sans"/>
                <a:cs typeface="Alegreya Sans"/>
                <a:sym typeface="Alegreya Sans"/>
              </a:rPr>
              <a:t>Debray</a:t>
            </a:r>
            <a:r>
              <a:rPr lang="en" sz="2000" i="1" dirty="0">
                <a:solidFill>
                  <a:srgbClr val="0D224C"/>
                </a:solidFill>
                <a:latin typeface="Alegreya Sans"/>
                <a:ea typeface="Alegreya Sans"/>
                <a:cs typeface="Alegreya Sans"/>
                <a:sym typeface="Alegreya Sans"/>
              </a:rPr>
              <a:t>, Adarsh Pyarelal, Rebecca Sharp, Marco A. Valenzuela-</a:t>
            </a:r>
            <a:r>
              <a:rPr lang="en" sz="2000" i="1" dirty="0" err="1">
                <a:solidFill>
                  <a:srgbClr val="0D224C"/>
                </a:solidFill>
                <a:latin typeface="Alegreya Sans"/>
                <a:ea typeface="Alegreya Sans"/>
                <a:cs typeface="Alegreya Sans"/>
                <a:sym typeface="Alegreya Sans"/>
              </a:rPr>
              <a:t>Escárcega</a:t>
            </a:r>
            <a:r>
              <a:rPr lang="en" sz="2000" i="1" dirty="0">
                <a:solidFill>
                  <a:srgbClr val="0D224C"/>
                </a:solidFill>
                <a:latin typeface="Alegreya Sans"/>
                <a:ea typeface="Alegreya Sans"/>
                <a:cs typeface="Alegreya Sans"/>
                <a:sym typeface="Alegreya Sans"/>
              </a:rPr>
              <a:t>, and  </a:t>
            </a:r>
            <a:r>
              <a:rPr lang="en" sz="2000" b="1" i="1" dirty="0">
                <a:solidFill>
                  <a:srgbClr val="0D224C"/>
                </a:solidFill>
                <a:latin typeface="Alegreya Sans"/>
                <a:ea typeface="Alegreya Sans"/>
                <a:cs typeface="Alegreya Sans"/>
                <a:sym typeface="Alegreya Sans"/>
              </a:rPr>
              <a:t>Clayton T. Morrison</a:t>
            </a:r>
            <a:endParaRPr sz="1050" dirty="0">
              <a:solidFill>
                <a:srgbClr val="0D224C"/>
              </a:solidFill>
            </a:endParaRPr>
          </a:p>
        </p:txBody>
      </p:sp>
      <p:pic>
        <p:nvPicPr>
          <p:cNvPr id="5" name="Picture 4">
            <a:extLst>
              <a:ext uri="{FF2B5EF4-FFF2-40B4-BE49-F238E27FC236}">
                <a16:creationId xmlns:a16="http://schemas.microsoft.com/office/drawing/2014/main" id="{6DD8D14D-1D73-4248-B055-07F8A8C3E017}"/>
              </a:ext>
            </a:extLst>
          </p:cNvPr>
          <p:cNvPicPr>
            <a:picLocks noChangeAspect="1"/>
          </p:cNvPicPr>
          <p:nvPr/>
        </p:nvPicPr>
        <p:blipFill>
          <a:blip r:embed="rId5"/>
          <a:stretch>
            <a:fillRect/>
          </a:stretch>
        </p:blipFill>
        <p:spPr>
          <a:xfrm>
            <a:off x="6630066" y="4003583"/>
            <a:ext cx="1115389" cy="940245"/>
          </a:xfrm>
          <a:prstGeom prst="rect">
            <a:avLst/>
          </a:prstGeom>
        </p:spPr>
      </p:pic>
      <p:pic>
        <p:nvPicPr>
          <p:cNvPr id="6" name="Picture 5">
            <a:extLst>
              <a:ext uri="{FF2B5EF4-FFF2-40B4-BE49-F238E27FC236}">
                <a16:creationId xmlns:a16="http://schemas.microsoft.com/office/drawing/2014/main" id="{E334B7A5-97FF-3F45-ACDE-ADA191293DF8}"/>
              </a:ext>
            </a:extLst>
          </p:cNvPr>
          <p:cNvPicPr>
            <a:picLocks noChangeAspect="1"/>
          </p:cNvPicPr>
          <p:nvPr/>
        </p:nvPicPr>
        <p:blipFill>
          <a:blip r:embed="rId6"/>
          <a:stretch>
            <a:fillRect/>
          </a:stretch>
        </p:blipFill>
        <p:spPr>
          <a:xfrm>
            <a:off x="7907256" y="3750904"/>
            <a:ext cx="1115862" cy="1392596"/>
          </a:xfrm>
          <a:prstGeom prst="rect">
            <a:avLst/>
          </a:prstGeom>
        </p:spPr>
      </p:pic>
      <p:pic>
        <p:nvPicPr>
          <p:cNvPr id="11" name="Google Shape;59;p13">
            <a:extLst>
              <a:ext uri="{FF2B5EF4-FFF2-40B4-BE49-F238E27FC236}">
                <a16:creationId xmlns:a16="http://schemas.microsoft.com/office/drawing/2014/main" id="{E0AA8D84-4891-CB4F-9F6F-9661D7165B9E}"/>
              </a:ext>
            </a:extLst>
          </p:cNvPr>
          <p:cNvPicPr preferRelativeResize="0"/>
          <p:nvPr/>
        </p:nvPicPr>
        <p:blipFill rotWithShape="1">
          <a:blip r:embed="rId7">
            <a:alphaModFix/>
          </a:blip>
          <a:srcRect t="20069" b="21265"/>
          <a:stretch/>
        </p:blipFill>
        <p:spPr>
          <a:xfrm>
            <a:off x="3789200" y="3750904"/>
            <a:ext cx="1565575" cy="918500"/>
          </a:xfrm>
          <a:prstGeom prst="rect">
            <a:avLst/>
          </a:prstGeom>
          <a:noFill/>
          <a:ln>
            <a:noFill/>
          </a:ln>
        </p:spPr>
      </p:pic>
      <p:sp>
        <p:nvSpPr>
          <p:cNvPr id="2" name="TextBox 1">
            <a:extLst>
              <a:ext uri="{FF2B5EF4-FFF2-40B4-BE49-F238E27FC236}">
                <a16:creationId xmlns:a16="http://schemas.microsoft.com/office/drawing/2014/main" id="{FAC307A0-05DD-824B-829E-4A5D7694AB4C}"/>
              </a:ext>
            </a:extLst>
          </p:cNvPr>
          <p:cNvSpPr txBox="1"/>
          <p:nvPr/>
        </p:nvSpPr>
        <p:spPr>
          <a:xfrm>
            <a:off x="3491402" y="4600254"/>
            <a:ext cx="2161169" cy="369332"/>
          </a:xfrm>
          <a:prstGeom prst="rect">
            <a:avLst/>
          </a:prstGeom>
          <a:noFill/>
        </p:spPr>
        <p:txBody>
          <a:bodyPr wrap="none" rtlCol="0">
            <a:spAutoFit/>
          </a:bodyPr>
          <a:lstStyle/>
          <a:p>
            <a:pPr algn="ctr"/>
            <a:r>
              <a:rPr lang="en-US" sz="900" dirty="0">
                <a:latin typeface="Alegreya Sans" pitchFamily="2" charset="0"/>
              </a:rPr>
              <a:t>Automating Scientific Knowledge Extraction</a:t>
            </a:r>
          </a:p>
          <a:p>
            <a:pPr algn="ctr"/>
            <a:r>
              <a:rPr lang="en-US" sz="900" dirty="0">
                <a:latin typeface="Alegreya Sans" pitchFamily="2" charset="0"/>
              </a:rPr>
              <a:t>Joshua Elliot (Program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71"/>
          <p:cNvPicPr preferRelativeResize="0"/>
          <p:nvPr/>
        </p:nvPicPr>
        <p:blipFill>
          <a:blip r:embed="rId3">
            <a:alphaModFix/>
          </a:blip>
          <a:stretch>
            <a:fillRect/>
          </a:stretch>
        </p:blipFill>
        <p:spPr>
          <a:xfrm>
            <a:off x="2691775" y="316282"/>
            <a:ext cx="6333380" cy="4838702"/>
          </a:xfrm>
          <a:prstGeom prst="rect">
            <a:avLst/>
          </a:prstGeom>
          <a:noFill/>
          <a:ln>
            <a:noFill/>
          </a:ln>
        </p:spPr>
      </p:pic>
      <p:pic>
        <p:nvPicPr>
          <p:cNvPr id="483" name="Google Shape;483;p71"/>
          <p:cNvPicPr preferRelativeResize="0"/>
          <p:nvPr/>
        </p:nvPicPr>
        <p:blipFill>
          <a:blip r:embed="rId4">
            <a:alphaModFix/>
          </a:blip>
          <a:stretch>
            <a:fillRect/>
          </a:stretch>
        </p:blipFill>
        <p:spPr>
          <a:xfrm>
            <a:off x="500055" y="2967769"/>
            <a:ext cx="1959675" cy="1614776"/>
          </a:xfrm>
          <a:prstGeom prst="rect">
            <a:avLst/>
          </a:prstGeom>
          <a:noFill/>
          <a:ln>
            <a:noFill/>
          </a:ln>
        </p:spPr>
      </p:pic>
      <p:sp>
        <p:nvSpPr>
          <p:cNvPr id="484" name="Google Shape;484;p71"/>
          <p:cNvSpPr txBox="1"/>
          <p:nvPr/>
        </p:nvSpPr>
        <p:spPr>
          <a:xfrm>
            <a:off x="591596" y="2462569"/>
            <a:ext cx="17766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dirty="0">
                <a:latin typeface="Alegreya Sans"/>
                <a:ea typeface="Alegreya Sans"/>
                <a:cs typeface="Alegreya Sans"/>
                <a:sym typeface="Alegreya Sans"/>
              </a:rPr>
              <a:t>Priestley-Taylor  (PT)</a:t>
            </a:r>
            <a:endParaRPr b="1" dirty="0">
              <a:latin typeface="Alegreya Sans"/>
              <a:ea typeface="Alegreya Sans"/>
              <a:cs typeface="Alegreya Sans"/>
              <a:sym typeface="Alegreya Sans"/>
            </a:endParaRPr>
          </a:p>
        </p:txBody>
      </p:sp>
      <p:sp>
        <p:nvSpPr>
          <p:cNvPr id="485" name="Google Shape;485;p71"/>
          <p:cNvSpPr txBox="1"/>
          <p:nvPr/>
        </p:nvSpPr>
        <p:spPr>
          <a:xfrm>
            <a:off x="5117634" y="4411750"/>
            <a:ext cx="34908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a:latin typeface="Alegreya Sans"/>
                <a:ea typeface="Alegreya Sans"/>
                <a:cs typeface="Alegreya Sans"/>
                <a:sym typeface="Alegreya Sans"/>
              </a:rPr>
              <a:t>American Society for Civil Engineering  (ASCE)</a:t>
            </a:r>
            <a:endParaRPr b="1">
              <a:latin typeface="Alegreya Sans"/>
              <a:ea typeface="Alegreya Sans"/>
              <a:cs typeface="Alegreya Sans"/>
              <a:sym typeface="Alegreya Sans"/>
            </a:endParaRPr>
          </a:p>
        </p:txBody>
      </p:sp>
      <p:pic>
        <p:nvPicPr>
          <p:cNvPr id="486" name="Google Shape;486;p71"/>
          <p:cNvPicPr preferRelativeResize="0"/>
          <p:nvPr/>
        </p:nvPicPr>
        <p:blipFill>
          <a:blip r:embed="rId5">
            <a:alphaModFix/>
          </a:blip>
          <a:stretch>
            <a:fillRect/>
          </a:stretch>
        </p:blipFill>
        <p:spPr>
          <a:xfrm>
            <a:off x="3005214" y="862425"/>
            <a:ext cx="3133571" cy="1072186"/>
          </a:xfrm>
          <a:prstGeom prst="rect">
            <a:avLst/>
          </a:prstGeom>
          <a:noFill/>
          <a:ln>
            <a:noFill/>
          </a:ln>
        </p:spPr>
      </p:pic>
      <p:sp>
        <p:nvSpPr>
          <p:cNvPr id="487" name="Google Shape;487;p71"/>
          <p:cNvSpPr txBox="1"/>
          <p:nvPr/>
        </p:nvSpPr>
        <p:spPr>
          <a:xfrm>
            <a:off x="1409364" y="1188818"/>
            <a:ext cx="17766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dirty="0">
                <a:latin typeface="Alegreya Sans"/>
                <a:ea typeface="Alegreya Sans"/>
                <a:cs typeface="Alegreya Sans"/>
                <a:sym typeface="Alegreya Sans"/>
              </a:rPr>
              <a:t>Shared Variables</a:t>
            </a:r>
            <a:endParaRPr b="1" dirty="0">
              <a:latin typeface="Alegreya Sans"/>
              <a:ea typeface="Alegreya Sans"/>
              <a:cs typeface="Alegreya Sans"/>
              <a:sym typeface="Alegreya Sans"/>
            </a:endParaRPr>
          </a:p>
        </p:txBody>
      </p:sp>
      <p:sp>
        <p:nvSpPr>
          <p:cNvPr id="9" name="Google Shape;274;p40">
            <a:extLst>
              <a:ext uri="{FF2B5EF4-FFF2-40B4-BE49-F238E27FC236}">
                <a16:creationId xmlns:a16="http://schemas.microsoft.com/office/drawing/2014/main" id="{478F23F0-B9A9-D64F-AE84-7C49D0265FAE}"/>
              </a:ext>
            </a:extLst>
          </p:cNvPr>
          <p:cNvSpPr txBox="1">
            <a:spLocks/>
          </p:cNvSpPr>
          <p:nvPr/>
        </p:nvSpPr>
        <p:spPr>
          <a:xfrm>
            <a:off x="311700" y="2897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80000"/>
              </a:buClr>
              <a:buSzPts val="2800"/>
              <a:buFont typeface="Alegreya Sans"/>
              <a:buNone/>
              <a:defRPr sz="2800" b="0" i="0" u="none" strike="noStrike" cap="none">
                <a:solidFill>
                  <a:srgbClr val="980000"/>
                </a:solidFill>
                <a:latin typeface="Alegreya Sans"/>
                <a:ea typeface="Alegreya Sans"/>
                <a:cs typeface="Alegreya Sans"/>
                <a:sym typeface="Alegreya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Model Comparison</a:t>
            </a:r>
          </a:p>
        </p:txBody>
      </p:sp>
      <p:sp>
        <p:nvSpPr>
          <p:cNvPr id="10" name="Google Shape;111;p26">
            <a:extLst>
              <a:ext uri="{FF2B5EF4-FFF2-40B4-BE49-F238E27FC236}">
                <a16:creationId xmlns:a16="http://schemas.microsoft.com/office/drawing/2014/main" id="{326732F9-65EB-C04F-98A0-FA16C50F9B2A}"/>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12" name="Google Shape;127;p27">
            <a:extLst>
              <a:ext uri="{FF2B5EF4-FFF2-40B4-BE49-F238E27FC236}">
                <a16:creationId xmlns:a16="http://schemas.microsoft.com/office/drawing/2014/main" id="{1F88A578-1295-2544-8B24-352BD72AC6F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10</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405007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41"/>
          <p:cNvSpPr txBox="1">
            <a:spLocks noGrp="1"/>
          </p:cNvSpPr>
          <p:nvPr>
            <p:ph type="body" idx="1"/>
          </p:nvPr>
        </p:nvSpPr>
        <p:spPr>
          <a:xfrm>
            <a:off x="311700" y="3358450"/>
            <a:ext cx="8520600" cy="15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Sensitivity index computation using </a:t>
            </a:r>
            <a:r>
              <a:rPr lang="en" dirty="0" err="1"/>
              <a:t>Sobol</a:t>
            </a:r>
            <a:r>
              <a:rPr lang="en" dirty="0"/>
              <a:t> sensitivity analysis</a:t>
            </a:r>
            <a:endParaRPr dirty="0"/>
          </a:p>
          <a:p>
            <a:pPr marL="457200" lvl="0" indent="-342900" algn="l" rtl="0">
              <a:spcBef>
                <a:spcPts val="0"/>
              </a:spcBef>
              <a:spcAft>
                <a:spcPts val="0"/>
              </a:spcAft>
              <a:buSzPts val="1800"/>
              <a:buChar char="●"/>
            </a:pPr>
            <a:r>
              <a:rPr lang="en" dirty="0"/>
              <a:t>Computing the sensitivity indices allows us to see which variables and which pairs of variables account for the most variance in overall model output</a:t>
            </a:r>
            <a:endParaRPr dirty="0"/>
          </a:p>
        </p:txBody>
      </p:sp>
      <p:sp>
        <p:nvSpPr>
          <p:cNvPr id="282" name="Google Shape;28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pitchFamily="2" charset="0"/>
              </a:rPr>
              <a:t>11</a:t>
            </a:fld>
            <a:endParaRPr dirty="0">
              <a:latin typeface="Alegreya Sans" pitchFamily="2" charset="0"/>
            </a:endParaRPr>
          </a:p>
        </p:txBody>
      </p:sp>
      <p:pic>
        <p:nvPicPr>
          <p:cNvPr id="283" name="Google Shape;283;p41"/>
          <p:cNvPicPr preferRelativeResize="0"/>
          <p:nvPr/>
        </p:nvPicPr>
        <p:blipFill rotWithShape="1">
          <a:blip r:embed="rId3">
            <a:alphaModFix/>
          </a:blip>
          <a:srcRect l="20101" r="10124"/>
          <a:stretch/>
        </p:blipFill>
        <p:spPr>
          <a:xfrm>
            <a:off x="1610000" y="1017725"/>
            <a:ext cx="2177626" cy="2340725"/>
          </a:xfrm>
          <a:prstGeom prst="rect">
            <a:avLst/>
          </a:prstGeom>
          <a:noFill/>
          <a:ln>
            <a:noFill/>
          </a:ln>
        </p:spPr>
      </p:pic>
      <p:pic>
        <p:nvPicPr>
          <p:cNvPr id="284" name="Google Shape;284;p41"/>
          <p:cNvPicPr preferRelativeResize="0"/>
          <p:nvPr/>
        </p:nvPicPr>
        <p:blipFill rotWithShape="1">
          <a:blip r:embed="rId4">
            <a:alphaModFix/>
          </a:blip>
          <a:srcRect l="18013" r="7581"/>
          <a:stretch/>
        </p:blipFill>
        <p:spPr>
          <a:xfrm>
            <a:off x="5098350" y="1017725"/>
            <a:ext cx="2322125" cy="2340725"/>
          </a:xfrm>
          <a:prstGeom prst="rect">
            <a:avLst/>
          </a:prstGeom>
          <a:noFill/>
          <a:ln>
            <a:noFill/>
          </a:ln>
        </p:spPr>
      </p:pic>
      <p:sp>
        <p:nvSpPr>
          <p:cNvPr id="7" name="Google Shape;274;p40">
            <a:extLst>
              <a:ext uri="{FF2B5EF4-FFF2-40B4-BE49-F238E27FC236}">
                <a16:creationId xmlns:a16="http://schemas.microsoft.com/office/drawing/2014/main" id="{A244E0DB-8E28-9146-9BFD-A8D03240FC41}"/>
              </a:ext>
            </a:extLst>
          </p:cNvPr>
          <p:cNvSpPr txBox="1">
            <a:spLocks/>
          </p:cNvSpPr>
          <p:nvPr/>
        </p:nvSpPr>
        <p:spPr>
          <a:xfrm>
            <a:off x="311700" y="2897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80000"/>
              </a:buClr>
              <a:buSzPts val="2800"/>
              <a:buFont typeface="Alegreya Sans"/>
              <a:buNone/>
              <a:defRPr sz="2800" b="0" i="0" u="none" strike="noStrike" cap="none">
                <a:solidFill>
                  <a:srgbClr val="980000"/>
                </a:solidFill>
                <a:latin typeface="Alegreya Sans"/>
                <a:ea typeface="Alegreya Sans"/>
                <a:cs typeface="Alegreya Sans"/>
                <a:sym typeface="Alegreya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Model Analysis</a:t>
            </a:r>
          </a:p>
        </p:txBody>
      </p:sp>
      <p:sp>
        <p:nvSpPr>
          <p:cNvPr id="4" name="TextBox 3">
            <a:extLst>
              <a:ext uri="{FF2B5EF4-FFF2-40B4-BE49-F238E27FC236}">
                <a16:creationId xmlns:a16="http://schemas.microsoft.com/office/drawing/2014/main" id="{105C70C6-48BC-E540-B1EC-547B37DE4B31}"/>
              </a:ext>
            </a:extLst>
          </p:cNvPr>
          <p:cNvSpPr txBox="1"/>
          <p:nvPr/>
        </p:nvSpPr>
        <p:spPr>
          <a:xfrm>
            <a:off x="3696161" y="2188087"/>
            <a:ext cx="437940" cy="261610"/>
          </a:xfrm>
          <a:prstGeom prst="rect">
            <a:avLst/>
          </a:prstGeom>
          <a:noFill/>
        </p:spPr>
        <p:txBody>
          <a:bodyPr wrap="none" rtlCol="0">
            <a:spAutoFit/>
          </a:bodyPr>
          <a:lstStyle/>
          <a:p>
            <a:r>
              <a:rPr lang="en-US" sz="1100" dirty="0" err="1">
                <a:latin typeface="Alegreya Sans" pitchFamily="2" charset="0"/>
              </a:rPr>
              <a:t>dLAI</a:t>
            </a:r>
            <a:endParaRPr lang="en-US" sz="1100" dirty="0">
              <a:latin typeface="Alegreya Sans" pitchFamily="2" charset="0"/>
            </a:endParaRPr>
          </a:p>
        </p:txBody>
      </p:sp>
      <p:sp>
        <p:nvSpPr>
          <p:cNvPr id="11" name="TextBox 10">
            <a:extLst>
              <a:ext uri="{FF2B5EF4-FFF2-40B4-BE49-F238E27FC236}">
                <a16:creationId xmlns:a16="http://schemas.microsoft.com/office/drawing/2014/main" id="{447BCEA9-A30C-444A-93AF-3E04981B6F89}"/>
              </a:ext>
            </a:extLst>
          </p:cNvPr>
          <p:cNvSpPr txBox="1"/>
          <p:nvPr/>
        </p:nvSpPr>
        <p:spPr>
          <a:xfrm>
            <a:off x="7356283" y="2188086"/>
            <a:ext cx="437940" cy="261610"/>
          </a:xfrm>
          <a:prstGeom prst="rect">
            <a:avLst/>
          </a:prstGeom>
          <a:noFill/>
        </p:spPr>
        <p:txBody>
          <a:bodyPr wrap="none" rtlCol="0">
            <a:spAutoFit/>
          </a:bodyPr>
          <a:lstStyle/>
          <a:p>
            <a:r>
              <a:rPr lang="en-US" sz="1100" dirty="0" err="1">
                <a:latin typeface="Alegreya Sans" pitchFamily="2" charset="0"/>
              </a:rPr>
              <a:t>dLAI</a:t>
            </a:r>
            <a:endParaRPr lang="en-US" sz="1100" dirty="0">
              <a:latin typeface="Alegreya Sans" pitchFamily="2" charset="0"/>
            </a:endParaRPr>
          </a:p>
        </p:txBody>
      </p:sp>
      <p:sp>
        <p:nvSpPr>
          <p:cNvPr id="12" name="TextBox 11">
            <a:extLst>
              <a:ext uri="{FF2B5EF4-FFF2-40B4-BE49-F238E27FC236}">
                <a16:creationId xmlns:a16="http://schemas.microsoft.com/office/drawing/2014/main" id="{1B92E52B-7037-ED4B-AE1B-3E39CDBDED55}"/>
              </a:ext>
            </a:extLst>
          </p:cNvPr>
          <p:cNvSpPr txBox="1"/>
          <p:nvPr/>
        </p:nvSpPr>
        <p:spPr>
          <a:xfrm>
            <a:off x="2825305" y="3027453"/>
            <a:ext cx="529312" cy="261610"/>
          </a:xfrm>
          <a:prstGeom prst="rect">
            <a:avLst/>
          </a:prstGeom>
          <a:solidFill>
            <a:schemeClr val="bg1"/>
          </a:solidFill>
        </p:spPr>
        <p:txBody>
          <a:bodyPr wrap="none" rtlCol="0">
            <a:spAutoFit/>
          </a:bodyPr>
          <a:lstStyle/>
          <a:p>
            <a:r>
              <a:rPr lang="en-US" sz="1100" dirty="0">
                <a:latin typeface="Alegreya Sans" pitchFamily="2" charset="0"/>
              </a:rPr>
              <a:t>TMAX</a:t>
            </a:r>
          </a:p>
        </p:txBody>
      </p:sp>
      <p:sp>
        <p:nvSpPr>
          <p:cNvPr id="13" name="TextBox 12">
            <a:extLst>
              <a:ext uri="{FF2B5EF4-FFF2-40B4-BE49-F238E27FC236}">
                <a16:creationId xmlns:a16="http://schemas.microsoft.com/office/drawing/2014/main" id="{071B300D-EB58-304A-9B74-768319BE0499}"/>
              </a:ext>
            </a:extLst>
          </p:cNvPr>
          <p:cNvSpPr txBox="1"/>
          <p:nvPr/>
        </p:nvSpPr>
        <p:spPr>
          <a:xfrm>
            <a:off x="5068247" y="2906222"/>
            <a:ext cx="529312" cy="261610"/>
          </a:xfrm>
          <a:prstGeom prst="rect">
            <a:avLst/>
          </a:prstGeom>
          <a:solidFill>
            <a:schemeClr val="bg1"/>
          </a:solidFill>
        </p:spPr>
        <p:txBody>
          <a:bodyPr wrap="none" rtlCol="0">
            <a:spAutoFit/>
          </a:bodyPr>
          <a:lstStyle/>
          <a:p>
            <a:r>
              <a:rPr lang="en-US" sz="1100" dirty="0">
                <a:latin typeface="Alegreya Sans" pitchFamily="2" charset="0"/>
              </a:rPr>
              <a:t>TMAX</a:t>
            </a:r>
          </a:p>
        </p:txBody>
      </p:sp>
      <p:sp>
        <p:nvSpPr>
          <p:cNvPr id="14" name="TextBox 13">
            <a:extLst>
              <a:ext uri="{FF2B5EF4-FFF2-40B4-BE49-F238E27FC236}">
                <a16:creationId xmlns:a16="http://schemas.microsoft.com/office/drawing/2014/main" id="{44E24819-931A-7443-9C20-DBEADD6C31D7}"/>
              </a:ext>
            </a:extLst>
          </p:cNvPr>
          <p:cNvSpPr txBox="1"/>
          <p:nvPr/>
        </p:nvSpPr>
        <p:spPr>
          <a:xfrm>
            <a:off x="6604629" y="2998997"/>
            <a:ext cx="498855" cy="261610"/>
          </a:xfrm>
          <a:prstGeom prst="rect">
            <a:avLst/>
          </a:prstGeom>
          <a:solidFill>
            <a:schemeClr val="bg1"/>
          </a:solidFill>
        </p:spPr>
        <p:txBody>
          <a:bodyPr wrap="none" rtlCol="0">
            <a:spAutoFit/>
          </a:bodyPr>
          <a:lstStyle/>
          <a:p>
            <a:r>
              <a:rPr lang="en-US" sz="1100" dirty="0">
                <a:latin typeface="Alegreya Sans" pitchFamily="2" charset="0"/>
              </a:rPr>
              <a:t>TMIN</a:t>
            </a:r>
          </a:p>
        </p:txBody>
      </p:sp>
      <p:sp>
        <p:nvSpPr>
          <p:cNvPr id="15" name="TextBox 14">
            <a:extLst>
              <a:ext uri="{FF2B5EF4-FFF2-40B4-BE49-F238E27FC236}">
                <a16:creationId xmlns:a16="http://schemas.microsoft.com/office/drawing/2014/main" id="{EE0AE547-DE29-FF4A-9E66-7DB9ECBB5163}"/>
              </a:ext>
            </a:extLst>
          </p:cNvPr>
          <p:cNvSpPr txBox="1"/>
          <p:nvPr/>
        </p:nvSpPr>
        <p:spPr>
          <a:xfrm>
            <a:off x="1426953" y="2786458"/>
            <a:ext cx="439544" cy="261610"/>
          </a:xfrm>
          <a:prstGeom prst="rect">
            <a:avLst/>
          </a:prstGeom>
          <a:solidFill>
            <a:schemeClr val="bg1"/>
          </a:solidFill>
        </p:spPr>
        <p:txBody>
          <a:bodyPr wrap="none" rtlCol="0">
            <a:spAutoFit/>
          </a:bodyPr>
          <a:lstStyle/>
          <a:p>
            <a:r>
              <a:rPr lang="en-US" sz="1100" dirty="0">
                <a:latin typeface="Alegreya Sans" pitchFamily="2" charset="0"/>
              </a:rPr>
              <a:t>DOY</a:t>
            </a:r>
          </a:p>
        </p:txBody>
      </p:sp>
      <p:sp>
        <p:nvSpPr>
          <p:cNvPr id="16" name="Google Shape;111;p26">
            <a:extLst>
              <a:ext uri="{FF2B5EF4-FFF2-40B4-BE49-F238E27FC236}">
                <a16:creationId xmlns:a16="http://schemas.microsoft.com/office/drawing/2014/main" id="{4C093518-ADCB-A04F-983F-1AA9F547DEBB}"/>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5" name="Google Shape;110;p26">
            <a:extLst>
              <a:ext uri="{FF2B5EF4-FFF2-40B4-BE49-F238E27FC236}">
                <a16:creationId xmlns:a16="http://schemas.microsoft.com/office/drawing/2014/main" id="{039E0846-89DE-8349-8C7A-189FD9D2A35E}"/>
              </a:ext>
            </a:extLst>
          </p:cNvPr>
          <p:cNvSpPr/>
          <p:nvPr/>
        </p:nvSpPr>
        <p:spPr>
          <a:xfrm>
            <a:off x="223224" y="515987"/>
            <a:ext cx="8697555" cy="504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pitchFamily="2" charset="0"/>
              </a:rPr>
              <a:t>12</a:t>
            </a:fld>
            <a:endParaRPr dirty="0">
              <a:latin typeface="Alegreya Sans" pitchFamily="2" charset="0"/>
            </a:endParaRPr>
          </a:p>
        </p:txBody>
      </p:sp>
      <p:sp>
        <p:nvSpPr>
          <p:cNvPr id="321" name="Google Shape;321;p46"/>
          <p:cNvSpPr txBox="1"/>
          <p:nvPr/>
        </p:nvSpPr>
        <p:spPr>
          <a:xfrm>
            <a:off x="711600" y="2289619"/>
            <a:ext cx="7720800" cy="270367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chemeClr val="dk2"/>
              </a:buClr>
              <a:buSzPts val="1400"/>
              <a:buFont typeface="Alegreya Sans"/>
              <a:buChar char="●"/>
            </a:pPr>
            <a:r>
              <a:rPr lang="en" sz="1800" dirty="0">
                <a:solidFill>
                  <a:schemeClr val="dk2"/>
                </a:solidFill>
                <a:latin typeface="Alegreya Sans"/>
                <a:ea typeface="Alegreya Sans"/>
                <a:cs typeface="Alegreya Sans"/>
                <a:sym typeface="Alegreya Sans"/>
              </a:rPr>
              <a:t>Automating linking of software to text discourse context</a:t>
            </a:r>
            <a:endParaRPr sz="1800" dirty="0">
              <a:solidFill>
                <a:schemeClr val="dk2"/>
              </a:solidFill>
              <a:latin typeface="Alegreya Sans"/>
              <a:ea typeface="Alegreya Sans"/>
              <a:cs typeface="Alegreya Sans"/>
              <a:sym typeface="Alegreya Sans"/>
            </a:endParaRPr>
          </a:p>
          <a:p>
            <a:pPr marL="457200" lvl="0" indent="-317500" algn="l" rtl="0">
              <a:lnSpc>
                <a:spcPct val="115000"/>
              </a:lnSpc>
              <a:spcBef>
                <a:spcPts val="0"/>
              </a:spcBef>
              <a:spcAft>
                <a:spcPts val="0"/>
              </a:spcAft>
              <a:buClr>
                <a:schemeClr val="dk2"/>
              </a:buClr>
              <a:buSzPts val="1400"/>
              <a:buFont typeface="Alegreya Sans"/>
              <a:buChar char="●"/>
            </a:pPr>
            <a:r>
              <a:rPr lang="en" sz="1800" dirty="0">
                <a:solidFill>
                  <a:schemeClr val="dk2"/>
                </a:solidFill>
                <a:latin typeface="Alegreya Sans"/>
                <a:ea typeface="Alegreya Sans"/>
                <a:cs typeface="Alegreya Sans"/>
                <a:sym typeface="Alegreya Sans"/>
              </a:rPr>
              <a:t>Model comparison and sensitivity analysis in a uniform framework</a:t>
            </a:r>
            <a:endParaRPr sz="1800" dirty="0">
              <a:solidFill>
                <a:schemeClr val="dk2"/>
              </a:solidFill>
              <a:latin typeface="Alegreya Sans"/>
              <a:ea typeface="Alegreya Sans"/>
              <a:cs typeface="Alegreya Sans"/>
              <a:sym typeface="Alegreya Sans"/>
            </a:endParaRPr>
          </a:p>
          <a:p>
            <a:pPr marL="457200" lvl="0" indent="-317500" algn="l" rtl="0">
              <a:lnSpc>
                <a:spcPct val="115000"/>
              </a:lnSpc>
              <a:spcBef>
                <a:spcPts val="0"/>
              </a:spcBef>
              <a:spcAft>
                <a:spcPts val="0"/>
              </a:spcAft>
              <a:buClr>
                <a:schemeClr val="dk2"/>
              </a:buClr>
              <a:buSzPts val="1400"/>
              <a:buFont typeface="Alegreya Sans"/>
              <a:buChar char="●"/>
            </a:pPr>
            <a:r>
              <a:rPr lang="en" sz="1800" dirty="0">
                <a:solidFill>
                  <a:schemeClr val="dk2"/>
                </a:solidFill>
                <a:latin typeface="Alegreya Sans"/>
                <a:ea typeface="Alegreya Sans"/>
                <a:cs typeface="Alegreya Sans"/>
                <a:sym typeface="Alegreya Sans"/>
              </a:rPr>
              <a:t>Model augmentation and composition</a:t>
            </a:r>
          </a:p>
          <a:p>
            <a:pPr marL="457200" indent="-317500">
              <a:lnSpc>
                <a:spcPct val="115000"/>
              </a:lnSpc>
              <a:buClr>
                <a:schemeClr val="dk2"/>
              </a:buClr>
              <a:buSzPts val="1400"/>
              <a:buFont typeface="Alegreya Sans"/>
              <a:buChar char="●"/>
            </a:pPr>
            <a:r>
              <a:rPr lang="en-US" sz="1800" dirty="0">
                <a:solidFill>
                  <a:schemeClr val="dk2"/>
                </a:solidFill>
                <a:latin typeface="Alegreya Sans"/>
                <a:ea typeface="Alegreya Sans"/>
                <a:cs typeface="Alegreya Sans"/>
                <a:sym typeface="Alegreya Sans"/>
              </a:rPr>
              <a:t>Contextual debugging and model communication</a:t>
            </a:r>
          </a:p>
        </p:txBody>
      </p:sp>
      <p:sp>
        <p:nvSpPr>
          <p:cNvPr id="322" name="Google Shape;322;p4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2" name="Rectangle 1">
            <a:extLst>
              <a:ext uri="{FF2B5EF4-FFF2-40B4-BE49-F238E27FC236}">
                <a16:creationId xmlns:a16="http://schemas.microsoft.com/office/drawing/2014/main" id="{9B8DC8B5-1487-0248-9BA7-BEAC41A8A8BC}"/>
              </a:ext>
            </a:extLst>
          </p:cNvPr>
          <p:cNvSpPr/>
          <p:nvPr/>
        </p:nvSpPr>
        <p:spPr>
          <a:xfrm>
            <a:off x="2101410" y="1387196"/>
            <a:ext cx="4941180" cy="1200329"/>
          </a:xfrm>
          <a:prstGeom prst="rect">
            <a:avLst/>
          </a:prstGeom>
        </p:spPr>
        <p:txBody>
          <a:bodyPr wrap="square">
            <a:spAutoFit/>
          </a:bodyPr>
          <a:lstStyle/>
          <a:p>
            <a:pPr algn="ctr"/>
            <a:r>
              <a:rPr lang="en" sz="2400" dirty="0">
                <a:solidFill>
                  <a:srgbClr val="3D85C6"/>
                </a:solidFill>
                <a:latin typeface="Alegreya Sans"/>
                <a:ea typeface="Alegreya Sans"/>
                <a:cs typeface="Alegreya Sans"/>
                <a:sym typeface="Alegreya Sans"/>
              </a:rPr>
              <a:t>Integration of model semantics </a:t>
            </a:r>
          </a:p>
          <a:p>
            <a:pPr algn="ctr"/>
            <a:r>
              <a:rPr lang="en" sz="2400" dirty="0">
                <a:solidFill>
                  <a:srgbClr val="3D85C6"/>
                </a:solidFill>
                <a:latin typeface="Alegreya Sans"/>
                <a:ea typeface="Alegreya Sans"/>
                <a:cs typeface="Alegreya Sans"/>
                <a:sym typeface="Alegreya Sans"/>
              </a:rPr>
              <a:t>from </a:t>
            </a:r>
            <a:r>
              <a:rPr lang="en" sz="2400" b="1" i="1" dirty="0">
                <a:solidFill>
                  <a:srgbClr val="3D85C6"/>
                </a:solidFill>
                <a:latin typeface="Alegreya Sans"/>
                <a:ea typeface="Alegreya Sans"/>
                <a:cs typeface="Alegreya Sans"/>
                <a:sym typeface="Alegreya Sans"/>
              </a:rPr>
              <a:t>text</a:t>
            </a:r>
            <a:r>
              <a:rPr lang="en" sz="2400" dirty="0">
                <a:solidFill>
                  <a:srgbClr val="3D85C6"/>
                </a:solidFill>
                <a:latin typeface="Alegreya Sans"/>
                <a:ea typeface="Alegreya Sans"/>
                <a:cs typeface="Alegreya Sans"/>
                <a:sym typeface="Alegreya Sans"/>
              </a:rPr>
              <a:t>, </a:t>
            </a:r>
            <a:r>
              <a:rPr lang="en" sz="2400" b="1" i="1" dirty="0">
                <a:solidFill>
                  <a:srgbClr val="3D85C6"/>
                </a:solidFill>
                <a:latin typeface="Alegreya Sans"/>
                <a:ea typeface="Alegreya Sans"/>
                <a:cs typeface="Alegreya Sans"/>
                <a:sym typeface="Alegreya Sans"/>
              </a:rPr>
              <a:t>equations</a:t>
            </a:r>
            <a:r>
              <a:rPr lang="en" sz="2400" dirty="0">
                <a:solidFill>
                  <a:srgbClr val="3D85C6"/>
                </a:solidFill>
                <a:latin typeface="Alegreya Sans"/>
                <a:ea typeface="Alegreya Sans"/>
                <a:cs typeface="Alegreya Sans"/>
                <a:sym typeface="Alegreya Sans"/>
              </a:rPr>
              <a:t> and </a:t>
            </a:r>
            <a:r>
              <a:rPr lang="en" sz="2400" b="1" i="1" dirty="0">
                <a:solidFill>
                  <a:srgbClr val="3D85C6"/>
                </a:solidFill>
                <a:latin typeface="Alegreya Sans"/>
                <a:ea typeface="Alegreya Sans"/>
                <a:cs typeface="Alegreya Sans"/>
                <a:sym typeface="Alegreya Sans"/>
              </a:rPr>
              <a:t>software</a:t>
            </a:r>
          </a:p>
          <a:p>
            <a:pPr algn="ctr"/>
            <a:r>
              <a:rPr lang="en" sz="2400" dirty="0">
                <a:solidFill>
                  <a:srgbClr val="3D85C6"/>
                </a:solidFill>
                <a:latin typeface="Alegreya Sans"/>
                <a:ea typeface="Alegreya Sans"/>
                <a:cs typeface="Alegreya Sans"/>
                <a:sym typeface="Alegreya Sans"/>
              </a:rPr>
              <a:t>into a </a:t>
            </a:r>
            <a:r>
              <a:rPr lang="en" sz="2400" b="1" i="1" dirty="0">
                <a:solidFill>
                  <a:srgbClr val="3D85C6"/>
                </a:solidFill>
                <a:latin typeface="Alegreya Sans"/>
                <a:ea typeface="Alegreya Sans"/>
                <a:cs typeface="Alegreya Sans"/>
                <a:sym typeface="Alegreya Sans"/>
              </a:rPr>
              <a:t>uniform framework </a:t>
            </a:r>
            <a:r>
              <a:rPr lang="en" sz="2400" dirty="0">
                <a:solidFill>
                  <a:srgbClr val="3D85C6"/>
                </a:solidFill>
                <a:latin typeface="Alegreya Sans"/>
                <a:ea typeface="Alegreya Sans"/>
                <a:cs typeface="Alegreya Sans"/>
                <a:sym typeface="Alegreya Sans"/>
              </a:rPr>
              <a:t>for analysis.</a:t>
            </a:r>
            <a:endParaRPr lang="en-US" sz="2400" dirty="0"/>
          </a:p>
        </p:txBody>
      </p:sp>
      <p:sp>
        <p:nvSpPr>
          <p:cNvPr id="7" name="Google Shape;111;p26">
            <a:extLst>
              <a:ext uri="{FF2B5EF4-FFF2-40B4-BE49-F238E27FC236}">
                <a16:creationId xmlns:a16="http://schemas.microsoft.com/office/drawing/2014/main" id="{FE24C56F-D9F0-BA4F-B5D8-4528CDF9C180}"/>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5" name="Google Shape;110;p26">
            <a:extLst>
              <a:ext uri="{FF2B5EF4-FFF2-40B4-BE49-F238E27FC236}">
                <a16:creationId xmlns:a16="http://schemas.microsoft.com/office/drawing/2014/main" id="{039E0846-89DE-8349-8C7A-189FD9D2A35E}"/>
              </a:ext>
            </a:extLst>
          </p:cNvPr>
          <p:cNvSpPr/>
          <p:nvPr/>
        </p:nvSpPr>
        <p:spPr>
          <a:xfrm>
            <a:off x="223224" y="515987"/>
            <a:ext cx="8697555" cy="504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pitchFamily="2" charset="0"/>
              </a:rPr>
              <a:t>13</a:t>
            </a:fld>
            <a:endParaRPr dirty="0">
              <a:latin typeface="Alegreya Sans" pitchFamily="2" charset="0"/>
            </a:endParaRPr>
          </a:p>
        </p:txBody>
      </p:sp>
      <p:sp>
        <p:nvSpPr>
          <p:cNvPr id="321" name="Google Shape;321;p46"/>
          <p:cNvSpPr txBox="1"/>
          <p:nvPr/>
        </p:nvSpPr>
        <p:spPr>
          <a:xfrm>
            <a:off x="711600" y="1374159"/>
            <a:ext cx="7720800" cy="2703670"/>
          </a:xfrm>
          <a:prstGeom prst="rect">
            <a:avLst/>
          </a:prstGeom>
          <a:noFill/>
          <a:ln>
            <a:noFill/>
          </a:ln>
        </p:spPr>
        <p:txBody>
          <a:bodyPr spcFirstLastPara="1" wrap="square" lIns="91425" tIns="91425" rIns="91425" bIns="91425" anchor="t" anchorCtr="0">
            <a:noAutofit/>
          </a:bodyPr>
          <a:lstStyle/>
          <a:p>
            <a:pPr marL="457200" lvl="0" indent="-317500">
              <a:lnSpc>
                <a:spcPct val="115000"/>
              </a:lnSpc>
              <a:buClr>
                <a:schemeClr val="dk2"/>
              </a:buClr>
              <a:buSzPts val="1400"/>
              <a:buFont typeface="Alegreya Sans"/>
              <a:buChar char="●"/>
            </a:pPr>
            <a:r>
              <a:rPr lang="en" sz="1800" dirty="0" err="1">
                <a:solidFill>
                  <a:schemeClr val="dk2"/>
                </a:solidFill>
                <a:latin typeface="Alegreya Sans"/>
                <a:ea typeface="Alegreya Sans"/>
                <a:cs typeface="Alegreya Sans"/>
                <a:sym typeface="Alegreya Sans"/>
              </a:rPr>
              <a:t>AutoMATES</a:t>
            </a:r>
            <a:r>
              <a:rPr lang="en" sz="1800" dirty="0">
                <a:solidFill>
                  <a:schemeClr val="dk2"/>
                </a:solidFill>
                <a:latin typeface="Alegreya Sans"/>
                <a:ea typeface="Alegreya Sans"/>
                <a:cs typeface="Alegreya Sans"/>
                <a:sym typeface="Alegreya Sans"/>
              </a:rPr>
              <a:t>: </a:t>
            </a:r>
            <a:r>
              <a:rPr lang="en-US" sz="1800" dirty="0">
                <a:solidFill>
                  <a:schemeClr val="dk2"/>
                </a:solidFill>
                <a:latin typeface="Alegreya Sans"/>
                <a:ea typeface="Alegreya Sans"/>
                <a:cs typeface="Alegreya Sans"/>
                <a:sym typeface="Alegreya Sans"/>
              </a:rPr>
              <a:t>https://ml4ai.github.io/automates/</a:t>
            </a:r>
            <a:endParaRPr lang="en" sz="1800" dirty="0">
              <a:solidFill>
                <a:schemeClr val="dk2"/>
              </a:solidFill>
              <a:latin typeface="Alegreya Sans"/>
              <a:ea typeface="Alegreya Sans"/>
              <a:cs typeface="Alegreya Sans"/>
              <a:sym typeface="Alegreya Sans"/>
            </a:endParaRPr>
          </a:p>
          <a:p>
            <a:pPr marL="457200" lvl="0" indent="-317500">
              <a:lnSpc>
                <a:spcPct val="115000"/>
              </a:lnSpc>
              <a:buClr>
                <a:schemeClr val="dk2"/>
              </a:buClr>
              <a:buSzPts val="1400"/>
              <a:buFont typeface="Alegreya Sans"/>
              <a:buChar char="●"/>
            </a:pPr>
            <a:r>
              <a:rPr lang="en-US" sz="1800" dirty="0">
                <a:solidFill>
                  <a:schemeClr val="dk2"/>
                </a:solidFill>
                <a:latin typeface="Alegreya Sans"/>
                <a:ea typeface="Alegreya Sans"/>
                <a:cs typeface="Alegreya Sans"/>
                <a:sym typeface="Alegreya Sans"/>
              </a:rPr>
              <a:t>Delphi (Modeling): https://ml4ai.github.io/</a:t>
            </a:r>
            <a:r>
              <a:rPr lang="en-US" sz="1800" dirty="0" err="1">
                <a:solidFill>
                  <a:schemeClr val="dk2"/>
                </a:solidFill>
                <a:latin typeface="Alegreya Sans"/>
                <a:ea typeface="Alegreya Sans"/>
                <a:cs typeface="Alegreya Sans"/>
                <a:sym typeface="Alegreya Sans"/>
              </a:rPr>
              <a:t>delphi</a:t>
            </a:r>
            <a:r>
              <a:rPr lang="en-US" sz="1800" dirty="0">
                <a:solidFill>
                  <a:schemeClr val="dk2"/>
                </a:solidFill>
                <a:latin typeface="Alegreya Sans"/>
                <a:ea typeface="Alegreya Sans"/>
                <a:cs typeface="Alegreya Sans"/>
                <a:sym typeface="Alegreya Sans"/>
              </a:rPr>
              <a:t>/</a:t>
            </a:r>
            <a:endParaRPr sz="1800" dirty="0">
              <a:solidFill>
                <a:schemeClr val="dk2"/>
              </a:solidFill>
              <a:latin typeface="Alegreya Sans"/>
              <a:ea typeface="Alegreya Sans"/>
              <a:cs typeface="Alegreya Sans"/>
              <a:sym typeface="Alegreya Sans"/>
            </a:endParaRPr>
          </a:p>
          <a:p>
            <a:pPr marL="457200" lvl="0" indent="-317500">
              <a:lnSpc>
                <a:spcPct val="115000"/>
              </a:lnSpc>
              <a:buClr>
                <a:schemeClr val="dk2"/>
              </a:buClr>
              <a:buSzPts val="1400"/>
              <a:buFont typeface="Alegreya Sans"/>
              <a:buChar char="●"/>
            </a:pPr>
            <a:r>
              <a:rPr lang="en" sz="1800" dirty="0">
                <a:solidFill>
                  <a:schemeClr val="dk2"/>
                </a:solidFill>
                <a:latin typeface="Alegreya Sans"/>
                <a:ea typeface="Alegreya Sans"/>
                <a:cs typeface="Alegreya Sans"/>
                <a:sym typeface="Alegreya Sans"/>
              </a:rPr>
              <a:t>Reach (Reading biomedical text): </a:t>
            </a:r>
            <a:r>
              <a:rPr lang="en-US" sz="1800" dirty="0">
                <a:solidFill>
                  <a:schemeClr val="dk2"/>
                </a:solidFill>
                <a:latin typeface="Alegreya Sans"/>
                <a:ea typeface="Alegreya Sans"/>
                <a:cs typeface="Alegreya Sans"/>
                <a:sym typeface="Alegreya Sans"/>
              </a:rPr>
              <a:t>https://</a:t>
            </a:r>
            <a:r>
              <a:rPr lang="en-US" sz="1800" dirty="0" err="1">
                <a:solidFill>
                  <a:schemeClr val="dk2"/>
                </a:solidFill>
                <a:latin typeface="Alegreya Sans"/>
                <a:ea typeface="Alegreya Sans"/>
                <a:cs typeface="Alegreya Sans"/>
                <a:sym typeface="Alegreya Sans"/>
              </a:rPr>
              <a:t>github.com</a:t>
            </a:r>
            <a:r>
              <a:rPr lang="en-US" sz="1800" dirty="0">
                <a:solidFill>
                  <a:schemeClr val="dk2"/>
                </a:solidFill>
                <a:latin typeface="Alegreya Sans"/>
                <a:ea typeface="Alegreya Sans"/>
                <a:cs typeface="Alegreya Sans"/>
                <a:sym typeface="Alegreya Sans"/>
              </a:rPr>
              <a:t>/</a:t>
            </a:r>
            <a:r>
              <a:rPr lang="en-US" sz="1800" dirty="0" err="1">
                <a:solidFill>
                  <a:schemeClr val="dk2"/>
                </a:solidFill>
                <a:latin typeface="Alegreya Sans"/>
                <a:ea typeface="Alegreya Sans"/>
                <a:cs typeface="Alegreya Sans"/>
                <a:sym typeface="Alegreya Sans"/>
              </a:rPr>
              <a:t>clulab</a:t>
            </a:r>
            <a:r>
              <a:rPr lang="en-US" sz="1800" dirty="0">
                <a:solidFill>
                  <a:schemeClr val="dk2"/>
                </a:solidFill>
                <a:latin typeface="Alegreya Sans"/>
                <a:ea typeface="Alegreya Sans"/>
                <a:cs typeface="Alegreya Sans"/>
                <a:sym typeface="Alegreya Sans"/>
              </a:rPr>
              <a:t>/reach</a:t>
            </a:r>
            <a:endParaRPr lang="en" sz="1800" dirty="0">
              <a:solidFill>
                <a:schemeClr val="dk2"/>
              </a:solidFill>
              <a:latin typeface="Alegreya Sans"/>
              <a:ea typeface="Alegreya Sans"/>
              <a:cs typeface="Alegreya Sans"/>
              <a:sym typeface="Alegreya Sans"/>
            </a:endParaRPr>
          </a:p>
          <a:p>
            <a:pPr marL="457200" indent="-317500">
              <a:lnSpc>
                <a:spcPct val="115000"/>
              </a:lnSpc>
              <a:buClr>
                <a:schemeClr val="dk2"/>
              </a:buClr>
              <a:buSzPts val="1400"/>
              <a:buFont typeface="Alegreya Sans"/>
              <a:buChar char="●"/>
            </a:pPr>
            <a:r>
              <a:rPr lang="en-US" sz="1800" dirty="0" err="1">
                <a:solidFill>
                  <a:schemeClr val="dk2"/>
                </a:solidFill>
                <a:latin typeface="Alegreya Sans"/>
                <a:ea typeface="Alegreya Sans"/>
                <a:cs typeface="Alegreya Sans"/>
                <a:sym typeface="Alegreya Sans"/>
              </a:rPr>
              <a:t>BioContext</a:t>
            </a:r>
            <a:r>
              <a:rPr lang="en-US" sz="1800" dirty="0">
                <a:solidFill>
                  <a:schemeClr val="dk2"/>
                </a:solidFill>
                <a:latin typeface="Alegreya Sans"/>
                <a:ea typeface="Alegreya Sans"/>
                <a:cs typeface="Alegreya Sans"/>
                <a:sym typeface="Alegreya Sans"/>
              </a:rPr>
              <a:t> (Reading biological context): https://ml4ai.github.io/</a:t>
            </a:r>
            <a:r>
              <a:rPr lang="en-US" sz="1800" dirty="0" err="1">
                <a:solidFill>
                  <a:schemeClr val="dk2"/>
                </a:solidFill>
                <a:latin typeface="Alegreya Sans"/>
                <a:ea typeface="Alegreya Sans"/>
                <a:cs typeface="Alegreya Sans"/>
                <a:sym typeface="Alegreya Sans"/>
              </a:rPr>
              <a:t>BioContext</a:t>
            </a:r>
            <a:r>
              <a:rPr lang="en-US" sz="1800" dirty="0">
                <a:solidFill>
                  <a:schemeClr val="dk2"/>
                </a:solidFill>
                <a:latin typeface="Alegreya Sans"/>
                <a:ea typeface="Alegreya Sans"/>
                <a:cs typeface="Alegreya Sans"/>
                <a:sym typeface="Alegreya Sans"/>
              </a:rPr>
              <a:t>/</a:t>
            </a:r>
          </a:p>
          <a:p>
            <a:pPr marL="457200" indent="-317500">
              <a:lnSpc>
                <a:spcPct val="115000"/>
              </a:lnSpc>
              <a:buClr>
                <a:schemeClr val="dk2"/>
              </a:buClr>
              <a:buSzPts val="1400"/>
              <a:buFont typeface="Alegreya Sans"/>
              <a:buChar char="●"/>
            </a:pPr>
            <a:r>
              <a:rPr lang="en-US" sz="1800" dirty="0">
                <a:solidFill>
                  <a:schemeClr val="dk2"/>
                </a:solidFill>
                <a:latin typeface="Alegreya Sans"/>
                <a:ea typeface="Alegreya Sans"/>
                <a:cs typeface="Alegreya Sans"/>
                <a:sym typeface="Alegreya Sans"/>
              </a:rPr>
              <a:t>Eidos (Open domain reading): https://</a:t>
            </a:r>
            <a:r>
              <a:rPr lang="en-US" sz="1800" dirty="0" err="1">
                <a:solidFill>
                  <a:schemeClr val="dk2"/>
                </a:solidFill>
                <a:latin typeface="Alegreya Sans"/>
                <a:ea typeface="Alegreya Sans"/>
                <a:cs typeface="Alegreya Sans"/>
                <a:sym typeface="Alegreya Sans"/>
              </a:rPr>
              <a:t>github.com</a:t>
            </a:r>
            <a:r>
              <a:rPr lang="en-US" sz="1800" dirty="0">
                <a:solidFill>
                  <a:schemeClr val="dk2"/>
                </a:solidFill>
                <a:latin typeface="Alegreya Sans"/>
                <a:ea typeface="Alegreya Sans"/>
                <a:cs typeface="Alegreya Sans"/>
                <a:sym typeface="Alegreya Sans"/>
              </a:rPr>
              <a:t>/</a:t>
            </a:r>
            <a:r>
              <a:rPr lang="en-US" sz="1800" dirty="0" err="1">
                <a:solidFill>
                  <a:schemeClr val="dk2"/>
                </a:solidFill>
                <a:latin typeface="Alegreya Sans"/>
                <a:ea typeface="Alegreya Sans"/>
                <a:cs typeface="Alegreya Sans"/>
                <a:sym typeface="Alegreya Sans"/>
              </a:rPr>
              <a:t>clulab</a:t>
            </a:r>
            <a:r>
              <a:rPr lang="en-US" sz="1800" dirty="0">
                <a:solidFill>
                  <a:schemeClr val="dk2"/>
                </a:solidFill>
                <a:latin typeface="Alegreya Sans"/>
                <a:ea typeface="Alegreya Sans"/>
                <a:cs typeface="Alegreya Sans"/>
                <a:sym typeface="Alegreya Sans"/>
              </a:rPr>
              <a:t>/eidos</a:t>
            </a:r>
          </a:p>
        </p:txBody>
      </p:sp>
      <p:sp>
        <p:nvSpPr>
          <p:cNvPr id="322" name="Google Shape;322;p4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 you!</a:t>
            </a:r>
            <a:endParaRPr dirty="0"/>
          </a:p>
        </p:txBody>
      </p:sp>
      <p:sp>
        <p:nvSpPr>
          <p:cNvPr id="7" name="Google Shape;111;p26">
            <a:extLst>
              <a:ext uri="{FF2B5EF4-FFF2-40B4-BE49-F238E27FC236}">
                <a16:creationId xmlns:a16="http://schemas.microsoft.com/office/drawing/2014/main" id="{FE24C56F-D9F0-BA4F-B5D8-4528CDF9C180}"/>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Tree>
    <p:extLst>
      <p:ext uri="{BB962C8B-B14F-4D97-AF65-F5344CB8AC3E}">
        <p14:creationId xmlns:p14="http://schemas.microsoft.com/office/powerpoint/2010/main" val="151438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EECC-1C9C-234A-A5F9-940FD72D4830}"/>
              </a:ext>
            </a:extLst>
          </p:cNvPr>
          <p:cNvSpPr>
            <a:spLocks noGrp="1"/>
          </p:cNvSpPr>
          <p:nvPr>
            <p:ph type="title"/>
          </p:nvPr>
        </p:nvSpPr>
        <p:spPr>
          <a:xfrm>
            <a:off x="311700" y="8929"/>
            <a:ext cx="8520600" cy="572700"/>
          </a:xfrm>
        </p:spPr>
        <p:txBody>
          <a:bodyPr/>
          <a:lstStyle/>
          <a:p>
            <a:r>
              <a:rPr lang="en-US" dirty="0" err="1"/>
              <a:t>CodeX</a:t>
            </a:r>
            <a:r>
              <a:rPr lang="en-US" dirty="0"/>
              <a:t>:   </a:t>
            </a:r>
            <a:r>
              <a:rPr lang="en-US" sz="2000" dirty="0"/>
              <a:t>http://</a:t>
            </a:r>
            <a:r>
              <a:rPr lang="en-US" sz="2000" dirty="0" err="1"/>
              <a:t>vanga.sista.arizona.edu</a:t>
            </a:r>
            <a:r>
              <a:rPr lang="en-US" sz="2000" dirty="0"/>
              <a:t>/automates</a:t>
            </a:r>
            <a:endParaRPr lang="en-US" dirty="0"/>
          </a:p>
        </p:txBody>
      </p:sp>
      <p:pic>
        <p:nvPicPr>
          <p:cNvPr id="4" name="Picture 3">
            <a:extLst>
              <a:ext uri="{FF2B5EF4-FFF2-40B4-BE49-F238E27FC236}">
                <a16:creationId xmlns:a16="http://schemas.microsoft.com/office/drawing/2014/main" id="{20C4E7DB-D2B5-8A4C-999F-4F8F0B130064}"/>
              </a:ext>
            </a:extLst>
          </p:cNvPr>
          <p:cNvPicPr>
            <a:picLocks noChangeAspect="1"/>
          </p:cNvPicPr>
          <p:nvPr/>
        </p:nvPicPr>
        <p:blipFill>
          <a:blip r:embed="rId3"/>
          <a:stretch>
            <a:fillRect/>
          </a:stretch>
        </p:blipFill>
        <p:spPr>
          <a:xfrm>
            <a:off x="1267572" y="434367"/>
            <a:ext cx="6526600" cy="4650518"/>
          </a:xfrm>
          <a:prstGeom prst="rect">
            <a:avLst/>
          </a:prstGeom>
        </p:spPr>
      </p:pic>
      <p:sp>
        <p:nvSpPr>
          <p:cNvPr id="3" name="TextBox 2">
            <a:extLst>
              <a:ext uri="{FF2B5EF4-FFF2-40B4-BE49-F238E27FC236}">
                <a16:creationId xmlns:a16="http://schemas.microsoft.com/office/drawing/2014/main" id="{6D0BDD50-9C47-CF46-A0ED-56901D1B9330}"/>
              </a:ext>
            </a:extLst>
          </p:cNvPr>
          <p:cNvSpPr txBox="1"/>
          <p:nvPr/>
        </p:nvSpPr>
        <p:spPr>
          <a:xfrm>
            <a:off x="-946" y="4871740"/>
            <a:ext cx="8723863" cy="276999"/>
          </a:xfrm>
          <a:prstGeom prst="rect">
            <a:avLst/>
          </a:prstGeom>
          <a:noFill/>
        </p:spPr>
        <p:txBody>
          <a:bodyPr wrap="none" rtlCol="0">
            <a:spAutoFit/>
          </a:bodyPr>
          <a:lstStyle/>
          <a:p>
            <a:r>
              <a:rPr lang="en-US" sz="1200" dirty="0" err="1"/>
              <a:t>Dockerized</a:t>
            </a:r>
            <a:r>
              <a:rPr lang="en-US" sz="1200" dirty="0"/>
              <a:t>: https://ml4ai.github.io/automates/documentation/</a:t>
            </a:r>
            <a:r>
              <a:rPr lang="en-US" sz="1200" dirty="0" err="1"/>
              <a:t>deliverable_reports</a:t>
            </a:r>
            <a:r>
              <a:rPr lang="en-US" sz="1200" dirty="0"/>
              <a:t>/m6_milestone_report/#</a:t>
            </a:r>
            <a:r>
              <a:rPr lang="en-US" sz="1200" dirty="0" err="1"/>
              <a:t>codeexplorer-webapp</a:t>
            </a:r>
            <a:endParaRPr lang="en-US" sz="1200" dirty="0"/>
          </a:p>
        </p:txBody>
      </p:sp>
      <p:sp>
        <p:nvSpPr>
          <p:cNvPr id="7" name="Google Shape;127;p27">
            <a:extLst>
              <a:ext uri="{FF2B5EF4-FFF2-40B4-BE49-F238E27FC236}">
                <a16:creationId xmlns:a16="http://schemas.microsoft.com/office/drawing/2014/main" id="{559E47D0-09C1-7C42-9202-DDD4951D3247}"/>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14</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245187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EECC-1C9C-234A-A5F9-940FD72D4830}"/>
              </a:ext>
            </a:extLst>
          </p:cNvPr>
          <p:cNvSpPr>
            <a:spLocks noGrp="1"/>
          </p:cNvSpPr>
          <p:nvPr>
            <p:ph type="title"/>
          </p:nvPr>
        </p:nvSpPr>
        <p:spPr>
          <a:xfrm>
            <a:off x="311700" y="8929"/>
            <a:ext cx="8520600" cy="572700"/>
          </a:xfrm>
        </p:spPr>
        <p:txBody>
          <a:bodyPr/>
          <a:lstStyle/>
          <a:p>
            <a:r>
              <a:rPr lang="en-US" dirty="0" err="1"/>
              <a:t>CodeX</a:t>
            </a:r>
            <a:r>
              <a:rPr lang="en-US" dirty="0"/>
              <a:t>:   </a:t>
            </a:r>
            <a:r>
              <a:rPr lang="en-US" sz="2000" dirty="0"/>
              <a:t>http://</a:t>
            </a:r>
            <a:r>
              <a:rPr lang="en-US" sz="2000" dirty="0" err="1"/>
              <a:t>vanga.sista.arizona.edu</a:t>
            </a:r>
            <a:r>
              <a:rPr lang="en-US" sz="2000" dirty="0"/>
              <a:t>/automates</a:t>
            </a:r>
            <a:endParaRPr lang="en-US" dirty="0"/>
          </a:p>
        </p:txBody>
      </p:sp>
      <p:pic>
        <p:nvPicPr>
          <p:cNvPr id="6" name="Picture 5">
            <a:extLst>
              <a:ext uri="{FF2B5EF4-FFF2-40B4-BE49-F238E27FC236}">
                <a16:creationId xmlns:a16="http://schemas.microsoft.com/office/drawing/2014/main" id="{D517D8C2-7853-D54D-8F9F-0033A0F4899C}"/>
              </a:ext>
            </a:extLst>
          </p:cNvPr>
          <p:cNvPicPr>
            <a:picLocks noChangeAspect="1"/>
          </p:cNvPicPr>
          <p:nvPr/>
        </p:nvPicPr>
        <p:blipFill>
          <a:blip r:embed="rId2"/>
          <a:stretch>
            <a:fillRect/>
          </a:stretch>
        </p:blipFill>
        <p:spPr>
          <a:xfrm>
            <a:off x="660400" y="1073150"/>
            <a:ext cx="7823200" cy="2997200"/>
          </a:xfrm>
          <a:prstGeom prst="rect">
            <a:avLst/>
          </a:prstGeom>
        </p:spPr>
      </p:pic>
      <p:sp>
        <p:nvSpPr>
          <p:cNvPr id="7" name="Google Shape;127;p27">
            <a:extLst>
              <a:ext uri="{FF2B5EF4-FFF2-40B4-BE49-F238E27FC236}">
                <a16:creationId xmlns:a16="http://schemas.microsoft.com/office/drawing/2014/main" id="{3513ED25-137F-244D-91FA-432DAEAA37C5}"/>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15</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298315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EECC-1C9C-234A-A5F9-940FD72D4830}"/>
              </a:ext>
            </a:extLst>
          </p:cNvPr>
          <p:cNvSpPr>
            <a:spLocks noGrp="1"/>
          </p:cNvSpPr>
          <p:nvPr>
            <p:ph type="title"/>
          </p:nvPr>
        </p:nvSpPr>
        <p:spPr>
          <a:xfrm>
            <a:off x="311700" y="8929"/>
            <a:ext cx="8520600" cy="572700"/>
          </a:xfrm>
        </p:spPr>
        <p:txBody>
          <a:bodyPr/>
          <a:lstStyle/>
          <a:p>
            <a:r>
              <a:rPr lang="en-US" dirty="0" err="1"/>
              <a:t>CodeX</a:t>
            </a:r>
            <a:r>
              <a:rPr lang="en-US" dirty="0"/>
              <a:t>:   </a:t>
            </a:r>
            <a:r>
              <a:rPr lang="en-US" sz="2000" dirty="0"/>
              <a:t>http://</a:t>
            </a:r>
            <a:r>
              <a:rPr lang="en-US" sz="2000" dirty="0" err="1"/>
              <a:t>vanga.sista.arizona.edu</a:t>
            </a:r>
            <a:r>
              <a:rPr lang="en-US" sz="2000" dirty="0"/>
              <a:t>/automates</a:t>
            </a:r>
            <a:endParaRPr lang="en-US" dirty="0"/>
          </a:p>
        </p:txBody>
      </p:sp>
      <p:pic>
        <p:nvPicPr>
          <p:cNvPr id="4" name="Picture 3">
            <a:extLst>
              <a:ext uri="{FF2B5EF4-FFF2-40B4-BE49-F238E27FC236}">
                <a16:creationId xmlns:a16="http://schemas.microsoft.com/office/drawing/2014/main" id="{4843451F-4726-C948-9BD5-E6B2A4D98C79}"/>
              </a:ext>
            </a:extLst>
          </p:cNvPr>
          <p:cNvPicPr>
            <a:picLocks noChangeAspect="1"/>
          </p:cNvPicPr>
          <p:nvPr/>
        </p:nvPicPr>
        <p:blipFill>
          <a:blip r:embed="rId2"/>
          <a:stretch>
            <a:fillRect/>
          </a:stretch>
        </p:blipFill>
        <p:spPr>
          <a:xfrm>
            <a:off x="1022305" y="796980"/>
            <a:ext cx="7111502" cy="4041720"/>
          </a:xfrm>
          <a:prstGeom prst="rect">
            <a:avLst/>
          </a:prstGeom>
        </p:spPr>
      </p:pic>
      <p:sp>
        <p:nvSpPr>
          <p:cNvPr id="6" name="Google Shape;127;p27">
            <a:extLst>
              <a:ext uri="{FF2B5EF4-FFF2-40B4-BE49-F238E27FC236}">
                <a16:creationId xmlns:a16="http://schemas.microsoft.com/office/drawing/2014/main" id="{986919D4-7CA8-0541-BEA2-24DCEA3D37A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16</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404671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EECC-1C9C-234A-A5F9-940FD72D4830}"/>
              </a:ext>
            </a:extLst>
          </p:cNvPr>
          <p:cNvSpPr>
            <a:spLocks noGrp="1"/>
          </p:cNvSpPr>
          <p:nvPr>
            <p:ph type="title"/>
          </p:nvPr>
        </p:nvSpPr>
        <p:spPr>
          <a:xfrm>
            <a:off x="311700" y="8929"/>
            <a:ext cx="8520600" cy="572700"/>
          </a:xfrm>
        </p:spPr>
        <p:txBody>
          <a:bodyPr/>
          <a:lstStyle/>
          <a:p>
            <a:r>
              <a:rPr lang="en-US" dirty="0" err="1"/>
              <a:t>CodeX</a:t>
            </a:r>
            <a:r>
              <a:rPr lang="en-US" dirty="0"/>
              <a:t>:   </a:t>
            </a:r>
            <a:r>
              <a:rPr lang="en-US" sz="2000" dirty="0"/>
              <a:t>http://</a:t>
            </a:r>
            <a:r>
              <a:rPr lang="en-US" sz="2000" dirty="0" err="1"/>
              <a:t>vanga.sista.arizona.edu</a:t>
            </a:r>
            <a:r>
              <a:rPr lang="en-US" sz="2000" dirty="0"/>
              <a:t>/automates</a:t>
            </a:r>
            <a:endParaRPr lang="en-US" dirty="0"/>
          </a:p>
        </p:txBody>
      </p:sp>
      <p:pic>
        <p:nvPicPr>
          <p:cNvPr id="4" name="Picture 3">
            <a:extLst>
              <a:ext uri="{FF2B5EF4-FFF2-40B4-BE49-F238E27FC236}">
                <a16:creationId xmlns:a16="http://schemas.microsoft.com/office/drawing/2014/main" id="{57A33CE5-7FA5-3642-B36E-0E9CB1A1BA11}"/>
              </a:ext>
            </a:extLst>
          </p:cNvPr>
          <p:cNvPicPr>
            <a:picLocks noChangeAspect="1"/>
          </p:cNvPicPr>
          <p:nvPr/>
        </p:nvPicPr>
        <p:blipFill>
          <a:blip r:embed="rId2"/>
          <a:stretch>
            <a:fillRect/>
          </a:stretch>
        </p:blipFill>
        <p:spPr>
          <a:xfrm>
            <a:off x="662565" y="441340"/>
            <a:ext cx="7605536" cy="4702160"/>
          </a:xfrm>
          <a:prstGeom prst="rect">
            <a:avLst/>
          </a:prstGeom>
        </p:spPr>
      </p:pic>
      <p:sp>
        <p:nvSpPr>
          <p:cNvPr id="6" name="Google Shape;127;p27">
            <a:extLst>
              <a:ext uri="{FF2B5EF4-FFF2-40B4-BE49-F238E27FC236}">
                <a16:creationId xmlns:a16="http://schemas.microsoft.com/office/drawing/2014/main" id="{B117995A-7F04-254F-98B4-C91337DB73B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17</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424272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EECC-1C9C-234A-A5F9-940FD72D4830}"/>
              </a:ext>
            </a:extLst>
          </p:cNvPr>
          <p:cNvSpPr>
            <a:spLocks noGrp="1"/>
          </p:cNvSpPr>
          <p:nvPr>
            <p:ph type="title"/>
          </p:nvPr>
        </p:nvSpPr>
        <p:spPr>
          <a:xfrm>
            <a:off x="311700" y="8929"/>
            <a:ext cx="8520600" cy="572700"/>
          </a:xfrm>
        </p:spPr>
        <p:txBody>
          <a:bodyPr/>
          <a:lstStyle/>
          <a:p>
            <a:r>
              <a:rPr lang="en-US" dirty="0" err="1"/>
              <a:t>CodeX</a:t>
            </a:r>
            <a:r>
              <a:rPr lang="en-US" dirty="0"/>
              <a:t>:   </a:t>
            </a:r>
            <a:r>
              <a:rPr lang="en-US" sz="2000" dirty="0"/>
              <a:t>http://</a:t>
            </a:r>
            <a:r>
              <a:rPr lang="en-US" sz="2000" dirty="0" err="1"/>
              <a:t>vanga.sista.arizona.edu</a:t>
            </a:r>
            <a:r>
              <a:rPr lang="en-US" sz="2000" dirty="0"/>
              <a:t>/automates</a:t>
            </a:r>
            <a:endParaRPr lang="en-US" dirty="0"/>
          </a:p>
        </p:txBody>
      </p:sp>
      <p:pic>
        <p:nvPicPr>
          <p:cNvPr id="4" name="Picture 3">
            <a:extLst>
              <a:ext uri="{FF2B5EF4-FFF2-40B4-BE49-F238E27FC236}">
                <a16:creationId xmlns:a16="http://schemas.microsoft.com/office/drawing/2014/main" id="{B475F67F-B78F-6F49-B268-B057F0C8182E}"/>
              </a:ext>
            </a:extLst>
          </p:cNvPr>
          <p:cNvPicPr>
            <a:picLocks noChangeAspect="1"/>
          </p:cNvPicPr>
          <p:nvPr/>
        </p:nvPicPr>
        <p:blipFill>
          <a:blip r:embed="rId2"/>
          <a:stretch>
            <a:fillRect/>
          </a:stretch>
        </p:blipFill>
        <p:spPr>
          <a:xfrm>
            <a:off x="2586020" y="719632"/>
            <a:ext cx="3901407" cy="3943585"/>
          </a:xfrm>
          <a:prstGeom prst="rect">
            <a:avLst/>
          </a:prstGeom>
        </p:spPr>
      </p:pic>
      <p:sp>
        <p:nvSpPr>
          <p:cNvPr id="6" name="Google Shape;127;p27">
            <a:extLst>
              <a:ext uri="{FF2B5EF4-FFF2-40B4-BE49-F238E27FC236}">
                <a16:creationId xmlns:a16="http://schemas.microsoft.com/office/drawing/2014/main" id="{D3EA5987-D117-B546-8B00-6DB38D8C05B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18</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50831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2"/>
          <p:cNvSpPr txBox="1">
            <a:spLocks noGrp="1"/>
          </p:cNvSpPr>
          <p:nvPr>
            <p:ph type="title"/>
          </p:nvPr>
        </p:nvSpPr>
        <p:spPr>
          <a:xfrm>
            <a:off x="256000" y="111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Motivation: Knowledge Extraction and Synthesis</a:t>
            </a:r>
            <a:endParaRPr dirty="0"/>
          </a:p>
        </p:txBody>
      </p:sp>
      <p:pic>
        <p:nvPicPr>
          <p:cNvPr id="182" name="Google Shape;182;p42"/>
          <p:cNvPicPr preferRelativeResize="0"/>
          <p:nvPr/>
        </p:nvPicPr>
        <p:blipFill>
          <a:blip r:embed="rId3">
            <a:alphaModFix/>
          </a:blip>
          <a:stretch>
            <a:fillRect/>
          </a:stretch>
        </p:blipFill>
        <p:spPr>
          <a:xfrm>
            <a:off x="1702200" y="785550"/>
            <a:ext cx="5641224" cy="4163625"/>
          </a:xfrm>
          <a:prstGeom prst="rect">
            <a:avLst/>
          </a:prstGeom>
          <a:noFill/>
          <a:ln>
            <a:noFill/>
          </a:ln>
        </p:spPr>
      </p:pic>
      <p:sp>
        <p:nvSpPr>
          <p:cNvPr id="5" name="Google Shape;111;p26">
            <a:extLst>
              <a:ext uri="{FF2B5EF4-FFF2-40B4-BE49-F238E27FC236}">
                <a16:creationId xmlns:a16="http://schemas.microsoft.com/office/drawing/2014/main" id="{48BB6EDB-0155-9D4A-AB11-6E9F678F9E22}"/>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7" name="Google Shape;127;p27">
            <a:extLst>
              <a:ext uri="{FF2B5EF4-FFF2-40B4-BE49-F238E27FC236}">
                <a16:creationId xmlns:a16="http://schemas.microsoft.com/office/drawing/2014/main" id="{E0FC34D0-D0A3-AA4B-B783-07C9D33D397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2</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244506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2" name="Google Shape;122;p27"/>
          <p:cNvPicPr preferRelativeResize="0"/>
          <p:nvPr/>
        </p:nvPicPr>
        <p:blipFill>
          <a:blip r:embed="rId3">
            <a:alphaModFix/>
          </a:blip>
          <a:stretch>
            <a:fillRect/>
          </a:stretch>
        </p:blipFill>
        <p:spPr>
          <a:xfrm>
            <a:off x="7429099" y="3024022"/>
            <a:ext cx="1475727" cy="927274"/>
          </a:xfrm>
          <a:prstGeom prst="rect">
            <a:avLst/>
          </a:prstGeom>
          <a:noFill/>
          <a:ln>
            <a:noFill/>
          </a:ln>
        </p:spPr>
      </p:pic>
      <p:sp>
        <p:nvSpPr>
          <p:cNvPr id="123" name="Google Shape;123;p27"/>
          <p:cNvSpPr txBox="1">
            <a:spLocks noGrp="1"/>
          </p:cNvSpPr>
          <p:nvPr>
            <p:ph type="body" idx="1"/>
          </p:nvPr>
        </p:nvSpPr>
        <p:spPr>
          <a:xfrm>
            <a:off x="413654" y="1054604"/>
            <a:ext cx="7656030" cy="1579738"/>
          </a:xfrm>
          <a:prstGeom prst="rect">
            <a:avLst/>
          </a:prstGeom>
        </p:spPr>
        <p:txBody>
          <a:bodyPr spcFirstLastPara="1" wrap="square" lIns="91425" tIns="91425" rIns="91425" bIns="91425" anchor="t" anchorCtr="0">
            <a:noAutofit/>
          </a:bodyPr>
          <a:lstStyle/>
          <a:p>
            <a:pPr marL="914400" lvl="0" indent="0" algn="l" rtl="0">
              <a:lnSpc>
                <a:spcPct val="114000"/>
              </a:lnSpc>
              <a:spcBef>
                <a:spcPts val="0"/>
              </a:spcBef>
              <a:spcAft>
                <a:spcPts val="0"/>
              </a:spcAft>
              <a:buNone/>
            </a:pPr>
            <a:r>
              <a:rPr lang="en" dirty="0">
                <a:latin typeface="Alegreya Sans"/>
                <a:ea typeface="Alegreya Sans"/>
                <a:cs typeface="Alegreya Sans"/>
                <a:sym typeface="Alegreya Sans"/>
              </a:rPr>
              <a:t>Many det</a:t>
            </a:r>
            <a:r>
              <a:rPr lang="en" dirty="0"/>
              <a:t>a</a:t>
            </a:r>
            <a:r>
              <a:rPr lang="en" dirty="0">
                <a:latin typeface="Alegreya Sans"/>
                <a:ea typeface="Alegreya Sans"/>
                <a:cs typeface="Alegreya Sans"/>
                <a:sym typeface="Alegreya Sans"/>
              </a:rPr>
              <a:t>iled expert models encoded in software and described in text</a:t>
            </a:r>
            <a:endParaRPr lang="en" dirty="0"/>
          </a:p>
          <a:p>
            <a:pPr marL="914400" lvl="0" indent="0" algn="l" rtl="0">
              <a:lnSpc>
                <a:spcPct val="114000"/>
              </a:lnSpc>
              <a:spcBef>
                <a:spcPts val="0"/>
              </a:spcBef>
              <a:spcAft>
                <a:spcPts val="0"/>
              </a:spcAft>
              <a:buNone/>
            </a:pPr>
            <a:r>
              <a:rPr lang="en-US" dirty="0"/>
              <a:t>        … however…</a:t>
            </a:r>
            <a:endParaRPr lang="en" dirty="0">
              <a:latin typeface="Alegreya Sans"/>
              <a:ea typeface="Alegreya Sans"/>
              <a:cs typeface="Alegreya Sans"/>
              <a:sym typeface="Alegreya Sans"/>
            </a:endParaRPr>
          </a:p>
          <a:p>
            <a:pPr marL="1200150" lvl="0" indent="-285750" algn="l" rtl="0">
              <a:lnSpc>
                <a:spcPct val="114000"/>
              </a:lnSpc>
              <a:spcBef>
                <a:spcPts val="0"/>
              </a:spcBef>
              <a:spcAft>
                <a:spcPts val="0"/>
              </a:spcAft>
              <a:buFont typeface="Arial" panose="020B0604020202020204" pitchFamily="34" charset="0"/>
              <a:buChar char="•"/>
            </a:pPr>
            <a:r>
              <a:rPr lang="en-US" dirty="0"/>
              <a:t>S</a:t>
            </a:r>
            <a:r>
              <a:rPr lang="en" dirty="0" err="1"/>
              <a:t>oftware</a:t>
            </a:r>
            <a:r>
              <a:rPr lang="en" dirty="0"/>
              <a:t> </a:t>
            </a:r>
            <a:r>
              <a:rPr lang="en" dirty="0">
                <a:latin typeface="Alegreya Sans"/>
                <a:ea typeface="Alegreya Sans"/>
                <a:cs typeface="Alegreya Sans"/>
                <a:sym typeface="Alegreya Sans"/>
              </a:rPr>
              <a:t>requires manual curation </a:t>
            </a:r>
            <a:r>
              <a:rPr lang="en" dirty="0"/>
              <a:t>to integrate </a:t>
            </a:r>
          </a:p>
          <a:p>
            <a:pPr marL="1200150" lvl="0" indent="-285750">
              <a:lnSpc>
                <a:spcPct val="114000"/>
              </a:lnSpc>
              <a:buFont typeface="Arial" panose="020B0604020202020204" pitchFamily="34" charset="0"/>
              <a:buChar char="•"/>
            </a:pPr>
            <a:r>
              <a:rPr lang="en-US" dirty="0"/>
              <a:t>Textual descriptions</a:t>
            </a:r>
            <a:r>
              <a:rPr lang="en" dirty="0"/>
              <a:t> and software are not integrated</a:t>
            </a:r>
          </a:p>
        </p:txBody>
      </p:sp>
      <p:pic>
        <p:nvPicPr>
          <p:cNvPr id="124" name="Google Shape;124;p27"/>
          <p:cNvPicPr preferRelativeResize="0"/>
          <p:nvPr/>
        </p:nvPicPr>
        <p:blipFill>
          <a:blip r:embed="rId4">
            <a:alphaModFix/>
          </a:blip>
          <a:stretch>
            <a:fillRect/>
          </a:stretch>
        </p:blipFill>
        <p:spPr>
          <a:xfrm>
            <a:off x="5588214" y="2973167"/>
            <a:ext cx="1376625" cy="1178376"/>
          </a:xfrm>
          <a:prstGeom prst="rect">
            <a:avLst/>
          </a:prstGeom>
          <a:noFill/>
          <a:ln>
            <a:noFill/>
          </a:ln>
        </p:spPr>
      </p:pic>
      <p:sp>
        <p:nvSpPr>
          <p:cNvPr id="125" name="Google Shape;125;p27"/>
          <p:cNvSpPr/>
          <p:nvPr/>
        </p:nvSpPr>
        <p:spPr>
          <a:xfrm>
            <a:off x="7162059" y="3540513"/>
            <a:ext cx="363900" cy="153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7"/>
          <p:cNvSpPr txBox="1"/>
          <p:nvPr/>
        </p:nvSpPr>
        <p:spPr>
          <a:xfrm>
            <a:off x="505825" y="2951655"/>
            <a:ext cx="4734600" cy="1884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Clr>
                <a:schemeClr val="dk1"/>
              </a:buClr>
              <a:buSzPts val="1100"/>
              <a:buFont typeface="Arial"/>
              <a:buNone/>
            </a:pPr>
            <a:r>
              <a:rPr lang="en" sz="1800" b="1" dirty="0">
                <a:solidFill>
                  <a:schemeClr val="dk2"/>
                </a:solidFill>
                <a:latin typeface="Alegreya Sans"/>
                <a:ea typeface="Alegreya Sans"/>
                <a:cs typeface="Alegreya Sans"/>
                <a:sym typeface="Alegreya Sans"/>
              </a:rPr>
              <a:t>Goal:</a:t>
            </a:r>
            <a:r>
              <a:rPr lang="en" sz="1800" dirty="0">
                <a:solidFill>
                  <a:schemeClr val="dk2"/>
                </a:solidFill>
                <a:latin typeface="Alegreya Sans"/>
                <a:ea typeface="Alegreya Sans"/>
                <a:cs typeface="Alegreya Sans"/>
                <a:sym typeface="Alegreya Sans"/>
              </a:rPr>
              <a:t>  </a:t>
            </a:r>
            <a:r>
              <a:rPr lang="en" sz="1800" dirty="0">
                <a:solidFill>
                  <a:srgbClr val="3D85C6"/>
                </a:solidFill>
                <a:latin typeface="Alegreya Sans"/>
                <a:ea typeface="Alegreya Sans"/>
                <a:cs typeface="Alegreya Sans"/>
                <a:sym typeface="Alegreya Sans"/>
              </a:rPr>
              <a:t>Construct and curate semantically-rich representations of scientific models by integrating: </a:t>
            </a:r>
            <a:r>
              <a:rPr lang="en" sz="1800" b="1" i="1" dirty="0">
                <a:solidFill>
                  <a:srgbClr val="3D85C6"/>
                </a:solidFill>
                <a:latin typeface="Alegreya Sans"/>
                <a:ea typeface="Alegreya Sans"/>
                <a:cs typeface="Alegreya Sans"/>
                <a:sym typeface="Alegreya Sans"/>
              </a:rPr>
              <a:t>natural language descriptions</a:t>
            </a:r>
            <a:r>
              <a:rPr lang="en" sz="1800" dirty="0">
                <a:solidFill>
                  <a:srgbClr val="3D85C6"/>
                </a:solidFill>
                <a:latin typeface="Alegreya Sans"/>
                <a:ea typeface="Alegreya Sans"/>
                <a:cs typeface="Alegreya Sans"/>
                <a:sym typeface="Alegreya Sans"/>
              </a:rPr>
              <a:t> and </a:t>
            </a:r>
            <a:r>
              <a:rPr lang="en" sz="1800" b="1" i="1" dirty="0">
                <a:solidFill>
                  <a:srgbClr val="3D85C6"/>
                </a:solidFill>
                <a:latin typeface="Alegreya Sans"/>
                <a:ea typeface="Alegreya Sans"/>
                <a:cs typeface="Alegreya Sans"/>
                <a:sym typeface="Alegreya Sans"/>
              </a:rPr>
              <a:t>equations</a:t>
            </a:r>
            <a:r>
              <a:rPr lang="en" sz="1800" dirty="0">
                <a:solidFill>
                  <a:srgbClr val="3D85C6"/>
                </a:solidFill>
                <a:latin typeface="Alegreya Sans"/>
                <a:ea typeface="Alegreya Sans"/>
                <a:cs typeface="Alegreya Sans"/>
                <a:sym typeface="Alegreya Sans"/>
              </a:rPr>
              <a:t> from publications and documentation, with the </a:t>
            </a:r>
            <a:r>
              <a:rPr lang="en" sz="1800" b="1" i="1" dirty="0">
                <a:solidFill>
                  <a:srgbClr val="3D85C6"/>
                </a:solidFill>
                <a:latin typeface="Alegreya Sans"/>
                <a:ea typeface="Alegreya Sans"/>
                <a:cs typeface="Alegreya Sans"/>
                <a:sym typeface="Alegreya Sans"/>
              </a:rPr>
              <a:t>software</a:t>
            </a:r>
            <a:r>
              <a:rPr lang="en" sz="1800" dirty="0">
                <a:solidFill>
                  <a:srgbClr val="3D85C6"/>
                </a:solidFill>
                <a:latin typeface="Alegreya Sans"/>
                <a:ea typeface="Alegreya Sans"/>
                <a:cs typeface="Alegreya Sans"/>
                <a:sym typeface="Alegreya Sans"/>
              </a:rPr>
              <a:t> that implements those models.</a:t>
            </a:r>
            <a:endParaRPr sz="1800" dirty="0">
              <a:solidFill>
                <a:srgbClr val="3D85C6"/>
              </a:solidFill>
              <a:latin typeface="Alegreya Sans"/>
              <a:ea typeface="Alegreya Sans"/>
              <a:cs typeface="Alegreya Sans"/>
              <a:sym typeface="Alegreya Sans"/>
            </a:endParaRPr>
          </a:p>
        </p:txBody>
      </p:sp>
      <p:sp>
        <p:nvSpPr>
          <p:cNvPr id="127" name="Google Shape;12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3</a:t>
            </a:fld>
            <a:endParaRPr>
              <a:latin typeface="Alegreya Sans"/>
              <a:ea typeface="Alegreya Sans"/>
              <a:cs typeface="Alegreya Sans"/>
              <a:sym typeface="Alegreya Sans"/>
            </a:endParaRPr>
          </a:p>
        </p:txBody>
      </p:sp>
      <p:sp>
        <p:nvSpPr>
          <p:cNvPr id="9" name="Google Shape;111;p26">
            <a:extLst>
              <a:ext uri="{FF2B5EF4-FFF2-40B4-BE49-F238E27FC236}">
                <a16:creationId xmlns:a16="http://schemas.microsoft.com/office/drawing/2014/main" id="{356F4093-9FDD-F24F-A79A-9A423EFE6EE3}"/>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10" name="Google Shape;181;p42">
            <a:extLst>
              <a:ext uri="{FF2B5EF4-FFF2-40B4-BE49-F238E27FC236}">
                <a16:creationId xmlns:a16="http://schemas.microsoft.com/office/drawing/2014/main" id="{78EBC03A-068C-4B45-9B61-86AD8E6C6151}"/>
              </a:ext>
            </a:extLst>
          </p:cNvPr>
          <p:cNvSpPr txBox="1">
            <a:spLocks/>
          </p:cNvSpPr>
          <p:nvPr/>
        </p:nvSpPr>
        <p:spPr>
          <a:xfrm>
            <a:off x="256000" y="11197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80000"/>
              </a:buClr>
              <a:buSzPts val="2800"/>
              <a:buFont typeface="Alegreya Sans"/>
              <a:buNone/>
              <a:defRPr sz="2800" b="0" i="0" u="none" strike="noStrike" cap="none">
                <a:solidFill>
                  <a:srgbClr val="980000"/>
                </a:solidFill>
                <a:latin typeface="Alegreya Sans"/>
                <a:ea typeface="Alegreya Sans"/>
                <a:cs typeface="Alegreya Sans"/>
                <a:sym typeface="Alegreya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Motivation: Knowledge Extraction and 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a:extLst>
              <a:ext uri="{FF2B5EF4-FFF2-40B4-BE49-F238E27FC236}">
                <a16:creationId xmlns:a16="http://schemas.microsoft.com/office/drawing/2014/main" id="{81C3D076-3F33-234F-A0A5-237E59E2FF7E}"/>
              </a:ext>
            </a:extLst>
          </p:cNvPr>
          <p:cNvSpPr/>
          <p:nvPr/>
        </p:nvSpPr>
        <p:spPr>
          <a:xfrm>
            <a:off x="3773203" y="2283542"/>
            <a:ext cx="933281" cy="446480"/>
          </a:xfrm>
          <a:prstGeom prst="rightArrow">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BA415534-43B9-B946-9F91-7C11B8735685}"/>
              </a:ext>
            </a:extLst>
          </p:cNvPr>
          <p:cNvPicPr>
            <a:picLocks noChangeAspect="1"/>
          </p:cNvPicPr>
          <p:nvPr/>
        </p:nvPicPr>
        <p:blipFill>
          <a:blip r:embed="rId3"/>
          <a:stretch>
            <a:fillRect/>
          </a:stretch>
        </p:blipFill>
        <p:spPr>
          <a:xfrm>
            <a:off x="644998" y="706873"/>
            <a:ext cx="3298628" cy="3247430"/>
          </a:xfrm>
          <a:prstGeom prst="rect">
            <a:avLst/>
          </a:prstGeom>
        </p:spPr>
      </p:pic>
      <p:pic>
        <p:nvPicPr>
          <p:cNvPr id="12" name="Picture 11">
            <a:extLst>
              <a:ext uri="{FF2B5EF4-FFF2-40B4-BE49-F238E27FC236}">
                <a16:creationId xmlns:a16="http://schemas.microsoft.com/office/drawing/2014/main" id="{1DDCAC50-7482-6545-908D-15952E234F65}"/>
              </a:ext>
            </a:extLst>
          </p:cNvPr>
          <p:cNvPicPr>
            <a:picLocks noChangeAspect="1"/>
          </p:cNvPicPr>
          <p:nvPr/>
        </p:nvPicPr>
        <p:blipFill>
          <a:blip r:embed="rId4"/>
          <a:stretch>
            <a:fillRect/>
          </a:stretch>
        </p:blipFill>
        <p:spPr>
          <a:xfrm>
            <a:off x="4770528" y="1473772"/>
            <a:ext cx="3161805" cy="1958801"/>
          </a:xfrm>
          <a:prstGeom prst="rect">
            <a:avLst/>
          </a:prstGeom>
        </p:spPr>
      </p:pic>
      <p:sp>
        <p:nvSpPr>
          <p:cNvPr id="13" name="TextBox 12">
            <a:extLst>
              <a:ext uri="{FF2B5EF4-FFF2-40B4-BE49-F238E27FC236}">
                <a16:creationId xmlns:a16="http://schemas.microsoft.com/office/drawing/2014/main" id="{272B4DEE-62E7-494E-90C1-17258C1E8D4C}"/>
              </a:ext>
            </a:extLst>
          </p:cNvPr>
          <p:cNvSpPr txBox="1"/>
          <p:nvPr/>
        </p:nvSpPr>
        <p:spPr>
          <a:xfrm>
            <a:off x="5051570" y="3611599"/>
            <a:ext cx="3700052" cy="415498"/>
          </a:xfrm>
          <a:prstGeom prst="rect">
            <a:avLst/>
          </a:prstGeom>
          <a:solidFill>
            <a:schemeClr val="accent3">
              <a:lumMod val="20000"/>
              <a:lumOff val="80000"/>
            </a:schemeClr>
          </a:solidFill>
        </p:spPr>
        <p:txBody>
          <a:bodyPr wrap="none" rtlCol="0">
            <a:spAutoFit/>
          </a:bodyPr>
          <a:lstStyle/>
          <a:p>
            <a:r>
              <a:rPr lang="en-US" sz="1050" dirty="0">
                <a:solidFill>
                  <a:srgbClr val="0070C0"/>
                </a:solidFill>
                <a:latin typeface="Menlo" panose="020B0609030804020204" pitchFamily="49" charset="0"/>
                <a:ea typeface="Menlo" panose="020B0609030804020204" pitchFamily="49" charset="0"/>
                <a:cs typeface="Menlo" panose="020B0609030804020204" pitchFamily="49" charset="0"/>
              </a:rPr>
              <a:t>def</a:t>
            </a:r>
            <a:r>
              <a:rPr lang="en-US" sz="1050" dirty="0">
                <a:latin typeface="Menlo" panose="020B0609030804020204" pitchFamily="49" charset="0"/>
                <a:ea typeface="Menlo" panose="020B0609030804020204" pitchFamily="49" charset="0"/>
                <a:cs typeface="Menlo" panose="020B0609030804020204" pitchFamily="49" charset="0"/>
              </a:rPr>
              <a:t> </a:t>
            </a:r>
            <a:r>
              <a:rPr lang="en-US" sz="1050" dirty="0" err="1">
                <a:solidFill>
                  <a:srgbClr val="D27D00"/>
                </a:solidFill>
                <a:latin typeface="Menlo" panose="020B0609030804020204" pitchFamily="49" charset="0"/>
                <a:ea typeface="Menlo" panose="020B0609030804020204" pitchFamily="49" charset="0"/>
                <a:cs typeface="Menlo" panose="020B0609030804020204" pitchFamily="49" charset="0"/>
              </a:rPr>
              <a:t>sir_assign_infected</a:t>
            </a:r>
            <a:r>
              <a:rPr lang="en-US" sz="1050" dirty="0">
                <a:latin typeface="Menlo" panose="020B0609030804020204" pitchFamily="49" charset="0"/>
                <a:ea typeface="Menlo" panose="020B0609030804020204" pitchFamily="49" charset="0"/>
                <a:cs typeface="Menlo" panose="020B0609030804020204" pitchFamily="49" charset="0"/>
              </a:rPr>
              <a:t>(</a:t>
            </a:r>
            <a:r>
              <a:rPr lang="en-US" sz="1050" dirty="0">
                <a:solidFill>
                  <a:srgbClr val="7030A0"/>
                </a:solidFill>
                <a:latin typeface="Menlo" panose="020B0609030804020204" pitchFamily="49" charset="0"/>
                <a:ea typeface="Menlo" panose="020B0609030804020204" pitchFamily="49" charset="0"/>
                <a:cs typeface="Menlo" panose="020B0609030804020204" pitchFamily="49" charset="0"/>
              </a:rPr>
              <a:t>beta</a:t>
            </a:r>
            <a:r>
              <a:rPr lang="en-US" sz="1050" dirty="0">
                <a:latin typeface="Menlo" panose="020B0609030804020204" pitchFamily="49" charset="0"/>
                <a:ea typeface="Menlo" panose="020B0609030804020204" pitchFamily="49" charset="0"/>
                <a:cs typeface="Menlo" panose="020B0609030804020204" pitchFamily="49" charset="0"/>
              </a:rPr>
              <a:t>, </a:t>
            </a:r>
            <a:r>
              <a:rPr lang="en-US" sz="1050" dirty="0">
                <a:solidFill>
                  <a:srgbClr val="7030A0"/>
                </a:solidFill>
                <a:latin typeface="Menlo" panose="020B0609030804020204" pitchFamily="49" charset="0"/>
                <a:ea typeface="Menlo" panose="020B0609030804020204" pitchFamily="49" charset="0"/>
                <a:cs typeface="Menlo" panose="020B0609030804020204" pitchFamily="49" charset="0"/>
              </a:rPr>
              <a:t>S</a:t>
            </a:r>
            <a:r>
              <a:rPr lang="en-US" sz="1050" dirty="0">
                <a:latin typeface="Menlo" panose="020B0609030804020204" pitchFamily="49" charset="0"/>
                <a:ea typeface="Menlo" panose="020B0609030804020204" pitchFamily="49" charset="0"/>
                <a:cs typeface="Menlo" panose="020B0609030804020204" pitchFamily="49" charset="0"/>
              </a:rPr>
              <a:t>, </a:t>
            </a:r>
            <a:r>
              <a:rPr lang="en-US" sz="1050" dirty="0">
                <a:solidFill>
                  <a:srgbClr val="7030A0"/>
                </a:solidFill>
                <a:latin typeface="Menlo" panose="020B0609030804020204" pitchFamily="49" charset="0"/>
                <a:ea typeface="Menlo" panose="020B0609030804020204" pitchFamily="49" charset="0"/>
                <a:cs typeface="Menlo" panose="020B0609030804020204" pitchFamily="49" charset="0"/>
              </a:rPr>
              <a:t>I</a:t>
            </a:r>
            <a:r>
              <a:rPr lang="en-US" sz="1050" dirty="0">
                <a:latin typeface="Menlo" panose="020B0609030804020204" pitchFamily="49" charset="0"/>
                <a:ea typeface="Menlo" panose="020B0609030804020204" pitchFamily="49" charset="0"/>
                <a:cs typeface="Menlo" panose="020B0609030804020204" pitchFamily="49" charset="0"/>
              </a:rPr>
              <a:t>, </a:t>
            </a:r>
            <a:r>
              <a:rPr lang="en-US" sz="1050" dirty="0">
                <a:solidFill>
                  <a:srgbClr val="7030A0"/>
                </a:solidFill>
                <a:latin typeface="Menlo" panose="020B0609030804020204" pitchFamily="49" charset="0"/>
                <a:ea typeface="Menlo" panose="020B0609030804020204" pitchFamily="49" charset="0"/>
                <a:cs typeface="Menlo" panose="020B0609030804020204" pitchFamily="49" charset="0"/>
              </a:rPr>
              <a:t>R</a:t>
            </a:r>
            <a:r>
              <a:rPr lang="en-US" sz="1050" dirty="0">
                <a:latin typeface="Menlo" panose="020B0609030804020204" pitchFamily="49" charset="0"/>
                <a:ea typeface="Menlo" panose="020B0609030804020204" pitchFamily="49" charset="0"/>
                <a:cs typeface="Menlo" panose="020B0609030804020204" pitchFamily="49" charset="0"/>
              </a:rPr>
              <a:t>, </a:t>
            </a:r>
            <a:r>
              <a:rPr lang="en-US" sz="1050" dirty="0" err="1">
                <a:solidFill>
                  <a:srgbClr val="7030A0"/>
                </a:solidFill>
                <a:latin typeface="Menlo" panose="020B0609030804020204" pitchFamily="49" charset="0"/>
                <a:ea typeface="Menlo" panose="020B0609030804020204" pitchFamily="49" charset="0"/>
                <a:cs typeface="Menlo" panose="020B0609030804020204" pitchFamily="49" charset="0"/>
              </a:rPr>
              <a:t>dt</a:t>
            </a:r>
            <a:r>
              <a:rPr lang="en-US" sz="1050" dirty="0">
                <a:latin typeface="Menlo" panose="020B0609030804020204" pitchFamily="49" charset="0"/>
                <a:ea typeface="Menlo" panose="020B0609030804020204" pitchFamily="49" charset="0"/>
                <a:cs typeface="Menlo" panose="020B0609030804020204" pitchFamily="49" charset="0"/>
              </a:rPr>
              <a:t>):</a:t>
            </a:r>
          </a:p>
          <a:p>
            <a:r>
              <a:rPr lang="en-US" sz="1050" dirty="0">
                <a:latin typeface="Menlo" panose="020B0609030804020204" pitchFamily="49" charset="0"/>
                <a:ea typeface="Menlo" panose="020B0609030804020204" pitchFamily="49" charset="0"/>
                <a:cs typeface="Menlo" panose="020B0609030804020204" pitchFamily="49" charset="0"/>
              </a:rPr>
              <a:t>  </a:t>
            </a:r>
            <a:r>
              <a:rPr lang="en-US" sz="1050" dirty="0">
                <a:solidFill>
                  <a:srgbClr val="0070C0"/>
                </a:solidFill>
                <a:latin typeface="Menlo" panose="020B0609030804020204" pitchFamily="49" charset="0"/>
                <a:ea typeface="Menlo" panose="020B0609030804020204" pitchFamily="49" charset="0"/>
                <a:cs typeface="Menlo" panose="020B0609030804020204" pitchFamily="49" charset="0"/>
              </a:rPr>
              <a:t>return</a:t>
            </a:r>
            <a:r>
              <a:rPr lang="en-US" sz="1050" dirty="0">
                <a:latin typeface="Menlo" panose="020B0609030804020204" pitchFamily="49" charset="0"/>
                <a:ea typeface="Menlo" panose="020B0609030804020204" pitchFamily="49" charset="0"/>
                <a:cs typeface="Menlo" panose="020B0609030804020204" pitchFamily="49" charset="0"/>
              </a:rPr>
              <a:t> (-(beta*S*I) / (S + I + R)) * </a:t>
            </a:r>
            <a:r>
              <a:rPr lang="en-US" sz="1050" dirty="0" err="1">
                <a:latin typeface="Menlo" panose="020B0609030804020204" pitchFamily="49" charset="0"/>
                <a:ea typeface="Menlo" panose="020B0609030804020204" pitchFamily="49" charset="0"/>
                <a:cs typeface="Menlo" panose="020B0609030804020204" pitchFamily="49" charset="0"/>
              </a:rPr>
              <a:t>dt</a:t>
            </a:r>
            <a:endParaRPr lang="en-US" sz="1050" dirty="0">
              <a:latin typeface="Menlo" panose="020B0609030804020204" pitchFamily="49" charset="0"/>
              <a:ea typeface="Menlo" panose="020B0609030804020204" pitchFamily="49" charset="0"/>
              <a:cs typeface="Menlo" panose="020B0609030804020204" pitchFamily="49" charset="0"/>
            </a:endParaRPr>
          </a:p>
        </p:txBody>
      </p:sp>
      <p:sp>
        <p:nvSpPr>
          <p:cNvPr id="18" name="Freeform 17">
            <a:extLst>
              <a:ext uri="{FF2B5EF4-FFF2-40B4-BE49-F238E27FC236}">
                <a16:creationId xmlns:a16="http://schemas.microsoft.com/office/drawing/2014/main" id="{44450FC3-8F3B-2946-AA71-96ECC977698B}"/>
              </a:ext>
            </a:extLst>
          </p:cNvPr>
          <p:cNvSpPr/>
          <p:nvPr/>
        </p:nvSpPr>
        <p:spPr>
          <a:xfrm>
            <a:off x="7066704" y="2153626"/>
            <a:ext cx="1581745" cy="1506545"/>
          </a:xfrm>
          <a:custGeom>
            <a:avLst/>
            <a:gdLst>
              <a:gd name="connsiteX0" fmla="*/ 0 w 2108993"/>
              <a:gd name="connsiteY0" fmla="*/ 0 h 1816925"/>
              <a:gd name="connsiteX1" fmla="*/ 2030681 w 2108993"/>
              <a:gd name="connsiteY1" fmla="*/ 546265 h 1816925"/>
              <a:gd name="connsiteX2" fmla="*/ 1496291 w 2108993"/>
              <a:gd name="connsiteY2" fmla="*/ 1816925 h 1816925"/>
            </a:gdLst>
            <a:ahLst/>
            <a:cxnLst>
              <a:cxn ang="0">
                <a:pos x="connsiteX0" y="connsiteY0"/>
              </a:cxn>
              <a:cxn ang="0">
                <a:pos x="connsiteX1" y="connsiteY1"/>
              </a:cxn>
              <a:cxn ang="0">
                <a:pos x="connsiteX2" y="connsiteY2"/>
              </a:cxn>
            </a:cxnLst>
            <a:rect l="l" t="t" r="r" b="b"/>
            <a:pathLst>
              <a:path w="2108993" h="1816925">
                <a:moveTo>
                  <a:pt x="0" y="0"/>
                </a:moveTo>
                <a:cubicBezTo>
                  <a:pt x="890649" y="121722"/>
                  <a:pt x="1781299" y="243444"/>
                  <a:pt x="2030681" y="546265"/>
                </a:cubicBezTo>
                <a:cubicBezTo>
                  <a:pt x="2280063" y="849086"/>
                  <a:pt x="1888177" y="1333005"/>
                  <a:pt x="1496291" y="1816925"/>
                </a:cubicBezTo>
              </a:path>
            </a:pathLst>
          </a:custGeom>
          <a:noFill/>
          <a:ln w="25400">
            <a:solidFill>
              <a:schemeClr val="accent1">
                <a:lumMod val="60000"/>
                <a:lumOff val="40000"/>
              </a:schemeClr>
            </a:solidFill>
            <a:prstDash val="sysDash"/>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TextBox 19">
            <a:extLst>
              <a:ext uri="{FF2B5EF4-FFF2-40B4-BE49-F238E27FC236}">
                <a16:creationId xmlns:a16="http://schemas.microsoft.com/office/drawing/2014/main" id="{7AEC3458-C218-C24C-89AB-5E71AC9DA3EE}"/>
              </a:ext>
            </a:extLst>
          </p:cNvPr>
          <p:cNvSpPr txBox="1"/>
          <p:nvPr/>
        </p:nvSpPr>
        <p:spPr>
          <a:xfrm>
            <a:off x="2418554" y="858195"/>
            <a:ext cx="708848" cy="253916"/>
          </a:xfrm>
          <a:prstGeom prst="rect">
            <a:avLst/>
          </a:prstGeom>
          <a:noFill/>
        </p:spPr>
        <p:txBody>
          <a:bodyPr wrap="none" rtlCol="0">
            <a:spAutoFit/>
          </a:bodyPr>
          <a:lstStyle/>
          <a:p>
            <a:r>
              <a:rPr lang="en-US" sz="1050" dirty="0">
                <a:solidFill>
                  <a:schemeClr val="bg1">
                    <a:lumMod val="65000"/>
                  </a:schemeClr>
                </a:solidFill>
              </a:rPr>
              <a:t>(Fortran)</a:t>
            </a:r>
          </a:p>
        </p:txBody>
      </p:sp>
      <p:sp>
        <p:nvSpPr>
          <p:cNvPr id="22" name="TextBox 21">
            <a:extLst>
              <a:ext uri="{FF2B5EF4-FFF2-40B4-BE49-F238E27FC236}">
                <a16:creationId xmlns:a16="http://schemas.microsoft.com/office/drawing/2014/main" id="{57AC6EEB-1E77-694D-8AD3-4138DA369FB5}"/>
              </a:ext>
            </a:extLst>
          </p:cNvPr>
          <p:cNvSpPr txBox="1"/>
          <p:nvPr/>
        </p:nvSpPr>
        <p:spPr>
          <a:xfrm>
            <a:off x="4754351" y="1236542"/>
            <a:ext cx="1925527" cy="253916"/>
          </a:xfrm>
          <a:prstGeom prst="rect">
            <a:avLst/>
          </a:prstGeom>
          <a:noFill/>
        </p:spPr>
        <p:txBody>
          <a:bodyPr wrap="none" rtlCol="0">
            <a:spAutoFit/>
          </a:bodyPr>
          <a:lstStyle/>
          <a:p>
            <a:r>
              <a:rPr lang="en-US" sz="1050" i="1" dirty="0">
                <a:solidFill>
                  <a:schemeClr val="bg1">
                    <a:lumMod val="50000"/>
                  </a:schemeClr>
                </a:solidFill>
                <a:latin typeface="Alegreya Sans" pitchFamily="2" charset="0"/>
              </a:rPr>
              <a:t>Grounded Function Network </a:t>
            </a:r>
            <a:r>
              <a:rPr lang="en-US" sz="1050" dirty="0">
                <a:solidFill>
                  <a:schemeClr val="bg1">
                    <a:lumMod val="50000"/>
                  </a:schemeClr>
                </a:solidFill>
                <a:latin typeface="Alegreya Sans" pitchFamily="2" charset="0"/>
              </a:rPr>
              <a:t>(</a:t>
            </a:r>
            <a:r>
              <a:rPr lang="en-US" sz="1050" dirty="0" err="1">
                <a:solidFill>
                  <a:schemeClr val="bg1">
                    <a:lumMod val="50000"/>
                  </a:schemeClr>
                </a:solidFill>
                <a:latin typeface="Alegreya Sans" pitchFamily="2" charset="0"/>
              </a:rPr>
              <a:t>GrFN</a:t>
            </a:r>
            <a:r>
              <a:rPr lang="en-US" sz="1050" dirty="0">
                <a:solidFill>
                  <a:schemeClr val="bg1">
                    <a:lumMod val="50000"/>
                  </a:schemeClr>
                </a:solidFill>
                <a:latin typeface="Alegreya Sans" pitchFamily="2" charset="0"/>
              </a:rPr>
              <a:t>)</a:t>
            </a:r>
            <a:endParaRPr lang="en-US" sz="1050" dirty="0">
              <a:latin typeface="Alegreya Sans" pitchFamily="2" charset="0"/>
            </a:endParaRPr>
          </a:p>
        </p:txBody>
      </p:sp>
      <p:sp>
        <p:nvSpPr>
          <p:cNvPr id="9" name="Freeform 8">
            <a:extLst>
              <a:ext uri="{FF2B5EF4-FFF2-40B4-BE49-F238E27FC236}">
                <a16:creationId xmlns:a16="http://schemas.microsoft.com/office/drawing/2014/main" id="{C8BEA2A8-1D28-F54D-B820-8CEAAD7A7EAF}"/>
              </a:ext>
            </a:extLst>
          </p:cNvPr>
          <p:cNvSpPr/>
          <p:nvPr/>
        </p:nvSpPr>
        <p:spPr>
          <a:xfrm>
            <a:off x="7195489" y="841124"/>
            <a:ext cx="814238" cy="907243"/>
          </a:xfrm>
          <a:custGeom>
            <a:avLst/>
            <a:gdLst>
              <a:gd name="connsiteX0" fmla="*/ 0 w 2108993"/>
              <a:gd name="connsiteY0" fmla="*/ 0 h 1816925"/>
              <a:gd name="connsiteX1" fmla="*/ 2030681 w 2108993"/>
              <a:gd name="connsiteY1" fmla="*/ 546265 h 1816925"/>
              <a:gd name="connsiteX2" fmla="*/ 1496291 w 2108993"/>
              <a:gd name="connsiteY2" fmla="*/ 1816925 h 1816925"/>
            </a:gdLst>
            <a:ahLst/>
            <a:cxnLst>
              <a:cxn ang="0">
                <a:pos x="connsiteX0" y="connsiteY0"/>
              </a:cxn>
              <a:cxn ang="0">
                <a:pos x="connsiteX1" y="connsiteY1"/>
              </a:cxn>
              <a:cxn ang="0">
                <a:pos x="connsiteX2" y="connsiteY2"/>
              </a:cxn>
            </a:cxnLst>
            <a:rect l="l" t="t" r="r" b="b"/>
            <a:pathLst>
              <a:path w="2108993" h="1816925">
                <a:moveTo>
                  <a:pt x="0" y="0"/>
                </a:moveTo>
                <a:cubicBezTo>
                  <a:pt x="890649" y="121722"/>
                  <a:pt x="1781299" y="243444"/>
                  <a:pt x="2030681" y="546265"/>
                </a:cubicBezTo>
                <a:cubicBezTo>
                  <a:pt x="2280063" y="849086"/>
                  <a:pt x="1888177" y="1333005"/>
                  <a:pt x="1496291" y="1816925"/>
                </a:cubicBezTo>
              </a:path>
            </a:pathLst>
          </a:custGeom>
          <a:noFill/>
          <a:ln w="25400">
            <a:solidFill>
              <a:schemeClr val="accent1">
                <a:lumMod val="60000"/>
                <a:lumOff val="40000"/>
              </a:schemeClr>
            </a:solidFill>
            <a:prstDash val="sysDash"/>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extBox 1">
            <a:extLst>
              <a:ext uri="{FF2B5EF4-FFF2-40B4-BE49-F238E27FC236}">
                <a16:creationId xmlns:a16="http://schemas.microsoft.com/office/drawing/2014/main" id="{94D1467B-4734-5A43-B461-BB30B06EC79B}"/>
              </a:ext>
            </a:extLst>
          </p:cNvPr>
          <p:cNvSpPr txBox="1"/>
          <p:nvPr/>
        </p:nvSpPr>
        <p:spPr>
          <a:xfrm>
            <a:off x="6666478" y="715865"/>
            <a:ext cx="659155" cy="253916"/>
          </a:xfrm>
          <a:prstGeom prst="rect">
            <a:avLst/>
          </a:prstGeom>
          <a:noFill/>
        </p:spPr>
        <p:txBody>
          <a:bodyPr wrap="none" rtlCol="0">
            <a:spAutoFit/>
          </a:bodyPr>
          <a:lstStyle/>
          <a:p>
            <a:r>
              <a:rPr lang="en-US" sz="1050" dirty="0">
                <a:solidFill>
                  <a:schemeClr val="bg1">
                    <a:lumMod val="50000"/>
                  </a:schemeClr>
                </a:solidFill>
              </a:rPr>
              <a:t>variable</a:t>
            </a:r>
          </a:p>
        </p:txBody>
      </p:sp>
      <p:sp>
        <p:nvSpPr>
          <p:cNvPr id="11" name="TextBox 10">
            <a:extLst>
              <a:ext uri="{FF2B5EF4-FFF2-40B4-BE49-F238E27FC236}">
                <a16:creationId xmlns:a16="http://schemas.microsoft.com/office/drawing/2014/main" id="{B2CCC5A3-B89C-794B-B74E-84BB284DB4CA}"/>
              </a:ext>
            </a:extLst>
          </p:cNvPr>
          <p:cNvSpPr txBox="1"/>
          <p:nvPr/>
        </p:nvSpPr>
        <p:spPr>
          <a:xfrm>
            <a:off x="8096944" y="2642408"/>
            <a:ext cx="657552" cy="253916"/>
          </a:xfrm>
          <a:prstGeom prst="rect">
            <a:avLst/>
          </a:prstGeom>
          <a:noFill/>
        </p:spPr>
        <p:txBody>
          <a:bodyPr wrap="none" rtlCol="0">
            <a:spAutoFit/>
          </a:bodyPr>
          <a:lstStyle/>
          <a:p>
            <a:r>
              <a:rPr lang="en-US" sz="1050" dirty="0">
                <a:solidFill>
                  <a:schemeClr val="bg1">
                    <a:lumMod val="50000"/>
                  </a:schemeClr>
                </a:solidFill>
              </a:rPr>
              <a:t>function</a:t>
            </a:r>
          </a:p>
        </p:txBody>
      </p:sp>
      <p:sp>
        <p:nvSpPr>
          <p:cNvPr id="3" name="TextBox 2">
            <a:extLst>
              <a:ext uri="{FF2B5EF4-FFF2-40B4-BE49-F238E27FC236}">
                <a16:creationId xmlns:a16="http://schemas.microsoft.com/office/drawing/2014/main" id="{26E63393-CEF1-D146-BDF5-8C2E6FCE6F90}"/>
              </a:ext>
            </a:extLst>
          </p:cNvPr>
          <p:cNvSpPr txBox="1"/>
          <p:nvPr/>
        </p:nvSpPr>
        <p:spPr>
          <a:xfrm>
            <a:off x="639460" y="4173954"/>
            <a:ext cx="7197804" cy="461665"/>
          </a:xfrm>
          <a:prstGeom prst="rect">
            <a:avLst/>
          </a:prstGeom>
          <a:noFill/>
        </p:spPr>
        <p:txBody>
          <a:bodyPr wrap="none" rtlCol="0">
            <a:spAutoFit/>
          </a:bodyPr>
          <a:lstStyle/>
          <a:p>
            <a:r>
              <a:rPr lang="en-US" sz="2400" b="1" dirty="0">
                <a:latin typeface="Alegreya Sans" pitchFamily="2" charset="0"/>
                <a:cs typeface="Arial" panose="020B0604020202020204" pitchFamily="34" charset="0"/>
              </a:rPr>
              <a:t>Code is extracted to a Grounded Function Network (</a:t>
            </a:r>
            <a:r>
              <a:rPr lang="en-US" sz="2400" b="1" dirty="0" err="1">
                <a:latin typeface="Alegreya Sans" pitchFamily="2" charset="0"/>
                <a:cs typeface="Arial" panose="020B0604020202020204" pitchFamily="34" charset="0"/>
              </a:rPr>
              <a:t>GrFN</a:t>
            </a:r>
            <a:r>
              <a:rPr lang="en-US" sz="2400" b="1" dirty="0">
                <a:latin typeface="Alegreya Sans" pitchFamily="2" charset="0"/>
                <a:cs typeface="Arial" panose="020B0604020202020204" pitchFamily="34" charset="0"/>
              </a:rPr>
              <a:t>)</a:t>
            </a:r>
          </a:p>
        </p:txBody>
      </p:sp>
      <p:sp>
        <p:nvSpPr>
          <p:cNvPr id="4" name="Rectangle 3">
            <a:extLst>
              <a:ext uri="{FF2B5EF4-FFF2-40B4-BE49-F238E27FC236}">
                <a16:creationId xmlns:a16="http://schemas.microsoft.com/office/drawing/2014/main" id="{4E21C869-DF41-0045-8F63-F9EC1AC06C45}"/>
              </a:ext>
            </a:extLst>
          </p:cNvPr>
          <p:cNvSpPr/>
          <p:nvPr/>
        </p:nvSpPr>
        <p:spPr>
          <a:xfrm>
            <a:off x="639459" y="4538484"/>
            <a:ext cx="7351693" cy="461665"/>
          </a:xfrm>
          <a:prstGeom prst="rect">
            <a:avLst/>
          </a:prstGeom>
        </p:spPr>
        <p:txBody>
          <a:bodyPr wrap="none">
            <a:spAutoFit/>
          </a:bodyPr>
          <a:lstStyle/>
          <a:p>
            <a:r>
              <a:rPr lang="en-US" sz="2400" b="1" dirty="0">
                <a:latin typeface="Alegreya Sans" pitchFamily="2" charset="0"/>
                <a:cs typeface="Arial" panose="020B0604020202020204" pitchFamily="34" charset="0"/>
              </a:rPr>
              <a:t>The </a:t>
            </a:r>
            <a:r>
              <a:rPr lang="en-US" sz="2400" b="1" dirty="0" err="1">
                <a:latin typeface="Alegreya Sans" pitchFamily="2" charset="0"/>
                <a:cs typeface="Arial" panose="020B0604020202020204" pitchFamily="34" charset="0"/>
              </a:rPr>
              <a:t>GrFN</a:t>
            </a:r>
            <a:r>
              <a:rPr lang="en-US" sz="2400" b="1" dirty="0">
                <a:latin typeface="Alegreya Sans" pitchFamily="2" charset="0"/>
                <a:cs typeface="Arial" panose="020B0604020202020204" pitchFamily="34" charset="0"/>
              </a:rPr>
              <a:t> expresses functional relations between variables</a:t>
            </a:r>
          </a:p>
        </p:txBody>
      </p:sp>
      <p:sp>
        <p:nvSpPr>
          <p:cNvPr id="15" name="Google Shape;181;p42">
            <a:extLst>
              <a:ext uri="{FF2B5EF4-FFF2-40B4-BE49-F238E27FC236}">
                <a16:creationId xmlns:a16="http://schemas.microsoft.com/office/drawing/2014/main" id="{90D56701-CABC-BD40-AFF4-2FB3BEE14A6F}"/>
              </a:ext>
            </a:extLst>
          </p:cNvPr>
          <p:cNvSpPr txBox="1">
            <a:spLocks noGrp="1"/>
          </p:cNvSpPr>
          <p:nvPr>
            <p:ph type="title"/>
          </p:nvPr>
        </p:nvSpPr>
        <p:spPr>
          <a:xfrm>
            <a:off x="256000" y="111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 Code</a:t>
            </a:r>
            <a:endParaRPr dirty="0"/>
          </a:p>
        </p:txBody>
      </p:sp>
      <p:sp>
        <p:nvSpPr>
          <p:cNvPr id="16" name="Google Shape;111;p26">
            <a:extLst>
              <a:ext uri="{FF2B5EF4-FFF2-40B4-BE49-F238E27FC236}">
                <a16:creationId xmlns:a16="http://schemas.microsoft.com/office/drawing/2014/main" id="{90AD675F-2878-4840-9749-CFF0C8ED5608}"/>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17" name="Google Shape;127;p27">
            <a:extLst>
              <a:ext uri="{FF2B5EF4-FFF2-40B4-BE49-F238E27FC236}">
                <a16:creationId xmlns:a16="http://schemas.microsoft.com/office/drawing/2014/main" id="{4D5B4596-A6DE-6848-BEDA-C48872968010}"/>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4</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23732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8" grpId="0" animBg="1"/>
      <p:bldP spid="22" grpId="0"/>
      <p:bldP spid="9" grpId="0" animBg="1"/>
      <p:bldP spid="2" grpId="0"/>
      <p:bldP spid="11"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ight Arrow 23">
            <a:extLst>
              <a:ext uri="{FF2B5EF4-FFF2-40B4-BE49-F238E27FC236}">
                <a16:creationId xmlns:a16="http://schemas.microsoft.com/office/drawing/2014/main" id="{59F87541-A0DD-8441-815B-522E890ACDC9}"/>
              </a:ext>
            </a:extLst>
          </p:cNvPr>
          <p:cNvSpPr/>
          <p:nvPr/>
        </p:nvSpPr>
        <p:spPr>
          <a:xfrm>
            <a:off x="3808047" y="2265066"/>
            <a:ext cx="1124038" cy="446480"/>
          </a:xfrm>
          <a:prstGeom prst="rightArrow">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3" name="Picture 22">
            <a:extLst>
              <a:ext uri="{FF2B5EF4-FFF2-40B4-BE49-F238E27FC236}">
                <a16:creationId xmlns:a16="http://schemas.microsoft.com/office/drawing/2014/main" id="{DBD835CF-FC13-5249-AD47-BAFC209A8CFE}"/>
              </a:ext>
            </a:extLst>
          </p:cNvPr>
          <p:cNvPicPr>
            <a:picLocks noChangeAspect="1"/>
          </p:cNvPicPr>
          <p:nvPr/>
        </p:nvPicPr>
        <p:blipFill>
          <a:blip r:embed="rId3"/>
          <a:stretch>
            <a:fillRect/>
          </a:stretch>
        </p:blipFill>
        <p:spPr>
          <a:xfrm>
            <a:off x="657859" y="689139"/>
            <a:ext cx="3252638" cy="3252638"/>
          </a:xfrm>
          <a:prstGeom prst="rect">
            <a:avLst/>
          </a:prstGeom>
        </p:spPr>
      </p:pic>
      <p:sp>
        <p:nvSpPr>
          <p:cNvPr id="12" name="Google Shape;257;p38">
            <a:extLst>
              <a:ext uri="{FF2B5EF4-FFF2-40B4-BE49-F238E27FC236}">
                <a16:creationId xmlns:a16="http://schemas.microsoft.com/office/drawing/2014/main" id="{3988A23E-E80C-004F-B34A-AD4C45638B26}"/>
              </a:ext>
            </a:extLst>
          </p:cNvPr>
          <p:cNvSpPr txBox="1"/>
          <p:nvPr/>
        </p:nvSpPr>
        <p:spPr>
          <a:xfrm>
            <a:off x="4456613" y="1639128"/>
            <a:ext cx="3241734" cy="309794"/>
          </a:xfrm>
          <a:prstGeom prst="rect">
            <a:avLst/>
          </a:prstGeom>
          <a:noFill/>
          <a:ln>
            <a:noFill/>
          </a:ln>
        </p:spPr>
        <p:txBody>
          <a:bodyPr spcFirstLastPara="1" wrap="square" lIns="91425" tIns="91425" rIns="91425" bIns="91425" anchor="t" anchorCtr="0">
            <a:noAutofit/>
          </a:bodyPr>
          <a:lstStyle/>
          <a:p>
            <a:r>
              <a:rPr lang="en" sz="1500" dirty="0">
                <a:solidFill>
                  <a:schemeClr val="accent5"/>
                </a:solidFill>
                <a:latin typeface="Arial Rounded MT Bold" panose="020F0704030504030204" pitchFamily="34" charset="77"/>
                <a:ea typeface="Roboto Mono"/>
                <a:cs typeface="Roboto Mono"/>
                <a:sym typeface="Roboto Mono"/>
              </a:rPr>
              <a:t>\</a:t>
            </a:r>
            <a:r>
              <a:rPr lang="en" sz="1500" dirty="0" err="1">
                <a:solidFill>
                  <a:schemeClr val="accent5"/>
                </a:solidFill>
                <a:latin typeface="Arial Rounded MT Bold" panose="020F0704030504030204" pitchFamily="34" charset="77"/>
                <a:ea typeface="Roboto Mono"/>
                <a:cs typeface="Roboto Mono"/>
                <a:sym typeface="Roboto Mono"/>
              </a:rPr>
              <a:t>frac</a:t>
            </a:r>
            <a:r>
              <a:rPr lang="en" sz="1500" dirty="0">
                <a:latin typeface="Arial Rounded MT Bold" panose="020F0704030504030204" pitchFamily="34" charset="77"/>
                <a:ea typeface="Roboto Mono"/>
                <a:cs typeface="Roboto Mono"/>
                <a:sym typeface="Roboto Mono"/>
              </a:rPr>
              <a:t>{</a:t>
            </a:r>
            <a:r>
              <a:rPr lang="en" sz="1500" dirty="0" err="1">
                <a:latin typeface="Arial Rounded MT Bold" panose="020F0704030504030204" pitchFamily="34" charset="77"/>
                <a:ea typeface="Roboto Mono"/>
                <a:cs typeface="Roboto Mono"/>
                <a:sym typeface="Roboto Mono"/>
              </a:rPr>
              <a:t>dS</a:t>
            </a:r>
            <a:r>
              <a:rPr lang="en" sz="1500" dirty="0">
                <a:latin typeface="Arial Rounded MT Bold" panose="020F0704030504030204" pitchFamily="34" charset="77"/>
                <a:ea typeface="Roboto Mono"/>
                <a:cs typeface="Roboto Mono"/>
                <a:sym typeface="Roboto Mono"/>
              </a:rPr>
              <a:t>}{</a:t>
            </a:r>
            <a:r>
              <a:rPr lang="en" sz="1500" dirty="0" err="1">
                <a:latin typeface="Arial Rounded MT Bold" panose="020F0704030504030204" pitchFamily="34" charset="77"/>
                <a:ea typeface="Roboto Mono"/>
                <a:cs typeface="Roboto Mono"/>
                <a:sym typeface="Roboto Mono"/>
              </a:rPr>
              <a:t>dt</a:t>
            </a:r>
            <a:r>
              <a:rPr lang="en" sz="1500" dirty="0">
                <a:latin typeface="Arial Rounded MT Bold" panose="020F0704030504030204" pitchFamily="34" charset="77"/>
                <a:ea typeface="Roboto Mono"/>
                <a:cs typeface="Roboto Mono"/>
                <a:sym typeface="Roboto Mono"/>
              </a:rPr>
              <a:t>} = </a:t>
            </a:r>
            <a:r>
              <a:rPr lang="en" sz="1500" dirty="0">
                <a:solidFill>
                  <a:schemeClr val="accent5"/>
                </a:solidFill>
                <a:latin typeface="Arial Rounded MT Bold" panose="020F0704030504030204" pitchFamily="34" charset="77"/>
                <a:ea typeface="Roboto Mono"/>
                <a:cs typeface="Roboto Mono"/>
                <a:sym typeface="Roboto Mono"/>
              </a:rPr>
              <a:t>\</a:t>
            </a:r>
            <a:r>
              <a:rPr lang="en" sz="1500" dirty="0" err="1">
                <a:solidFill>
                  <a:schemeClr val="accent5"/>
                </a:solidFill>
                <a:latin typeface="Arial Rounded MT Bold" panose="020F0704030504030204" pitchFamily="34" charset="77"/>
                <a:ea typeface="Roboto Mono"/>
                <a:cs typeface="Roboto Mono"/>
                <a:sym typeface="Roboto Mono"/>
              </a:rPr>
              <a:t>frac</a:t>
            </a:r>
            <a:r>
              <a:rPr lang="en" sz="1500" dirty="0">
                <a:latin typeface="Arial Rounded MT Bold" panose="020F0704030504030204" pitchFamily="34" charset="77"/>
                <a:ea typeface="Roboto Mono"/>
                <a:cs typeface="Roboto Mono"/>
                <a:sym typeface="Roboto Mono"/>
              </a:rPr>
              <a:t>{</a:t>
            </a:r>
            <a:r>
              <a:rPr lang="en" sz="1500" dirty="0">
                <a:solidFill>
                  <a:schemeClr val="accent5"/>
                </a:solidFill>
                <a:latin typeface="Arial Rounded MT Bold" panose="020F0704030504030204" pitchFamily="34" charset="77"/>
                <a:ea typeface="Roboto Mono"/>
                <a:cs typeface="Roboto Mono"/>
                <a:sym typeface="Roboto Mono"/>
              </a:rPr>
              <a:t>\beta </a:t>
            </a:r>
            <a:r>
              <a:rPr lang="en" sz="1500" dirty="0">
                <a:latin typeface="Arial Rounded MT Bold" panose="020F0704030504030204" pitchFamily="34" charset="77"/>
                <a:ea typeface="Roboto Mono"/>
                <a:cs typeface="Roboto Mono"/>
                <a:sym typeface="Roboto Mono"/>
              </a:rPr>
              <a:t>I S}{N}</a:t>
            </a:r>
            <a:endParaRPr lang="en" sz="1500" dirty="0">
              <a:latin typeface="Arial Rounded MT Bold" panose="020F0704030504030204" pitchFamily="34" charset="77"/>
              <a:ea typeface="Roboto Mono"/>
              <a:cs typeface="Roboto Mono"/>
              <a:sym typeface="Alegreya Sans"/>
            </a:endParaRPr>
          </a:p>
        </p:txBody>
      </p:sp>
      <p:pic>
        <p:nvPicPr>
          <p:cNvPr id="11" name="Picture 10">
            <a:extLst>
              <a:ext uri="{FF2B5EF4-FFF2-40B4-BE49-F238E27FC236}">
                <a16:creationId xmlns:a16="http://schemas.microsoft.com/office/drawing/2014/main" id="{5AFA7C88-3D32-B849-84D4-63DC450A9685}"/>
              </a:ext>
            </a:extLst>
          </p:cNvPr>
          <p:cNvPicPr>
            <a:picLocks noChangeAspect="1"/>
          </p:cNvPicPr>
          <p:nvPr/>
        </p:nvPicPr>
        <p:blipFill>
          <a:blip r:embed="rId4"/>
          <a:stretch>
            <a:fillRect/>
          </a:stretch>
        </p:blipFill>
        <p:spPr>
          <a:xfrm>
            <a:off x="5033026" y="2114276"/>
            <a:ext cx="3148013" cy="1821551"/>
          </a:xfrm>
          <a:prstGeom prst="rect">
            <a:avLst/>
          </a:prstGeom>
        </p:spPr>
      </p:pic>
      <p:sp>
        <p:nvSpPr>
          <p:cNvPr id="18" name="Rectangle 17">
            <a:extLst>
              <a:ext uri="{FF2B5EF4-FFF2-40B4-BE49-F238E27FC236}">
                <a16:creationId xmlns:a16="http://schemas.microsoft.com/office/drawing/2014/main" id="{AA78E8F4-4B9F-614E-BB79-BF97EF2CE847}"/>
              </a:ext>
            </a:extLst>
          </p:cNvPr>
          <p:cNvSpPr/>
          <p:nvPr/>
        </p:nvSpPr>
        <p:spPr>
          <a:xfrm>
            <a:off x="6971568" y="2900385"/>
            <a:ext cx="104702" cy="167524"/>
          </a:xfrm>
          <a:prstGeom prst="rect">
            <a:avLst/>
          </a:prstGeom>
          <a:noFill/>
          <a:ln w="254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16C7615F-DB51-C54C-A9A7-8C664A4C9252}"/>
              </a:ext>
            </a:extLst>
          </p:cNvPr>
          <p:cNvSpPr/>
          <p:nvPr/>
        </p:nvSpPr>
        <p:spPr>
          <a:xfrm>
            <a:off x="6034942" y="3456011"/>
            <a:ext cx="104702" cy="167524"/>
          </a:xfrm>
          <a:prstGeom prst="rect">
            <a:avLst/>
          </a:prstGeom>
          <a:noFill/>
          <a:ln w="254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B05A60E3-511A-F244-9F6C-DA6B4FEF1350}"/>
              </a:ext>
            </a:extLst>
          </p:cNvPr>
          <p:cNvSpPr/>
          <p:nvPr/>
        </p:nvSpPr>
        <p:spPr>
          <a:xfrm>
            <a:off x="6866866" y="3775887"/>
            <a:ext cx="104702" cy="167524"/>
          </a:xfrm>
          <a:prstGeom prst="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2" name="Group 1">
            <a:extLst>
              <a:ext uri="{FF2B5EF4-FFF2-40B4-BE49-F238E27FC236}">
                <a16:creationId xmlns:a16="http://schemas.microsoft.com/office/drawing/2014/main" id="{5D2435F9-23DA-9341-B5A0-94EE0E31389E}"/>
              </a:ext>
            </a:extLst>
          </p:cNvPr>
          <p:cNvGrpSpPr/>
          <p:nvPr/>
        </p:nvGrpSpPr>
        <p:grpSpPr>
          <a:xfrm>
            <a:off x="1790700" y="1845473"/>
            <a:ext cx="2711383" cy="732040"/>
            <a:chOff x="2913721" y="2527478"/>
            <a:chExt cx="3224983" cy="1032388"/>
          </a:xfrm>
        </p:grpSpPr>
        <p:sp>
          <p:nvSpPr>
            <p:cNvPr id="21" name="Oval 20">
              <a:extLst>
                <a:ext uri="{FF2B5EF4-FFF2-40B4-BE49-F238E27FC236}">
                  <a16:creationId xmlns:a16="http://schemas.microsoft.com/office/drawing/2014/main" id="{23EEB5DD-0891-8D4B-8D13-9B8003B041BA}"/>
                </a:ext>
              </a:extLst>
            </p:cNvPr>
            <p:cNvSpPr/>
            <p:nvPr/>
          </p:nvSpPr>
          <p:spPr>
            <a:xfrm>
              <a:off x="2913721" y="2883225"/>
              <a:ext cx="1052052" cy="676641"/>
            </a:xfrm>
            <a:prstGeom prst="ellipse">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Freeform 26">
              <a:extLst>
                <a:ext uri="{FF2B5EF4-FFF2-40B4-BE49-F238E27FC236}">
                  <a16:creationId xmlns:a16="http://schemas.microsoft.com/office/drawing/2014/main" id="{4CCC502A-1266-CB47-AC9A-E40C57FA2B5B}"/>
                </a:ext>
              </a:extLst>
            </p:cNvPr>
            <p:cNvSpPr/>
            <p:nvPr/>
          </p:nvSpPr>
          <p:spPr>
            <a:xfrm>
              <a:off x="3946111" y="2527478"/>
              <a:ext cx="2192593" cy="609600"/>
            </a:xfrm>
            <a:custGeom>
              <a:avLst/>
              <a:gdLst>
                <a:gd name="connsiteX0" fmla="*/ 0 w 2192593"/>
                <a:gd name="connsiteY0" fmla="*/ 609600 h 609600"/>
                <a:gd name="connsiteX1" fmla="*/ 1543664 w 2192593"/>
                <a:gd name="connsiteY1" fmla="*/ 108155 h 609600"/>
                <a:gd name="connsiteX2" fmla="*/ 2192593 w 2192593"/>
                <a:gd name="connsiteY2" fmla="*/ 0 h 609600"/>
              </a:gdLst>
              <a:ahLst/>
              <a:cxnLst>
                <a:cxn ang="0">
                  <a:pos x="connsiteX0" y="connsiteY0"/>
                </a:cxn>
                <a:cxn ang="0">
                  <a:pos x="connsiteX1" y="connsiteY1"/>
                </a:cxn>
                <a:cxn ang="0">
                  <a:pos x="connsiteX2" y="connsiteY2"/>
                </a:cxn>
              </a:cxnLst>
              <a:rect l="l" t="t" r="r" b="b"/>
              <a:pathLst>
                <a:path w="2192593" h="609600">
                  <a:moveTo>
                    <a:pt x="0" y="609600"/>
                  </a:moveTo>
                  <a:cubicBezTo>
                    <a:pt x="589116" y="409677"/>
                    <a:pt x="1178232" y="209755"/>
                    <a:pt x="1543664" y="108155"/>
                  </a:cubicBezTo>
                  <a:cubicBezTo>
                    <a:pt x="1909096" y="6555"/>
                    <a:pt x="2050844" y="3277"/>
                    <a:pt x="2192593" y="0"/>
                  </a:cubicBezTo>
                </a:path>
              </a:pathLst>
            </a:custGeom>
            <a:noFill/>
            <a:ln w="25400">
              <a:solidFill>
                <a:schemeClr val="accent5"/>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3" name="Group 2">
            <a:extLst>
              <a:ext uri="{FF2B5EF4-FFF2-40B4-BE49-F238E27FC236}">
                <a16:creationId xmlns:a16="http://schemas.microsoft.com/office/drawing/2014/main" id="{E6D4A270-66E9-B445-916C-B56D7AA734B9}"/>
              </a:ext>
            </a:extLst>
          </p:cNvPr>
          <p:cNvGrpSpPr/>
          <p:nvPr/>
        </p:nvGrpSpPr>
        <p:grpSpPr>
          <a:xfrm>
            <a:off x="5158959" y="1738446"/>
            <a:ext cx="1991072" cy="1813853"/>
            <a:chOff x="7014538" y="2441110"/>
            <a:chExt cx="2654763" cy="2418470"/>
          </a:xfrm>
        </p:grpSpPr>
        <p:sp>
          <p:nvSpPr>
            <p:cNvPr id="13" name="Rectangle 12">
              <a:extLst>
                <a:ext uri="{FF2B5EF4-FFF2-40B4-BE49-F238E27FC236}">
                  <a16:creationId xmlns:a16="http://schemas.microsoft.com/office/drawing/2014/main" id="{E3924CCA-CC0E-084A-9C13-5B936F150B5C}"/>
                </a:ext>
              </a:extLst>
            </p:cNvPr>
            <p:cNvSpPr/>
            <p:nvPr/>
          </p:nvSpPr>
          <p:spPr>
            <a:xfrm>
              <a:off x="7014538" y="2444475"/>
              <a:ext cx="181692" cy="279981"/>
            </a:xfrm>
            <a:prstGeom prst="rect">
              <a:avLst/>
            </a:prstGeom>
            <a:noFill/>
            <a:ln w="254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 name="Rectangle 27">
              <a:extLst>
                <a:ext uri="{FF2B5EF4-FFF2-40B4-BE49-F238E27FC236}">
                  <a16:creationId xmlns:a16="http://schemas.microsoft.com/office/drawing/2014/main" id="{A249C292-EDBA-6448-9D69-47DA34F32582}"/>
                </a:ext>
              </a:extLst>
            </p:cNvPr>
            <p:cNvSpPr/>
            <p:nvPr/>
          </p:nvSpPr>
          <p:spPr>
            <a:xfrm>
              <a:off x="9487609" y="2443822"/>
              <a:ext cx="181692" cy="279981"/>
            </a:xfrm>
            <a:prstGeom prst="rect">
              <a:avLst/>
            </a:prstGeom>
            <a:noFill/>
            <a:ln w="254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Rectangle 28">
              <a:extLst>
                <a:ext uri="{FF2B5EF4-FFF2-40B4-BE49-F238E27FC236}">
                  <a16:creationId xmlns:a16="http://schemas.microsoft.com/office/drawing/2014/main" id="{844B0DF8-3480-1844-A103-0B9DB3A8981E}"/>
                </a:ext>
              </a:extLst>
            </p:cNvPr>
            <p:cNvSpPr/>
            <p:nvPr/>
          </p:nvSpPr>
          <p:spPr>
            <a:xfrm>
              <a:off x="9288146" y="2441110"/>
              <a:ext cx="181692" cy="279981"/>
            </a:xfrm>
            <a:prstGeom prst="rect">
              <a:avLst/>
            </a:prstGeom>
            <a:noFill/>
            <a:ln w="254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 name="Curved Connector 4">
              <a:extLst>
                <a:ext uri="{FF2B5EF4-FFF2-40B4-BE49-F238E27FC236}">
                  <a16:creationId xmlns:a16="http://schemas.microsoft.com/office/drawing/2014/main" id="{92C7E0DF-152A-5A4E-929F-544F0F126A29}"/>
                </a:ext>
              </a:extLst>
            </p:cNvPr>
            <p:cNvCxnSpPr>
              <a:cxnSpLocks/>
              <a:stCxn id="18" idx="1"/>
              <a:endCxn id="13" idx="2"/>
            </p:cNvCxnSpPr>
            <p:nvPr/>
          </p:nvCxnSpPr>
          <p:spPr>
            <a:xfrm rot="10800000">
              <a:off x="7105385" y="2724458"/>
              <a:ext cx="2325966" cy="1394289"/>
            </a:xfrm>
            <a:prstGeom prst="curvedConnector2">
              <a:avLst/>
            </a:prstGeom>
            <a:ln w="25400">
              <a:solidFill>
                <a:srgbClr val="008F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767E1CCF-FB8E-D745-A78F-31966F83A722}"/>
                </a:ext>
              </a:extLst>
            </p:cNvPr>
            <p:cNvCxnSpPr>
              <a:cxnSpLocks/>
              <a:stCxn id="18" idx="3"/>
              <a:endCxn id="28" idx="3"/>
            </p:cNvCxnSpPr>
            <p:nvPr/>
          </p:nvCxnSpPr>
          <p:spPr>
            <a:xfrm flipV="1">
              <a:off x="9570953" y="2583813"/>
              <a:ext cx="98348" cy="1534933"/>
            </a:xfrm>
            <a:prstGeom prst="curvedConnector3">
              <a:avLst>
                <a:gd name="adj1" fmla="val 409920"/>
              </a:avLst>
            </a:prstGeom>
            <a:ln w="25400">
              <a:solidFill>
                <a:srgbClr val="008F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98431D2F-0166-0046-AAB3-4E24A3E7C957}"/>
                </a:ext>
              </a:extLst>
            </p:cNvPr>
            <p:cNvCxnSpPr>
              <a:cxnSpLocks/>
              <a:stCxn id="19" idx="3"/>
              <a:endCxn id="29" idx="2"/>
            </p:cNvCxnSpPr>
            <p:nvPr/>
          </p:nvCxnSpPr>
          <p:spPr>
            <a:xfrm flipV="1">
              <a:off x="8322118" y="2721091"/>
              <a:ext cx="1056875" cy="2138489"/>
            </a:xfrm>
            <a:prstGeom prst="curvedConnector2">
              <a:avLst/>
            </a:prstGeom>
            <a:ln w="25400">
              <a:solidFill>
                <a:srgbClr val="FF2600"/>
              </a:solidFill>
              <a:prstDash val="sysDash"/>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739FF077-79F5-3842-9BD8-152013FD1DB8}"/>
              </a:ext>
            </a:extLst>
          </p:cNvPr>
          <p:cNvSpPr txBox="1"/>
          <p:nvPr/>
        </p:nvSpPr>
        <p:spPr>
          <a:xfrm>
            <a:off x="537514" y="3931979"/>
            <a:ext cx="7672293" cy="461665"/>
          </a:xfrm>
          <a:prstGeom prst="rect">
            <a:avLst/>
          </a:prstGeom>
          <a:noFill/>
        </p:spPr>
        <p:txBody>
          <a:bodyPr wrap="none" rtlCol="0">
            <a:spAutoFit/>
          </a:bodyPr>
          <a:lstStyle/>
          <a:p>
            <a:r>
              <a:rPr lang="en-US" sz="2400" b="1" dirty="0">
                <a:latin typeface="Alegreya Sans" pitchFamily="2" charset="0"/>
                <a:cs typeface="Arial" panose="020B0604020202020204" pitchFamily="34" charset="0"/>
              </a:rPr>
              <a:t>Text Reading identifies variables, domain concepts, and units</a:t>
            </a:r>
          </a:p>
        </p:txBody>
      </p:sp>
      <p:sp>
        <p:nvSpPr>
          <p:cNvPr id="26" name="Rectangle 25">
            <a:extLst>
              <a:ext uri="{FF2B5EF4-FFF2-40B4-BE49-F238E27FC236}">
                <a16:creationId xmlns:a16="http://schemas.microsoft.com/office/drawing/2014/main" id="{E85688B7-3CED-4242-8CA5-FF141414DDB1}"/>
              </a:ext>
            </a:extLst>
          </p:cNvPr>
          <p:cNvSpPr/>
          <p:nvPr/>
        </p:nvSpPr>
        <p:spPr>
          <a:xfrm>
            <a:off x="537514" y="4277973"/>
            <a:ext cx="8299067" cy="461665"/>
          </a:xfrm>
          <a:prstGeom prst="rect">
            <a:avLst/>
          </a:prstGeom>
        </p:spPr>
        <p:txBody>
          <a:bodyPr wrap="none">
            <a:spAutoFit/>
          </a:bodyPr>
          <a:lstStyle/>
          <a:p>
            <a:r>
              <a:rPr lang="en-US" sz="2400" b="1" dirty="0">
                <a:latin typeface="Alegreya Sans" pitchFamily="2" charset="0"/>
                <a:cs typeface="Arial" panose="020B0604020202020204" pitchFamily="34" charset="0"/>
              </a:rPr>
              <a:t>Equations are read and translated into a structured representation</a:t>
            </a:r>
          </a:p>
        </p:txBody>
      </p:sp>
      <p:sp>
        <p:nvSpPr>
          <p:cNvPr id="30" name="Rectangle 29">
            <a:extLst>
              <a:ext uri="{FF2B5EF4-FFF2-40B4-BE49-F238E27FC236}">
                <a16:creationId xmlns:a16="http://schemas.microsoft.com/office/drawing/2014/main" id="{65053446-F4BC-F047-9B14-F64529CE70EF}"/>
              </a:ext>
            </a:extLst>
          </p:cNvPr>
          <p:cNvSpPr/>
          <p:nvPr/>
        </p:nvSpPr>
        <p:spPr>
          <a:xfrm>
            <a:off x="540601" y="4623966"/>
            <a:ext cx="4472699" cy="461665"/>
          </a:xfrm>
          <a:prstGeom prst="rect">
            <a:avLst/>
          </a:prstGeom>
        </p:spPr>
        <p:txBody>
          <a:bodyPr wrap="none">
            <a:spAutoFit/>
          </a:bodyPr>
          <a:lstStyle/>
          <a:p>
            <a:r>
              <a:rPr lang="en-US" sz="2400" b="1" dirty="0">
                <a:latin typeface="Alegreya Sans" pitchFamily="2" charset="0"/>
                <a:cs typeface="Arial" panose="020B0604020202020204" pitchFamily="34" charset="0"/>
              </a:rPr>
              <a:t>Text and Equation terms are linked</a:t>
            </a:r>
          </a:p>
        </p:txBody>
      </p:sp>
      <p:sp>
        <p:nvSpPr>
          <p:cNvPr id="22" name="Google Shape;181;p42">
            <a:extLst>
              <a:ext uri="{FF2B5EF4-FFF2-40B4-BE49-F238E27FC236}">
                <a16:creationId xmlns:a16="http://schemas.microsoft.com/office/drawing/2014/main" id="{3AF5363C-9135-224B-8E34-1C9684A286A3}"/>
              </a:ext>
            </a:extLst>
          </p:cNvPr>
          <p:cNvSpPr txBox="1">
            <a:spLocks noGrp="1"/>
          </p:cNvSpPr>
          <p:nvPr>
            <p:ph type="title"/>
          </p:nvPr>
        </p:nvSpPr>
        <p:spPr>
          <a:xfrm>
            <a:off x="256000" y="111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 Text and Equations</a:t>
            </a:r>
            <a:endParaRPr dirty="0"/>
          </a:p>
        </p:txBody>
      </p:sp>
      <p:sp>
        <p:nvSpPr>
          <p:cNvPr id="33" name="Google Shape;111;p26">
            <a:extLst>
              <a:ext uri="{FF2B5EF4-FFF2-40B4-BE49-F238E27FC236}">
                <a16:creationId xmlns:a16="http://schemas.microsoft.com/office/drawing/2014/main" id="{95287F24-8FDE-5341-BACA-742C04AA4635}"/>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34" name="Google Shape;127;p27">
            <a:extLst>
              <a:ext uri="{FF2B5EF4-FFF2-40B4-BE49-F238E27FC236}">
                <a16:creationId xmlns:a16="http://schemas.microsoft.com/office/drawing/2014/main" id="{4703F3D0-321E-DA46-8276-81D8EE4C16F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5</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32618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8" grpId="0" animBg="1"/>
      <p:bldP spid="19" grpId="0" animBg="1"/>
      <p:bldP spid="20" grpId="0" animBg="1"/>
      <p:bldP spid="25" grpId="0"/>
      <p:bldP spid="26"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C7A531E-4517-A74F-B809-109491EFC28F}"/>
              </a:ext>
            </a:extLst>
          </p:cNvPr>
          <p:cNvPicPr>
            <a:picLocks noChangeAspect="1"/>
          </p:cNvPicPr>
          <p:nvPr/>
        </p:nvPicPr>
        <p:blipFill>
          <a:blip r:embed="rId3"/>
          <a:stretch>
            <a:fillRect/>
          </a:stretch>
        </p:blipFill>
        <p:spPr>
          <a:xfrm>
            <a:off x="4908274" y="1094665"/>
            <a:ext cx="3161805" cy="1958801"/>
          </a:xfrm>
          <a:prstGeom prst="rect">
            <a:avLst/>
          </a:prstGeom>
        </p:spPr>
      </p:pic>
      <p:sp>
        <p:nvSpPr>
          <p:cNvPr id="20" name="TextBox 19">
            <a:extLst>
              <a:ext uri="{FF2B5EF4-FFF2-40B4-BE49-F238E27FC236}">
                <a16:creationId xmlns:a16="http://schemas.microsoft.com/office/drawing/2014/main" id="{7239FC3A-B3E1-B345-A9A1-D8780B28E678}"/>
              </a:ext>
            </a:extLst>
          </p:cNvPr>
          <p:cNvSpPr txBox="1"/>
          <p:nvPr/>
        </p:nvSpPr>
        <p:spPr>
          <a:xfrm>
            <a:off x="1075606" y="3490866"/>
            <a:ext cx="6684843" cy="830997"/>
          </a:xfrm>
          <a:prstGeom prst="rect">
            <a:avLst/>
          </a:prstGeom>
          <a:noFill/>
        </p:spPr>
        <p:txBody>
          <a:bodyPr wrap="none" rtlCol="0">
            <a:spAutoFit/>
          </a:bodyPr>
          <a:lstStyle/>
          <a:p>
            <a:r>
              <a:rPr lang="en-US" sz="2400" b="1" dirty="0">
                <a:latin typeface="Alegreya Sans" pitchFamily="2" charset="0"/>
                <a:cs typeface="Arial" panose="020B0604020202020204" pitchFamily="34" charset="0"/>
              </a:rPr>
              <a:t>Domain concepts from text and equation reading are </a:t>
            </a:r>
          </a:p>
          <a:p>
            <a:r>
              <a:rPr lang="en-US" sz="2400" b="1" dirty="0">
                <a:latin typeface="Alegreya Sans" pitchFamily="2" charset="0"/>
                <a:cs typeface="Arial" panose="020B0604020202020204" pitchFamily="34" charset="0"/>
              </a:rPr>
              <a:t>    linked to </a:t>
            </a:r>
            <a:r>
              <a:rPr lang="en-US" sz="2400" b="1" dirty="0" err="1">
                <a:latin typeface="Alegreya Sans" pitchFamily="2" charset="0"/>
                <a:cs typeface="Arial" panose="020B0604020202020204" pitchFamily="34" charset="0"/>
              </a:rPr>
              <a:t>GrFN</a:t>
            </a:r>
            <a:r>
              <a:rPr lang="en-US" sz="2400" b="1" dirty="0">
                <a:latin typeface="Alegreya Sans" pitchFamily="2" charset="0"/>
                <a:cs typeface="Arial" panose="020B0604020202020204" pitchFamily="34" charset="0"/>
              </a:rPr>
              <a:t> variables</a:t>
            </a:r>
          </a:p>
        </p:txBody>
      </p:sp>
      <p:pic>
        <p:nvPicPr>
          <p:cNvPr id="11" name="Picture 10">
            <a:extLst>
              <a:ext uri="{FF2B5EF4-FFF2-40B4-BE49-F238E27FC236}">
                <a16:creationId xmlns:a16="http://schemas.microsoft.com/office/drawing/2014/main" id="{36403D8A-EC07-E94A-AB14-B359716A029F}"/>
              </a:ext>
            </a:extLst>
          </p:cNvPr>
          <p:cNvPicPr>
            <a:picLocks noChangeAspect="1"/>
          </p:cNvPicPr>
          <p:nvPr/>
        </p:nvPicPr>
        <p:blipFill>
          <a:blip r:embed="rId4"/>
          <a:stretch>
            <a:fillRect/>
          </a:stretch>
        </p:blipFill>
        <p:spPr>
          <a:xfrm>
            <a:off x="972439" y="1159372"/>
            <a:ext cx="3153725" cy="1824856"/>
          </a:xfrm>
          <a:prstGeom prst="rect">
            <a:avLst/>
          </a:prstGeom>
        </p:spPr>
      </p:pic>
      <p:grpSp>
        <p:nvGrpSpPr>
          <p:cNvPr id="5" name="Group 4">
            <a:extLst>
              <a:ext uri="{FF2B5EF4-FFF2-40B4-BE49-F238E27FC236}">
                <a16:creationId xmlns:a16="http://schemas.microsoft.com/office/drawing/2014/main" id="{DF796889-3670-A845-A237-A1D8F8BC62D6}"/>
              </a:ext>
            </a:extLst>
          </p:cNvPr>
          <p:cNvGrpSpPr/>
          <p:nvPr/>
        </p:nvGrpSpPr>
        <p:grpSpPr>
          <a:xfrm>
            <a:off x="1987942" y="1333413"/>
            <a:ext cx="5823266" cy="1633219"/>
            <a:chOff x="2172288" y="1932631"/>
            <a:chExt cx="7764354" cy="2177625"/>
          </a:xfrm>
        </p:grpSpPr>
        <p:sp>
          <p:nvSpPr>
            <p:cNvPr id="13" name="Rectangle 12">
              <a:extLst>
                <a:ext uri="{FF2B5EF4-FFF2-40B4-BE49-F238E27FC236}">
                  <a16:creationId xmlns:a16="http://schemas.microsoft.com/office/drawing/2014/main" id="{50E61DDE-C069-AC4D-AEC7-3D67495C2E36}"/>
                </a:ext>
              </a:extLst>
            </p:cNvPr>
            <p:cNvSpPr/>
            <p:nvPr/>
          </p:nvSpPr>
          <p:spPr>
            <a:xfrm>
              <a:off x="3428451" y="2786871"/>
              <a:ext cx="105191" cy="168307"/>
            </a:xfrm>
            <a:prstGeom prst="rect">
              <a:avLst/>
            </a:prstGeom>
            <a:noFill/>
            <a:ln w="254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26471489-7530-2746-B455-1933E4A9A38B}"/>
                </a:ext>
              </a:extLst>
            </p:cNvPr>
            <p:cNvSpPr/>
            <p:nvPr/>
          </p:nvSpPr>
          <p:spPr>
            <a:xfrm>
              <a:off x="2172288" y="3516587"/>
              <a:ext cx="105191" cy="168307"/>
            </a:xfrm>
            <a:prstGeom prst="rect">
              <a:avLst/>
            </a:prstGeom>
            <a:noFill/>
            <a:ln w="254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30A4CA7-E458-684A-A500-6E9E85BBDBAE}"/>
                </a:ext>
              </a:extLst>
            </p:cNvPr>
            <p:cNvSpPr/>
            <p:nvPr/>
          </p:nvSpPr>
          <p:spPr>
            <a:xfrm>
              <a:off x="3289562" y="3941949"/>
              <a:ext cx="105191" cy="168307"/>
            </a:xfrm>
            <a:prstGeom prst="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a:extLst>
                <a:ext uri="{FF2B5EF4-FFF2-40B4-BE49-F238E27FC236}">
                  <a16:creationId xmlns:a16="http://schemas.microsoft.com/office/drawing/2014/main" id="{C8348735-8B5A-9042-A0CC-6A2FB9F6419C}"/>
                </a:ext>
              </a:extLst>
            </p:cNvPr>
            <p:cNvSpPr/>
            <p:nvPr/>
          </p:nvSpPr>
          <p:spPr>
            <a:xfrm>
              <a:off x="6232126" y="1932631"/>
              <a:ext cx="105191" cy="168307"/>
            </a:xfrm>
            <a:prstGeom prst="rect">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10699F29-99C1-7645-A73F-03F4E5B78901}"/>
                </a:ext>
              </a:extLst>
            </p:cNvPr>
            <p:cNvSpPr/>
            <p:nvPr/>
          </p:nvSpPr>
          <p:spPr>
            <a:xfrm>
              <a:off x="8404467" y="1932631"/>
              <a:ext cx="105191" cy="168307"/>
            </a:xfrm>
            <a:prstGeom prst="rect">
              <a:avLst/>
            </a:prstGeom>
            <a:noFill/>
            <a:ln w="2540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 name="Rectangle 27">
              <a:extLst>
                <a:ext uri="{FF2B5EF4-FFF2-40B4-BE49-F238E27FC236}">
                  <a16:creationId xmlns:a16="http://schemas.microsoft.com/office/drawing/2014/main" id="{C2209B8B-54B0-B542-BAE2-8E81680C2DF1}"/>
                </a:ext>
              </a:extLst>
            </p:cNvPr>
            <p:cNvSpPr/>
            <p:nvPr/>
          </p:nvSpPr>
          <p:spPr>
            <a:xfrm>
              <a:off x="9831451" y="1932631"/>
              <a:ext cx="105191" cy="168307"/>
            </a:xfrm>
            <a:prstGeom prst="rect">
              <a:avLst/>
            </a:prstGeom>
            <a:noFill/>
            <a:ln w="254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Freeform 1">
              <a:extLst>
                <a:ext uri="{FF2B5EF4-FFF2-40B4-BE49-F238E27FC236}">
                  <a16:creationId xmlns:a16="http://schemas.microsoft.com/office/drawing/2014/main" id="{D13E4BDB-861C-2141-B03F-48645CB7184D}"/>
                </a:ext>
              </a:extLst>
            </p:cNvPr>
            <p:cNvSpPr/>
            <p:nvPr/>
          </p:nvSpPr>
          <p:spPr>
            <a:xfrm>
              <a:off x="3550444" y="2114550"/>
              <a:ext cx="6307931" cy="714375"/>
            </a:xfrm>
            <a:custGeom>
              <a:avLst/>
              <a:gdLst>
                <a:gd name="connsiteX0" fmla="*/ 0 w 6307931"/>
                <a:gd name="connsiteY0" fmla="*/ 714375 h 714375"/>
                <a:gd name="connsiteX1" fmla="*/ 2121694 w 6307931"/>
                <a:gd name="connsiteY1" fmla="*/ 614363 h 714375"/>
                <a:gd name="connsiteX2" fmla="*/ 5164931 w 6307931"/>
                <a:gd name="connsiteY2" fmla="*/ 614363 h 714375"/>
                <a:gd name="connsiteX3" fmla="*/ 6307931 w 6307931"/>
                <a:gd name="connsiteY3" fmla="*/ 0 h 714375"/>
              </a:gdLst>
              <a:ahLst/>
              <a:cxnLst>
                <a:cxn ang="0">
                  <a:pos x="connsiteX0" y="connsiteY0"/>
                </a:cxn>
                <a:cxn ang="0">
                  <a:pos x="connsiteX1" y="connsiteY1"/>
                </a:cxn>
                <a:cxn ang="0">
                  <a:pos x="connsiteX2" y="connsiteY2"/>
                </a:cxn>
                <a:cxn ang="0">
                  <a:pos x="connsiteX3" y="connsiteY3"/>
                </a:cxn>
              </a:cxnLst>
              <a:rect l="l" t="t" r="r" b="b"/>
              <a:pathLst>
                <a:path w="6307931" h="714375">
                  <a:moveTo>
                    <a:pt x="0" y="714375"/>
                  </a:moveTo>
                  <a:cubicBezTo>
                    <a:pt x="630436" y="672703"/>
                    <a:pt x="1260872" y="631032"/>
                    <a:pt x="2121694" y="614363"/>
                  </a:cubicBezTo>
                  <a:cubicBezTo>
                    <a:pt x="2982516" y="597694"/>
                    <a:pt x="4467225" y="716757"/>
                    <a:pt x="5164931" y="614363"/>
                  </a:cubicBezTo>
                  <a:cubicBezTo>
                    <a:pt x="5862637" y="511969"/>
                    <a:pt x="6085284" y="255984"/>
                    <a:pt x="6307931" y="0"/>
                  </a:cubicBezTo>
                </a:path>
              </a:pathLst>
            </a:custGeom>
            <a:noFill/>
            <a:ln w="19050">
              <a:solidFill>
                <a:srgbClr val="008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Freeform 2">
              <a:extLst>
                <a:ext uri="{FF2B5EF4-FFF2-40B4-BE49-F238E27FC236}">
                  <a16:creationId xmlns:a16="http://schemas.microsoft.com/office/drawing/2014/main" id="{5ADF6F00-901A-C540-B47E-ACA21C03DA4C}"/>
                </a:ext>
              </a:extLst>
            </p:cNvPr>
            <p:cNvSpPr/>
            <p:nvPr/>
          </p:nvSpPr>
          <p:spPr>
            <a:xfrm>
              <a:off x="2275687" y="2110683"/>
              <a:ext cx="6160169" cy="1443789"/>
            </a:xfrm>
            <a:custGeom>
              <a:avLst/>
              <a:gdLst>
                <a:gd name="connsiteX0" fmla="*/ 0 w 6160169"/>
                <a:gd name="connsiteY0" fmla="*/ 1443789 h 1443789"/>
                <a:gd name="connsiteX1" fmla="*/ 1313161 w 6160169"/>
                <a:gd name="connsiteY1" fmla="*/ 1278785 h 1443789"/>
                <a:gd name="connsiteX2" fmla="*/ 4895134 w 6160169"/>
                <a:gd name="connsiteY2" fmla="*/ 1127531 h 1443789"/>
                <a:gd name="connsiteX3" fmla="*/ 6160169 w 6160169"/>
                <a:gd name="connsiteY3" fmla="*/ 0 h 1443789"/>
              </a:gdLst>
              <a:ahLst/>
              <a:cxnLst>
                <a:cxn ang="0">
                  <a:pos x="connsiteX0" y="connsiteY0"/>
                </a:cxn>
                <a:cxn ang="0">
                  <a:pos x="connsiteX1" y="connsiteY1"/>
                </a:cxn>
                <a:cxn ang="0">
                  <a:pos x="connsiteX2" y="connsiteY2"/>
                </a:cxn>
                <a:cxn ang="0">
                  <a:pos x="connsiteX3" y="connsiteY3"/>
                </a:cxn>
              </a:cxnLst>
              <a:rect l="l" t="t" r="r" b="b"/>
              <a:pathLst>
                <a:path w="6160169" h="1443789">
                  <a:moveTo>
                    <a:pt x="0" y="1443789"/>
                  </a:moveTo>
                  <a:cubicBezTo>
                    <a:pt x="248652" y="1387642"/>
                    <a:pt x="497305" y="1331495"/>
                    <a:pt x="1313161" y="1278785"/>
                  </a:cubicBezTo>
                  <a:cubicBezTo>
                    <a:pt x="2129017" y="1226075"/>
                    <a:pt x="4087299" y="1340662"/>
                    <a:pt x="4895134" y="1127531"/>
                  </a:cubicBezTo>
                  <a:cubicBezTo>
                    <a:pt x="5702969" y="914400"/>
                    <a:pt x="5931569" y="457200"/>
                    <a:pt x="6160169" y="0"/>
                  </a:cubicBezTo>
                </a:path>
              </a:pathLst>
            </a:cu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Freeform 3">
              <a:extLst>
                <a:ext uri="{FF2B5EF4-FFF2-40B4-BE49-F238E27FC236}">
                  <a16:creationId xmlns:a16="http://schemas.microsoft.com/office/drawing/2014/main" id="{651348F9-94F9-A74C-8C2C-A64AB771A3A2}"/>
                </a:ext>
              </a:extLst>
            </p:cNvPr>
            <p:cNvSpPr/>
            <p:nvPr/>
          </p:nvSpPr>
          <p:spPr>
            <a:xfrm>
              <a:off x="3410093" y="2096932"/>
              <a:ext cx="2853203" cy="1931928"/>
            </a:xfrm>
            <a:custGeom>
              <a:avLst/>
              <a:gdLst>
                <a:gd name="connsiteX0" fmla="*/ 0 w 2853203"/>
                <a:gd name="connsiteY0" fmla="*/ 1931928 h 1931928"/>
                <a:gd name="connsiteX1" fmla="*/ 2090057 w 2853203"/>
                <a:gd name="connsiteY1" fmla="*/ 1485041 h 1931928"/>
                <a:gd name="connsiteX2" fmla="*/ 2853203 w 2853203"/>
                <a:gd name="connsiteY2" fmla="*/ 0 h 1931928"/>
              </a:gdLst>
              <a:ahLst/>
              <a:cxnLst>
                <a:cxn ang="0">
                  <a:pos x="connsiteX0" y="connsiteY0"/>
                </a:cxn>
                <a:cxn ang="0">
                  <a:pos x="connsiteX1" y="connsiteY1"/>
                </a:cxn>
                <a:cxn ang="0">
                  <a:pos x="connsiteX2" y="connsiteY2"/>
                </a:cxn>
              </a:cxnLst>
              <a:rect l="l" t="t" r="r" b="b"/>
              <a:pathLst>
                <a:path w="2853203" h="1931928">
                  <a:moveTo>
                    <a:pt x="0" y="1931928"/>
                  </a:moveTo>
                  <a:cubicBezTo>
                    <a:pt x="807261" y="1869478"/>
                    <a:pt x="1614523" y="1807029"/>
                    <a:pt x="2090057" y="1485041"/>
                  </a:cubicBezTo>
                  <a:cubicBezTo>
                    <a:pt x="2565591" y="1163053"/>
                    <a:pt x="2709397" y="581526"/>
                    <a:pt x="2853203" y="0"/>
                  </a:cubicBezTo>
                </a:path>
              </a:pathLst>
            </a:custGeom>
            <a:noFill/>
            <a:ln w="19050">
              <a:solidFill>
                <a:srgbClr val="0432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6" name="Google Shape;181;p42">
            <a:extLst>
              <a:ext uri="{FF2B5EF4-FFF2-40B4-BE49-F238E27FC236}">
                <a16:creationId xmlns:a16="http://schemas.microsoft.com/office/drawing/2014/main" id="{D7933BEB-4D5E-144E-B4B7-B82D19B5F03A}"/>
              </a:ext>
            </a:extLst>
          </p:cNvPr>
          <p:cNvSpPr txBox="1">
            <a:spLocks noGrp="1"/>
          </p:cNvSpPr>
          <p:nvPr>
            <p:ph type="title"/>
          </p:nvPr>
        </p:nvSpPr>
        <p:spPr>
          <a:xfrm>
            <a:off x="256000" y="111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Grounding Code to Scientific Concepts</a:t>
            </a:r>
            <a:endParaRPr dirty="0"/>
          </a:p>
        </p:txBody>
      </p:sp>
      <p:sp>
        <p:nvSpPr>
          <p:cNvPr id="17" name="Google Shape;111;p26">
            <a:extLst>
              <a:ext uri="{FF2B5EF4-FFF2-40B4-BE49-F238E27FC236}">
                <a16:creationId xmlns:a16="http://schemas.microsoft.com/office/drawing/2014/main" id="{828F66FD-AA92-9E44-B0C0-B73687BC6AF3}"/>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18" name="Google Shape;127;p27">
            <a:extLst>
              <a:ext uri="{FF2B5EF4-FFF2-40B4-BE49-F238E27FC236}">
                <a16:creationId xmlns:a16="http://schemas.microsoft.com/office/drawing/2014/main" id="{BA768154-2792-3844-A4A6-031CB7425CE7}"/>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6</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37525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1A8CC4C-BED6-414E-9F17-08EB3B956D2E}"/>
              </a:ext>
            </a:extLst>
          </p:cNvPr>
          <p:cNvGrpSpPr/>
          <p:nvPr/>
        </p:nvGrpSpPr>
        <p:grpSpPr>
          <a:xfrm>
            <a:off x="127181" y="1351591"/>
            <a:ext cx="3594735" cy="1788795"/>
            <a:chOff x="266700" y="4099560"/>
            <a:chExt cx="4792980" cy="2385060"/>
          </a:xfrm>
        </p:grpSpPr>
        <p:pic>
          <p:nvPicPr>
            <p:cNvPr id="16" name="Picture 15">
              <a:extLst>
                <a:ext uri="{FF2B5EF4-FFF2-40B4-BE49-F238E27FC236}">
                  <a16:creationId xmlns:a16="http://schemas.microsoft.com/office/drawing/2014/main" id="{D213576A-F872-2B43-8C41-15A16B5D872F}"/>
                </a:ext>
              </a:extLst>
            </p:cNvPr>
            <p:cNvPicPr>
              <a:picLocks noChangeAspect="1"/>
            </p:cNvPicPr>
            <p:nvPr/>
          </p:nvPicPr>
          <p:blipFill>
            <a:blip r:embed="rId3"/>
            <a:stretch>
              <a:fillRect/>
            </a:stretch>
          </p:blipFill>
          <p:spPr>
            <a:xfrm>
              <a:off x="348076" y="4229920"/>
              <a:ext cx="4597111" cy="2132780"/>
            </a:xfrm>
            <a:prstGeom prst="rect">
              <a:avLst/>
            </a:prstGeom>
            <a:noFill/>
          </p:spPr>
        </p:pic>
        <p:sp>
          <p:nvSpPr>
            <p:cNvPr id="17" name="Rectangle 16">
              <a:extLst>
                <a:ext uri="{FF2B5EF4-FFF2-40B4-BE49-F238E27FC236}">
                  <a16:creationId xmlns:a16="http://schemas.microsoft.com/office/drawing/2014/main" id="{59DA93F9-F385-E748-9114-954309A33B2F}"/>
                </a:ext>
              </a:extLst>
            </p:cNvPr>
            <p:cNvSpPr/>
            <p:nvPr/>
          </p:nvSpPr>
          <p:spPr>
            <a:xfrm>
              <a:off x="266700" y="4099560"/>
              <a:ext cx="4792980" cy="2385060"/>
            </a:xfrm>
            <a:prstGeom prst="rect">
              <a:avLst/>
            </a:prstGeom>
            <a:gradFill flip="none" rotWithShape="1">
              <a:gsLst>
                <a:gs pos="64000">
                  <a:schemeClr val="bg1">
                    <a:alpha val="0"/>
                  </a:schemeClr>
                </a:gs>
                <a:gs pos="95000">
                  <a:schemeClr val="bg1"/>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9" name="Right Arrow 18">
            <a:extLst>
              <a:ext uri="{FF2B5EF4-FFF2-40B4-BE49-F238E27FC236}">
                <a16:creationId xmlns:a16="http://schemas.microsoft.com/office/drawing/2014/main" id="{E5FDB5AD-DC94-0441-A007-2863DD323E73}"/>
              </a:ext>
            </a:extLst>
          </p:cNvPr>
          <p:cNvSpPr/>
          <p:nvPr/>
        </p:nvSpPr>
        <p:spPr>
          <a:xfrm>
            <a:off x="3230437" y="2102872"/>
            <a:ext cx="933281" cy="446480"/>
          </a:xfrm>
          <a:prstGeom prst="rightArrow">
            <a:avLst/>
          </a:prstGeom>
          <a:gradFill flip="none" rotWithShape="1">
            <a:gsLst>
              <a:gs pos="47000">
                <a:schemeClr val="accent5">
                  <a:alpha val="50000"/>
                </a:schemeClr>
              </a:gs>
              <a:gs pos="95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TextBox 25">
            <a:extLst>
              <a:ext uri="{FF2B5EF4-FFF2-40B4-BE49-F238E27FC236}">
                <a16:creationId xmlns:a16="http://schemas.microsoft.com/office/drawing/2014/main" id="{C67FF77B-DA4B-7646-A217-1B410D672A9F}"/>
              </a:ext>
            </a:extLst>
          </p:cNvPr>
          <p:cNvSpPr txBox="1"/>
          <p:nvPr/>
        </p:nvSpPr>
        <p:spPr>
          <a:xfrm>
            <a:off x="341839" y="1221773"/>
            <a:ext cx="1091966" cy="253916"/>
          </a:xfrm>
          <a:prstGeom prst="rect">
            <a:avLst/>
          </a:prstGeom>
          <a:noFill/>
        </p:spPr>
        <p:txBody>
          <a:bodyPr wrap="none" rtlCol="0">
            <a:spAutoFit/>
          </a:bodyPr>
          <a:lstStyle/>
          <a:p>
            <a:r>
              <a:rPr lang="en-US" sz="1050" i="1" dirty="0">
                <a:solidFill>
                  <a:schemeClr val="bg1">
                    <a:lumMod val="50000"/>
                  </a:schemeClr>
                </a:solidFill>
                <a:latin typeface="Alegreya Sans" pitchFamily="2" charset="0"/>
              </a:rPr>
              <a:t>Full program </a:t>
            </a:r>
            <a:r>
              <a:rPr lang="en-US" sz="1050" i="1" dirty="0" err="1">
                <a:solidFill>
                  <a:schemeClr val="bg1">
                    <a:lumMod val="50000"/>
                  </a:schemeClr>
                </a:solidFill>
                <a:latin typeface="Alegreya Sans" pitchFamily="2" charset="0"/>
              </a:rPr>
              <a:t>GrFN</a:t>
            </a:r>
            <a:endParaRPr lang="en-US" sz="1050" dirty="0">
              <a:latin typeface="Alegreya Sans" pitchFamily="2" charset="0"/>
            </a:endParaRPr>
          </a:p>
        </p:txBody>
      </p:sp>
      <p:pic>
        <p:nvPicPr>
          <p:cNvPr id="3" name="Picture 2">
            <a:extLst>
              <a:ext uri="{FF2B5EF4-FFF2-40B4-BE49-F238E27FC236}">
                <a16:creationId xmlns:a16="http://schemas.microsoft.com/office/drawing/2014/main" id="{072DEDDB-A93E-9543-A6FF-4227C2ABAFE8}"/>
              </a:ext>
            </a:extLst>
          </p:cNvPr>
          <p:cNvPicPr>
            <a:picLocks noChangeAspect="1"/>
          </p:cNvPicPr>
          <p:nvPr/>
        </p:nvPicPr>
        <p:blipFill>
          <a:blip r:embed="rId4"/>
          <a:stretch>
            <a:fillRect/>
          </a:stretch>
        </p:blipFill>
        <p:spPr>
          <a:xfrm>
            <a:off x="4072291" y="401279"/>
            <a:ext cx="5031736" cy="2947567"/>
          </a:xfrm>
          <a:prstGeom prst="rect">
            <a:avLst/>
          </a:prstGeom>
        </p:spPr>
      </p:pic>
      <p:sp>
        <p:nvSpPr>
          <p:cNvPr id="20" name="TextBox 19">
            <a:extLst>
              <a:ext uri="{FF2B5EF4-FFF2-40B4-BE49-F238E27FC236}">
                <a16:creationId xmlns:a16="http://schemas.microsoft.com/office/drawing/2014/main" id="{7239FC3A-B3E1-B345-A9A1-D8780B28E678}"/>
              </a:ext>
            </a:extLst>
          </p:cNvPr>
          <p:cNvSpPr txBox="1"/>
          <p:nvPr/>
        </p:nvSpPr>
        <p:spPr>
          <a:xfrm>
            <a:off x="537514" y="3456789"/>
            <a:ext cx="7282763" cy="461665"/>
          </a:xfrm>
          <a:prstGeom prst="rect">
            <a:avLst/>
          </a:prstGeom>
          <a:noFill/>
        </p:spPr>
        <p:txBody>
          <a:bodyPr wrap="none" rtlCol="0">
            <a:spAutoFit/>
          </a:bodyPr>
          <a:lstStyle/>
          <a:p>
            <a:r>
              <a:rPr lang="en-US" sz="2400" b="1" dirty="0">
                <a:latin typeface="Alegreya Sans" pitchFamily="2" charset="0"/>
                <a:cs typeface="Arial" panose="020B0604020202020204" pitchFamily="34" charset="0"/>
              </a:rPr>
              <a:t>Programs often do not separate the Model from the Solver</a:t>
            </a:r>
          </a:p>
        </p:txBody>
      </p:sp>
      <p:sp>
        <p:nvSpPr>
          <p:cNvPr id="21" name="Rectangle 20">
            <a:extLst>
              <a:ext uri="{FF2B5EF4-FFF2-40B4-BE49-F238E27FC236}">
                <a16:creationId xmlns:a16="http://schemas.microsoft.com/office/drawing/2014/main" id="{3C5041FE-D4E3-CA45-A82F-B03E3302075C}"/>
              </a:ext>
            </a:extLst>
          </p:cNvPr>
          <p:cNvSpPr/>
          <p:nvPr/>
        </p:nvSpPr>
        <p:spPr>
          <a:xfrm>
            <a:off x="537514" y="4395298"/>
            <a:ext cx="7505581" cy="461665"/>
          </a:xfrm>
          <a:prstGeom prst="rect">
            <a:avLst/>
          </a:prstGeom>
        </p:spPr>
        <p:txBody>
          <a:bodyPr wrap="none">
            <a:spAutoFit/>
          </a:bodyPr>
          <a:lstStyle/>
          <a:p>
            <a:r>
              <a:rPr lang="en-US" sz="2400" b="1" dirty="0">
                <a:latin typeface="Alegreya Sans" pitchFamily="2" charset="0"/>
                <a:cs typeface="Arial" panose="020B0604020202020204" pitchFamily="34" charset="0"/>
              </a:rPr>
              <a:t>Analysis of </a:t>
            </a:r>
            <a:r>
              <a:rPr lang="en-US" sz="2400" b="1" dirty="0" err="1">
                <a:latin typeface="Alegreya Sans" pitchFamily="2" charset="0"/>
                <a:cs typeface="Arial" panose="020B0604020202020204" pitchFamily="34" charset="0"/>
              </a:rPr>
              <a:t>GrFN</a:t>
            </a:r>
            <a:r>
              <a:rPr lang="en-US" sz="2400" b="1" dirty="0">
                <a:latin typeface="Alegreya Sans" pitchFamily="2" charset="0"/>
                <a:cs typeface="Arial" panose="020B0604020202020204" pitchFamily="34" charset="0"/>
              </a:rPr>
              <a:t> identifies Model and separates from Solver</a:t>
            </a:r>
          </a:p>
        </p:txBody>
      </p:sp>
      <p:sp>
        <p:nvSpPr>
          <p:cNvPr id="5" name="Rectangle 4">
            <a:extLst>
              <a:ext uri="{FF2B5EF4-FFF2-40B4-BE49-F238E27FC236}">
                <a16:creationId xmlns:a16="http://schemas.microsoft.com/office/drawing/2014/main" id="{E55548E9-B7FC-9C4A-8F58-F73BB71E1136}"/>
              </a:ext>
            </a:extLst>
          </p:cNvPr>
          <p:cNvSpPr/>
          <p:nvPr/>
        </p:nvSpPr>
        <p:spPr>
          <a:xfrm>
            <a:off x="4190324" y="929029"/>
            <a:ext cx="2180659" cy="2288180"/>
          </a:xfrm>
          <a:prstGeom prst="rect">
            <a:avLst/>
          </a:prstGeom>
          <a:noFill/>
          <a:ln w="38100" cap="rnd">
            <a:solidFill>
              <a:srgbClr val="FF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extBox 1">
            <a:extLst>
              <a:ext uri="{FF2B5EF4-FFF2-40B4-BE49-F238E27FC236}">
                <a16:creationId xmlns:a16="http://schemas.microsoft.com/office/drawing/2014/main" id="{44DD28BD-CAA8-EC45-B398-E1F3F5A0FB6A}"/>
              </a:ext>
            </a:extLst>
          </p:cNvPr>
          <p:cNvSpPr txBox="1"/>
          <p:nvPr/>
        </p:nvSpPr>
        <p:spPr>
          <a:xfrm>
            <a:off x="968351" y="3821228"/>
            <a:ext cx="4160113" cy="369332"/>
          </a:xfrm>
          <a:prstGeom prst="rect">
            <a:avLst/>
          </a:prstGeom>
          <a:noFill/>
        </p:spPr>
        <p:txBody>
          <a:bodyPr wrap="none" rtlCol="0">
            <a:spAutoFit/>
          </a:bodyPr>
          <a:lstStyle/>
          <a:p>
            <a:r>
              <a:rPr lang="en-US" sz="1800" dirty="0">
                <a:latin typeface="Alegreya Sans" pitchFamily="2" charset="0"/>
              </a:rPr>
              <a:t>The </a:t>
            </a:r>
            <a:r>
              <a:rPr lang="en-US" sz="1800" b="1" dirty="0">
                <a:latin typeface="Alegreya Sans" pitchFamily="2" charset="0"/>
              </a:rPr>
              <a:t>Model</a:t>
            </a:r>
            <a:r>
              <a:rPr lang="en-US" sz="1800" dirty="0">
                <a:latin typeface="Alegreya Sans" pitchFamily="2" charset="0"/>
              </a:rPr>
              <a:t> expresses how the world changes</a:t>
            </a:r>
          </a:p>
        </p:txBody>
      </p:sp>
      <p:sp>
        <p:nvSpPr>
          <p:cNvPr id="30" name="TextBox 29">
            <a:extLst>
              <a:ext uri="{FF2B5EF4-FFF2-40B4-BE49-F238E27FC236}">
                <a16:creationId xmlns:a16="http://schemas.microsoft.com/office/drawing/2014/main" id="{BF557191-A543-4645-8E27-02BF9E9DE87B}"/>
              </a:ext>
            </a:extLst>
          </p:cNvPr>
          <p:cNvSpPr txBox="1"/>
          <p:nvPr/>
        </p:nvSpPr>
        <p:spPr>
          <a:xfrm>
            <a:off x="968351" y="4105250"/>
            <a:ext cx="5080237" cy="369332"/>
          </a:xfrm>
          <a:prstGeom prst="rect">
            <a:avLst/>
          </a:prstGeom>
          <a:noFill/>
        </p:spPr>
        <p:txBody>
          <a:bodyPr wrap="none" rtlCol="0">
            <a:spAutoFit/>
          </a:bodyPr>
          <a:lstStyle/>
          <a:p>
            <a:r>
              <a:rPr lang="en-US" sz="1800" dirty="0">
                <a:latin typeface="Alegreya Sans" pitchFamily="2" charset="0"/>
              </a:rPr>
              <a:t>The </a:t>
            </a:r>
            <a:r>
              <a:rPr lang="en-US" sz="1800" b="1" dirty="0">
                <a:latin typeface="Alegreya Sans" pitchFamily="2" charset="0"/>
              </a:rPr>
              <a:t>Solver</a:t>
            </a:r>
            <a:r>
              <a:rPr lang="en-US" sz="1800" dirty="0">
                <a:latin typeface="Alegreya Sans" pitchFamily="2" charset="0"/>
              </a:rPr>
              <a:t> executes the model to produce a simulation</a:t>
            </a:r>
          </a:p>
        </p:txBody>
      </p:sp>
      <p:sp>
        <p:nvSpPr>
          <p:cNvPr id="13" name="Google Shape;181;p42">
            <a:extLst>
              <a:ext uri="{FF2B5EF4-FFF2-40B4-BE49-F238E27FC236}">
                <a16:creationId xmlns:a16="http://schemas.microsoft.com/office/drawing/2014/main" id="{414765A1-4AB0-6146-80E2-E3DB39DCD487}"/>
              </a:ext>
            </a:extLst>
          </p:cNvPr>
          <p:cNvSpPr txBox="1">
            <a:spLocks noGrp="1"/>
          </p:cNvSpPr>
          <p:nvPr>
            <p:ph type="title"/>
          </p:nvPr>
        </p:nvSpPr>
        <p:spPr>
          <a:xfrm>
            <a:off x="256000" y="111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Isolating and Extracting Models</a:t>
            </a:r>
            <a:endParaRPr dirty="0"/>
          </a:p>
        </p:txBody>
      </p:sp>
      <p:sp>
        <p:nvSpPr>
          <p:cNvPr id="14" name="Google Shape;111;p26">
            <a:extLst>
              <a:ext uri="{FF2B5EF4-FFF2-40B4-BE49-F238E27FC236}">
                <a16:creationId xmlns:a16="http://schemas.microsoft.com/office/drawing/2014/main" id="{AEECCC64-7144-7840-B88E-56FC40B423DB}"/>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22" name="Google Shape;127;p27">
            <a:extLst>
              <a:ext uri="{FF2B5EF4-FFF2-40B4-BE49-F238E27FC236}">
                <a16:creationId xmlns:a16="http://schemas.microsoft.com/office/drawing/2014/main" id="{12D7039B-5403-B741-B0AF-C9A3D49E7DAD}"/>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7</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1098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par>
                                <p:cTn id="29" presetID="9"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5" grpId="0" animBg="1"/>
      <p:bldP spid="2"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a:extLst>
              <a:ext uri="{FF2B5EF4-FFF2-40B4-BE49-F238E27FC236}">
                <a16:creationId xmlns:a16="http://schemas.microsoft.com/office/drawing/2014/main" id="{B921D329-96B1-324F-9111-944554FBF994}"/>
              </a:ext>
            </a:extLst>
          </p:cNvPr>
          <p:cNvSpPr/>
          <p:nvPr/>
        </p:nvSpPr>
        <p:spPr>
          <a:xfrm>
            <a:off x="5834269" y="1802538"/>
            <a:ext cx="415808" cy="446480"/>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extBox 3">
            <a:extLst>
              <a:ext uri="{FF2B5EF4-FFF2-40B4-BE49-F238E27FC236}">
                <a16:creationId xmlns:a16="http://schemas.microsoft.com/office/drawing/2014/main" id="{6C2365F1-2B35-324D-96D5-18C648EC6985}"/>
              </a:ext>
            </a:extLst>
          </p:cNvPr>
          <p:cNvSpPr txBox="1"/>
          <p:nvPr/>
        </p:nvSpPr>
        <p:spPr>
          <a:xfrm>
            <a:off x="275297" y="3631355"/>
            <a:ext cx="8457765" cy="461665"/>
          </a:xfrm>
          <a:prstGeom prst="rect">
            <a:avLst/>
          </a:prstGeom>
          <a:noFill/>
        </p:spPr>
        <p:txBody>
          <a:bodyPr wrap="none" rtlCol="0">
            <a:spAutoFit/>
          </a:bodyPr>
          <a:lstStyle/>
          <a:p>
            <a:r>
              <a:rPr lang="en-US" sz="2400" b="1" dirty="0">
                <a:latin typeface="Alegreya Sans" pitchFamily="2" charset="0"/>
                <a:cs typeface="Arial" panose="020B0604020202020204" pitchFamily="34" charset="0"/>
              </a:rPr>
              <a:t>Isolated </a:t>
            </a:r>
            <a:r>
              <a:rPr lang="en-US" sz="2400" b="1" dirty="0" err="1">
                <a:latin typeface="Alegreya Sans" pitchFamily="2" charset="0"/>
                <a:cs typeface="Arial" panose="020B0604020202020204" pitchFamily="34" charset="0"/>
              </a:rPr>
              <a:t>GrFN</a:t>
            </a:r>
            <a:r>
              <a:rPr lang="en-US" sz="2400" b="1" dirty="0">
                <a:latin typeface="Alegreya Sans" pitchFamily="2" charset="0"/>
                <a:cs typeface="Arial" panose="020B0604020202020204" pitchFamily="34" charset="0"/>
              </a:rPr>
              <a:t> representation of Model available for further analysis</a:t>
            </a:r>
          </a:p>
        </p:txBody>
      </p:sp>
      <p:sp>
        <p:nvSpPr>
          <p:cNvPr id="5" name="Rectangle 4">
            <a:extLst>
              <a:ext uri="{FF2B5EF4-FFF2-40B4-BE49-F238E27FC236}">
                <a16:creationId xmlns:a16="http://schemas.microsoft.com/office/drawing/2014/main" id="{56375922-DF5C-5746-8299-96DF8BF89DE9}"/>
              </a:ext>
            </a:extLst>
          </p:cNvPr>
          <p:cNvSpPr/>
          <p:nvPr/>
        </p:nvSpPr>
        <p:spPr>
          <a:xfrm>
            <a:off x="275297" y="4002401"/>
            <a:ext cx="7204216" cy="415498"/>
          </a:xfrm>
          <a:prstGeom prst="rect">
            <a:avLst/>
          </a:prstGeom>
        </p:spPr>
        <p:txBody>
          <a:bodyPr wrap="none">
            <a:spAutoFit/>
          </a:bodyPr>
          <a:lstStyle/>
          <a:p>
            <a:r>
              <a:rPr lang="en-US" sz="2100" b="1" dirty="0">
                <a:latin typeface="Alegreya Sans" pitchFamily="2" charset="0"/>
                <a:cs typeface="Arial" panose="020B0604020202020204" pitchFamily="34" charset="0"/>
              </a:rPr>
              <a:t>– </a:t>
            </a:r>
            <a:r>
              <a:rPr lang="en-US" sz="2100" b="1" dirty="0" err="1">
                <a:latin typeface="Alegreya Sans" pitchFamily="2" charset="0"/>
                <a:cs typeface="Arial" panose="020B0604020202020204" pitchFamily="34" charset="0"/>
              </a:rPr>
              <a:t>GrFN</a:t>
            </a:r>
            <a:r>
              <a:rPr lang="en-US" sz="2100" b="1" dirty="0">
                <a:latin typeface="Alegreya Sans" pitchFamily="2" charset="0"/>
                <a:cs typeface="Arial" panose="020B0604020202020204" pitchFamily="34" charset="0"/>
              </a:rPr>
              <a:t> variable grounding can be connected to domain ontologies</a:t>
            </a:r>
          </a:p>
        </p:txBody>
      </p:sp>
      <p:pic>
        <p:nvPicPr>
          <p:cNvPr id="8" name="Picture 7">
            <a:extLst>
              <a:ext uri="{FF2B5EF4-FFF2-40B4-BE49-F238E27FC236}">
                <a16:creationId xmlns:a16="http://schemas.microsoft.com/office/drawing/2014/main" id="{2E72B620-2B3B-AE45-9DC4-28E1AF4268B1}"/>
              </a:ext>
            </a:extLst>
          </p:cNvPr>
          <p:cNvPicPr>
            <a:picLocks noChangeAspect="1"/>
          </p:cNvPicPr>
          <p:nvPr/>
        </p:nvPicPr>
        <p:blipFill>
          <a:blip r:embed="rId3"/>
          <a:stretch>
            <a:fillRect/>
          </a:stretch>
        </p:blipFill>
        <p:spPr>
          <a:xfrm>
            <a:off x="0" y="1153139"/>
            <a:ext cx="6033053" cy="1828004"/>
          </a:xfrm>
          <a:prstGeom prst="rect">
            <a:avLst/>
          </a:prstGeom>
        </p:spPr>
      </p:pic>
      <p:sp>
        <p:nvSpPr>
          <p:cNvPr id="9" name="Rectangle 8">
            <a:extLst>
              <a:ext uri="{FF2B5EF4-FFF2-40B4-BE49-F238E27FC236}">
                <a16:creationId xmlns:a16="http://schemas.microsoft.com/office/drawing/2014/main" id="{007E0B1D-3DEC-C34E-9111-0F3F8BB06A91}"/>
              </a:ext>
            </a:extLst>
          </p:cNvPr>
          <p:cNvSpPr/>
          <p:nvPr/>
        </p:nvSpPr>
        <p:spPr>
          <a:xfrm>
            <a:off x="278384" y="4323342"/>
            <a:ext cx="7651454" cy="738664"/>
          </a:xfrm>
          <a:prstGeom prst="rect">
            <a:avLst/>
          </a:prstGeom>
        </p:spPr>
        <p:txBody>
          <a:bodyPr wrap="none">
            <a:spAutoFit/>
          </a:bodyPr>
          <a:lstStyle/>
          <a:p>
            <a:r>
              <a:rPr lang="en-US" sz="2100" b="1" dirty="0">
                <a:latin typeface="Alegreya Sans" pitchFamily="2" charset="0"/>
                <a:cs typeface="Arial" panose="020B0604020202020204" pitchFamily="34" charset="0"/>
              </a:rPr>
              <a:t>– Model </a:t>
            </a:r>
            <a:r>
              <a:rPr lang="en-US" sz="2100" b="1" dirty="0" err="1">
                <a:latin typeface="Alegreya Sans" pitchFamily="2" charset="0"/>
                <a:cs typeface="Arial" panose="020B0604020202020204" pitchFamily="34" charset="0"/>
              </a:rPr>
              <a:t>GrFN</a:t>
            </a:r>
            <a:r>
              <a:rPr lang="en-US" sz="2100" b="1" dirty="0">
                <a:latin typeface="Alegreya Sans" pitchFamily="2" charset="0"/>
                <a:cs typeface="Arial" panose="020B0604020202020204" pitchFamily="34" charset="0"/>
              </a:rPr>
              <a:t> is translated to model manipulation frameworks</a:t>
            </a:r>
          </a:p>
          <a:p>
            <a:r>
              <a:rPr lang="en-US" sz="2100" b="1" dirty="0">
                <a:latin typeface="Alegreya Sans" pitchFamily="2" charset="0"/>
                <a:cs typeface="Arial" panose="020B0604020202020204" pitchFamily="34" charset="0"/>
              </a:rPr>
              <a:t>                           (e.g., GTRI’s </a:t>
            </a:r>
            <a:r>
              <a:rPr lang="en-US" sz="2100" b="1" dirty="0" err="1">
                <a:latin typeface="Alegreya Sans" pitchFamily="2" charset="0"/>
                <a:cs typeface="Arial" panose="020B0604020202020204" pitchFamily="34" charset="0"/>
              </a:rPr>
              <a:t>SemanticModels.jl</a:t>
            </a:r>
            <a:r>
              <a:rPr lang="en-US" sz="2100" b="1" dirty="0">
                <a:latin typeface="Alegreya Sans" pitchFamily="2" charset="0"/>
                <a:cs typeface="Arial" panose="020B0604020202020204" pitchFamily="34" charset="0"/>
              </a:rPr>
              <a:t> and Galois’s AMIDOL (Julia))</a:t>
            </a:r>
          </a:p>
        </p:txBody>
      </p:sp>
      <p:pic>
        <p:nvPicPr>
          <p:cNvPr id="11" name="Picture 10">
            <a:extLst>
              <a:ext uri="{FF2B5EF4-FFF2-40B4-BE49-F238E27FC236}">
                <a16:creationId xmlns:a16="http://schemas.microsoft.com/office/drawing/2014/main" id="{9E3D6926-FED4-7849-8B66-5C3DC820AB46}"/>
              </a:ext>
            </a:extLst>
          </p:cNvPr>
          <p:cNvPicPr>
            <a:picLocks noChangeAspect="1"/>
          </p:cNvPicPr>
          <p:nvPr/>
        </p:nvPicPr>
        <p:blipFill>
          <a:blip r:embed="rId4"/>
          <a:stretch>
            <a:fillRect/>
          </a:stretch>
        </p:blipFill>
        <p:spPr>
          <a:xfrm>
            <a:off x="6250077" y="2041867"/>
            <a:ext cx="2619479" cy="1575518"/>
          </a:xfrm>
          <a:prstGeom prst="rect">
            <a:avLst/>
          </a:prstGeom>
        </p:spPr>
      </p:pic>
      <p:pic>
        <p:nvPicPr>
          <p:cNvPr id="13" name="Picture 12">
            <a:extLst>
              <a:ext uri="{FF2B5EF4-FFF2-40B4-BE49-F238E27FC236}">
                <a16:creationId xmlns:a16="http://schemas.microsoft.com/office/drawing/2014/main" id="{F36282D7-75F6-C148-9E22-0D2B3CD57FE7}"/>
              </a:ext>
            </a:extLst>
          </p:cNvPr>
          <p:cNvPicPr>
            <a:picLocks noChangeAspect="1"/>
          </p:cNvPicPr>
          <p:nvPr/>
        </p:nvPicPr>
        <p:blipFill>
          <a:blip r:embed="rId5"/>
          <a:stretch>
            <a:fillRect/>
          </a:stretch>
        </p:blipFill>
        <p:spPr>
          <a:xfrm>
            <a:off x="6250077" y="293161"/>
            <a:ext cx="2619479" cy="1715193"/>
          </a:xfrm>
          <a:prstGeom prst="rect">
            <a:avLst/>
          </a:prstGeom>
        </p:spPr>
      </p:pic>
      <p:sp>
        <p:nvSpPr>
          <p:cNvPr id="2" name="TextBox 1">
            <a:extLst>
              <a:ext uri="{FF2B5EF4-FFF2-40B4-BE49-F238E27FC236}">
                <a16:creationId xmlns:a16="http://schemas.microsoft.com/office/drawing/2014/main" id="{1595034F-D879-FD41-9267-0E9922B5DC42}"/>
              </a:ext>
            </a:extLst>
          </p:cNvPr>
          <p:cNvSpPr txBox="1"/>
          <p:nvPr/>
        </p:nvSpPr>
        <p:spPr>
          <a:xfrm>
            <a:off x="1516777" y="293161"/>
            <a:ext cx="1919115" cy="577081"/>
          </a:xfrm>
          <a:prstGeom prst="rect">
            <a:avLst/>
          </a:prstGeom>
          <a:noFill/>
        </p:spPr>
        <p:txBody>
          <a:bodyPr wrap="none" rtlCol="0">
            <a:spAutoFit/>
          </a:bodyPr>
          <a:lstStyle/>
          <a:p>
            <a:r>
              <a:rPr lang="en-US" sz="1050" dirty="0"/>
              <a:t>Var: S</a:t>
            </a:r>
          </a:p>
          <a:p>
            <a:r>
              <a:rPr lang="en-US" sz="1050" dirty="0"/>
              <a:t>Def: “Susceptible population”</a:t>
            </a:r>
          </a:p>
          <a:p>
            <a:r>
              <a:rPr lang="en-US" sz="1050" dirty="0"/>
              <a:t>Units: “per capita”</a:t>
            </a:r>
          </a:p>
        </p:txBody>
      </p:sp>
      <p:sp>
        <p:nvSpPr>
          <p:cNvPr id="3" name="Freeform 2">
            <a:extLst>
              <a:ext uri="{FF2B5EF4-FFF2-40B4-BE49-F238E27FC236}">
                <a16:creationId xmlns:a16="http://schemas.microsoft.com/office/drawing/2014/main" id="{FA624D93-A4F8-234E-AD88-8A3B33298D6C}"/>
              </a:ext>
            </a:extLst>
          </p:cNvPr>
          <p:cNvSpPr/>
          <p:nvPr/>
        </p:nvSpPr>
        <p:spPr>
          <a:xfrm>
            <a:off x="872673" y="704589"/>
            <a:ext cx="583478" cy="892480"/>
          </a:xfrm>
          <a:custGeom>
            <a:avLst/>
            <a:gdLst>
              <a:gd name="connsiteX0" fmla="*/ 627659 w 777971"/>
              <a:gd name="connsiteY0" fmla="*/ 1189973 h 1189973"/>
              <a:gd name="connsiteX1" fmla="*/ 1358 w 777971"/>
              <a:gd name="connsiteY1" fmla="*/ 501041 h 1189973"/>
              <a:gd name="connsiteX2" fmla="*/ 777971 w 777971"/>
              <a:gd name="connsiteY2" fmla="*/ 0 h 1189973"/>
            </a:gdLst>
            <a:ahLst/>
            <a:cxnLst>
              <a:cxn ang="0">
                <a:pos x="connsiteX0" y="connsiteY0"/>
              </a:cxn>
              <a:cxn ang="0">
                <a:pos x="connsiteX1" y="connsiteY1"/>
              </a:cxn>
              <a:cxn ang="0">
                <a:pos x="connsiteX2" y="connsiteY2"/>
              </a:cxn>
            </a:cxnLst>
            <a:rect l="l" t="t" r="r" b="b"/>
            <a:pathLst>
              <a:path w="777971" h="1189973">
                <a:moveTo>
                  <a:pt x="627659" y="1189973"/>
                </a:moveTo>
                <a:cubicBezTo>
                  <a:pt x="301982" y="944671"/>
                  <a:pt x="-23694" y="699370"/>
                  <a:pt x="1358" y="501041"/>
                </a:cubicBezTo>
                <a:cubicBezTo>
                  <a:pt x="26410" y="302712"/>
                  <a:pt x="402190" y="151356"/>
                  <a:pt x="777971" y="0"/>
                </a:cubicBezTo>
              </a:path>
            </a:pathLst>
          </a:custGeom>
          <a:noFill/>
          <a:ln w="25400">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Google Shape;111;p26">
            <a:extLst>
              <a:ext uri="{FF2B5EF4-FFF2-40B4-BE49-F238E27FC236}">
                <a16:creationId xmlns:a16="http://schemas.microsoft.com/office/drawing/2014/main" id="{338BC74C-6E17-4A4A-A38B-B4F4A4E2BB08}"/>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14" name="Google Shape;127;p27">
            <a:extLst>
              <a:ext uri="{FF2B5EF4-FFF2-40B4-BE49-F238E27FC236}">
                <a16:creationId xmlns:a16="http://schemas.microsoft.com/office/drawing/2014/main" id="{B012CC03-C1AB-A24A-9773-387413F17148}"/>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8</a:t>
            </a:fld>
            <a:endParaRPr>
              <a:latin typeface="Alegreya Sans"/>
              <a:ea typeface="Alegreya Sans"/>
              <a:cs typeface="Alegreya Sans"/>
              <a:sym typeface="Alegreya Sans"/>
            </a:endParaRPr>
          </a:p>
        </p:txBody>
      </p:sp>
    </p:spTree>
    <p:extLst>
      <p:ext uri="{BB962C8B-B14F-4D97-AF65-F5344CB8AC3E}">
        <p14:creationId xmlns:p14="http://schemas.microsoft.com/office/powerpoint/2010/main" val="350716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5" grpId="0"/>
      <p:bldP spid="9" grpId="0"/>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40"/>
          <p:cNvPicPr preferRelativeResize="0"/>
          <p:nvPr/>
        </p:nvPicPr>
        <p:blipFill>
          <a:blip r:embed="rId3">
            <a:alphaModFix/>
          </a:blip>
          <a:stretch>
            <a:fillRect/>
          </a:stretch>
        </p:blipFill>
        <p:spPr>
          <a:xfrm>
            <a:off x="0" y="1064512"/>
            <a:ext cx="9144001" cy="3947573"/>
          </a:xfrm>
          <a:prstGeom prst="rect">
            <a:avLst/>
          </a:prstGeom>
          <a:noFill/>
          <a:ln>
            <a:noFill/>
          </a:ln>
        </p:spPr>
      </p:pic>
      <p:sp>
        <p:nvSpPr>
          <p:cNvPr id="274" name="Google Shape;274;p40"/>
          <p:cNvSpPr txBox="1">
            <a:spLocks noGrp="1"/>
          </p:cNvSpPr>
          <p:nvPr>
            <p:ph type="title" idx="4294967295"/>
          </p:nvPr>
        </p:nvSpPr>
        <p:spPr>
          <a:xfrm>
            <a:off x="311700" y="289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Model Comparison</a:t>
            </a:r>
            <a:endParaRPr dirty="0"/>
          </a:p>
        </p:txBody>
      </p:sp>
      <p:sp>
        <p:nvSpPr>
          <p:cNvPr id="275" name="Google Shape;275;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Alegreya Sans"/>
                <a:ea typeface="Alegreya Sans"/>
                <a:cs typeface="Alegreya Sans"/>
                <a:sym typeface="Alegreya Sans"/>
              </a:rPr>
              <a:t>9</a:t>
            </a:fld>
            <a:endParaRPr dirty="0">
              <a:latin typeface="Alegreya Sans"/>
              <a:ea typeface="Alegreya Sans"/>
              <a:cs typeface="Alegreya Sans"/>
              <a:sym typeface="Alegreya Sans"/>
            </a:endParaRPr>
          </a:p>
        </p:txBody>
      </p:sp>
      <p:sp>
        <p:nvSpPr>
          <p:cNvPr id="5" name="Google Shape;111;p26">
            <a:extLst>
              <a:ext uri="{FF2B5EF4-FFF2-40B4-BE49-F238E27FC236}">
                <a16:creationId xmlns:a16="http://schemas.microsoft.com/office/drawing/2014/main" id="{DDBECD9E-2B86-5A48-BF40-667C9DD32AB4}"/>
              </a:ext>
            </a:extLst>
          </p:cNvPr>
          <p:cNvSpPr txBox="1"/>
          <p:nvPr/>
        </p:nvSpPr>
        <p:spPr>
          <a:xfrm>
            <a:off x="6813394" y="-133648"/>
            <a:ext cx="2408663" cy="56854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accent5"/>
                </a:solidFill>
                <a:latin typeface="Cousine"/>
                <a:ea typeface="Cousine"/>
                <a:cs typeface="Cousine"/>
                <a:sym typeface="Cousine"/>
              </a:rPr>
              <a:t>ml4ai.github.io/automates</a:t>
            </a:r>
            <a:endParaRPr sz="800" dirty="0"/>
          </a:p>
        </p:txBody>
      </p:sp>
      <p:sp>
        <p:nvSpPr>
          <p:cNvPr id="2" name="Rectangle 1">
            <a:extLst>
              <a:ext uri="{FF2B5EF4-FFF2-40B4-BE49-F238E27FC236}">
                <a16:creationId xmlns:a16="http://schemas.microsoft.com/office/drawing/2014/main" id="{59E3B4ED-7598-4A4C-8A17-1D84290EB138}"/>
              </a:ext>
            </a:extLst>
          </p:cNvPr>
          <p:cNvSpPr/>
          <p:nvPr/>
        </p:nvSpPr>
        <p:spPr>
          <a:xfrm>
            <a:off x="6525296" y="3169085"/>
            <a:ext cx="176130" cy="225468"/>
          </a:xfrm>
          <a:prstGeom prst="rect">
            <a:avLst/>
          </a:prstGeom>
          <a:solidFill>
            <a:srgbClr val="F4F6F5"/>
          </a:solidFill>
          <a:ln>
            <a:solidFill>
              <a:srgbClr val="F4F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6922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28069</TotalTime>
  <Words>1176</Words>
  <Application>Microsoft Office PowerPoint</Application>
  <PresentationFormat>On-screen Show (16:9)</PresentationFormat>
  <Paragraphs>139</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Cousine</vt:lpstr>
      <vt:lpstr>Menlo</vt:lpstr>
      <vt:lpstr>Arial</vt:lpstr>
      <vt:lpstr>Alegreya Sans</vt:lpstr>
      <vt:lpstr>Arial Rounded MT Bold</vt:lpstr>
      <vt:lpstr>Simple Light</vt:lpstr>
      <vt:lpstr>AutoMATES: Automated Model Assembly  from Text, Equations, and Software</vt:lpstr>
      <vt:lpstr>Motivation: Knowledge Extraction and Synthesis</vt:lpstr>
      <vt:lpstr>PowerPoint Presentation</vt:lpstr>
      <vt:lpstr>Reading Code</vt:lpstr>
      <vt:lpstr>Reading Text and Equations</vt:lpstr>
      <vt:lpstr>Grounding Code to Scientific Concepts</vt:lpstr>
      <vt:lpstr>Isolating and Extracting Models</vt:lpstr>
      <vt:lpstr>PowerPoint Presentation</vt:lpstr>
      <vt:lpstr>Model Comparison</vt:lpstr>
      <vt:lpstr>PowerPoint Presentation</vt:lpstr>
      <vt:lpstr>PowerPoint Presentation</vt:lpstr>
      <vt:lpstr>Summary</vt:lpstr>
      <vt:lpstr>Thank you!</vt:lpstr>
      <vt:lpstr>CodeX:   http://vanga.sista.arizona.edu/automates</vt:lpstr>
      <vt:lpstr>CodeX:   http://vanga.sista.arizona.edu/automates</vt:lpstr>
      <vt:lpstr>CodeX:   http://vanga.sista.arizona.edu/automates</vt:lpstr>
      <vt:lpstr>CodeX:   http://vanga.sista.arizona.edu/automates</vt:lpstr>
      <vt:lpstr>CodeX:   http://vanga.sista.arizona.edu/automates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AutoMATES Automated Model Assembly from Text, Equations and Software</dc:title>
  <dc:creator>Ebiasah, Jacklyn (NIH/NIBIB) [C]</dc:creator>
  <cp:lastModifiedBy>Ebiasah, Jacklyn (NIH/NIBIB) [C]</cp:lastModifiedBy>
  <cp:revision>237</cp:revision>
  <dcterms:modified xsi:type="dcterms:W3CDTF">2019-10-04T17:06:34Z</dcterms:modified>
</cp:coreProperties>
</file>