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63" r:id="rId2"/>
    <p:sldId id="262" r:id="rId3"/>
    <p:sldId id="264"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69" autoAdjust="0"/>
    <p:restoredTop sz="68569" autoAdjust="0"/>
  </p:normalViewPr>
  <p:slideViewPr>
    <p:cSldViewPr snapToGrid="0">
      <p:cViewPr varScale="1">
        <p:scale>
          <a:sx n="72" d="100"/>
          <a:sy n="72" d="100"/>
        </p:scale>
        <p:origin x="1224" y="36"/>
      </p:cViewPr>
      <p:guideLst/>
    </p:cSldViewPr>
  </p:slideViewPr>
  <p:notesTextViewPr>
    <p:cViewPr>
      <p:scale>
        <a:sx n="110" d="100"/>
        <a:sy n="11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0619AD-E595-4A9E-BADB-164EAD3ADC53}" type="datetimeFigureOut">
              <a:rPr lang="en-US" smtClean="0"/>
              <a:t>2/27/2019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21247D-5C86-4B18-8B46-2B5FA6E0947E}" type="slidenum">
              <a:rPr lang="en-US" smtClean="0"/>
              <a:t>‹#›</a:t>
            </a:fld>
            <a:endParaRPr lang="en-US"/>
          </a:p>
        </p:txBody>
      </p:sp>
    </p:spTree>
    <p:extLst>
      <p:ext uri="{BB962C8B-B14F-4D97-AF65-F5344CB8AC3E}">
        <p14:creationId xmlns:p14="http://schemas.microsoft.com/office/powerpoint/2010/main" val="89342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Instructions:  </a:t>
            </a:r>
          </a:p>
          <a:p>
            <a:endParaRPr lang="en-US" sz="1200" b="1" kern="1200" dirty="0">
              <a:solidFill>
                <a:schemeClr val="tx1"/>
              </a:solidFill>
              <a:effectLst/>
              <a:latin typeface="+mn-lt"/>
              <a:ea typeface="+mn-ea"/>
              <a:cs typeface="+mn-cs"/>
            </a:endParaRPr>
          </a:p>
          <a:p>
            <a:r>
              <a:rPr lang="en-US" sz="1200" b="1" kern="1200" dirty="0">
                <a:solidFill>
                  <a:srgbClr val="FF0000"/>
                </a:solidFill>
                <a:effectLst/>
                <a:latin typeface="+mn-lt"/>
                <a:ea typeface="+mn-ea"/>
                <a:cs typeface="+mn-cs"/>
              </a:rPr>
              <a:t>Submit 3 slides by Tuesday 2/19/19. Example ready by the 2/15/19.</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Title - headline your </a:t>
            </a:r>
            <a:r>
              <a:rPr lang="en-US" sz="1200" b="1" kern="1200" dirty="0">
                <a:solidFill>
                  <a:schemeClr val="tx1"/>
                </a:solidFill>
                <a:effectLst/>
                <a:latin typeface="+mn-lt"/>
                <a:ea typeface="+mn-ea"/>
                <a:cs typeface="+mn-cs"/>
              </a:rPr>
              <a:t>theory-driven, mechanistic model</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name the </a:t>
            </a:r>
            <a:r>
              <a:rPr lang="en-US" sz="1200" b="1" kern="1200" dirty="0">
                <a:solidFill>
                  <a:schemeClr val="tx1"/>
                </a:solidFill>
                <a:effectLst/>
                <a:latin typeface="+mn-lt"/>
                <a:ea typeface="+mn-ea"/>
                <a:cs typeface="+mn-cs"/>
              </a:rPr>
              <a:t>specific mathematical or statistical method and variations </a:t>
            </a:r>
            <a:r>
              <a:rPr lang="en-US" sz="1200" kern="1200" dirty="0">
                <a:solidFill>
                  <a:schemeClr val="tx1"/>
                </a:solidFill>
                <a:effectLst/>
                <a:latin typeface="+mn-lt"/>
                <a:ea typeface="+mn-ea"/>
                <a:cs typeface="+mn-cs"/>
              </a:rPr>
              <a:t>thereof</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b="1" u="sng" kern="1200" dirty="0">
                <a:solidFill>
                  <a:schemeClr val="tx1"/>
                </a:solidFill>
                <a:effectLst/>
                <a:latin typeface="+mn-lt"/>
                <a:ea typeface="+mn-ea"/>
                <a:cs typeface="+mn-cs"/>
              </a:rPr>
              <a:t>NOTES</a:t>
            </a:r>
            <a:r>
              <a:rPr lang="en-US" sz="1200" u="sng" kern="1200" dirty="0">
                <a:solidFill>
                  <a:schemeClr val="tx1"/>
                </a:solidFill>
                <a:effectLst/>
                <a:latin typeface="+mn-lt"/>
                <a:ea typeface="+mn-ea"/>
                <a:cs typeface="+mn-cs"/>
              </a:rPr>
              <a:t> section</a:t>
            </a:r>
          </a:p>
          <a:p>
            <a:pPr marL="171450" indent="-171450">
              <a:buFont typeface="Wingdings" panose="05000000000000000000" pitchFamily="2" charset="2"/>
              <a:buChar char="Ø"/>
            </a:pPr>
            <a:r>
              <a:rPr lang="en-US" sz="1200" kern="1200" dirty="0">
                <a:solidFill>
                  <a:schemeClr val="tx1"/>
                </a:solidFill>
                <a:effectLst/>
                <a:latin typeface="+mn-lt"/>
                <a:ea typeface="+mn-ea"/>
                <a:cs typeface="+mn-cs"/>
              </a:rPr>
              <a:t>define/explain it enough for a non-scientific person to explain to the general public (2-3 sentences)</a:t>
            </a:r>
          </a:p>
          <a:p>
            <a:pPr marL="171450" indent="-171450">
              <a:buFont typeface="Wingdings" panose="05000000000000000000" pitchFamily="2" charset="2"/>
              <a:buChar char="Ø"/>
            </a:pPr>
            <a:r>
              <a:rPr lang="en-US" sz="1200" b="0" kern="1200" dirty="0">
                <a:solidFill>
                  <a:schemeClr val="tx1"/>
                </a:solidFill>
                <a:effectLst/>
                <a:latin typeface="+mn-lt"/>
                <a:ea typeface="+mn-ea"/>
                <a:cs typeface="+mn-cs"/>
              </a:rPr>
              <a:t>mention how can </a:t>
            </a:r>
            <a:r>
              <a:rPr lang="en-US" sz="1200" b="1" kern="1200" dirty="0">
                <a:solidFill>
                  <a:schemeClr val="tx1"/>
                </a:solidFill>
                <a:effectLst/>
                <a:latin typeface="+mn-lt"/>
                <a:ea typeface="+mn-ea"/>
                <a:cs typeface="+mn-cs"/>
              </a:rPr>
              <a:t>machine learning and AI </a:t>
            </a:r>
            <a:r>
              <a:rPr lang="en-US" sz="1200" b="0" kern="1200" dirty="0">
                <a:solidFill>
                  <a:schemeClr val="tx1"/>
                </a:solidFill>
                <a:effectLst/>
                <a:latin typeface="+mn-lt"/>
                <a:ea typeface="+mn-ea"/>
                <a:cs typeface="+mn-cs"/>
              </a:rPr>
              <a:t>help your project (2 sentences)</a:t>
            </a:r>
          </a:p>
          <a:p>
            <a:pPr marL="171450" indent="-171450">
              <a:buFont typeface="Wingdings" panose="05000000000000000000" pitchFamily="2" charset="2"/>
              <a:buChar char="Ø"/>
            </a:pPr>
            <a:r>
              <a:rPr lang="en-US" sz="1200" b="0" kern="1200" dirty="0">
                <a:solidFill>
                  <a:schemeClr val="tx1"/>
                </a:solidFill>
                <a:effectLst/>
                <a:latin typeface="+mn-lt"/>
                <a:ea typeface="+mn-ea"/>
                <a:cs typeface="+mn-cs"/>
              </a:rPr>
              <a:t>List </a:t>
            </a:r>
            <a:r>
              <a:rPr lang="en-US" sz="1200" b="1" kern="1200" dirty="0">
                <a:solidFill>
                  <a:schemeClr val="tx1"/>
                </a:solidFill>
                <a:effectLst/>
                <a:latin typeface="+mn-lt"/>
                <a:ea typeface="+mn-ea"/>
                <a:cs typeface="+mn-cs"/>
              </a:rPr>
              <a:t>future challenges </a:t>
            </a:r>
            <a:r>
              <a:rPr lang="en-US" sz="1200" b="0" kern="1200" dirty="0">
                <a:solidFill>
                  <a:schemeClr val="tx1"/>
                </a:solidFill>
                <a:effectLst/>
                <a:latin typeface="+mn-lt"/>
                <a:ea typeface="+mn-ea"/>
                <a:cs typeface="+mn-cs"/>
              </a:rPr>
              <a:t>or next steps after your project is done (1 sentence)</a:t>
            </a:r>
          </a:p>
          <a:p>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Notes </a:t>
            </a:r>
            <a:r>
              <a:rPr lang="en-US" sz="1200" b="0" u="sng" kern="1200" dirty="0">
                <a:solidFill>
                  <a:schemeClr val="tx1"/>
                </a:solidFill>
                <a:effectLst/>
                <a:latin typeface="+mn-lt"/>
                <a:ea typeface="+mn-ea"/>
                <a:cs typeface="+mn-cs"/>
              </a:rPr>
              <a:t>section</a:t>
            </a:r>
            <a:r>
              <a:rPr lang="en-US" sz="1200" b="1" u="sng"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 For the following communities </a:t>
            </a:r>
            <a:r>
              <a:rPr lang="en-US" sz="1200" kern="1200" dirty="0">
                <a:solidFill>
                  <a:schemeClr val="tx1"/>
                </a:solidFill>
                <a:effectLst/>
                <a:latin typeface="+mn-lt"/>
                <a:ea typeface="+mn-ea"/>
                <a:cs typeface="+mn-cs"/>
              </a:rPr>
              <a:t>(2 sentences)</a:t>
            </a:r>
            <a:r>
              <a:rPr lang="en-US" sz="1200" b="1" kern="1200" dirty="0">
                <a:solidFill>
                  <a:schemeClr val="tx1"/>
                </a:solidFill>
                <a:effectLst/>
                <a:latin typeface="+mn-lt"/>
                <a:ea typeface="+mn-ea"/>
                <a:cs typeface="+mn-cs"/>
              </a:rPr>
              <a:t>:</a:t>
            </a:r>
          </a:p>
          <a:p>
            <a:r>
              <a:rPr lang="en-US" sz="1200" b="1" kern="1200" dirty="0">
                <a:solidFill>
                  <a:schemeClr val="tx1"/>
                </a:solidFill>
                <a:effectLst/>
                <a:latin typeface="+mn-lt"/>
                <a:ea typeface="+mn-ea"/>
                <a:cs typeface="+mn-cs"/>
              </a:rPr>
              <a:t>BRAIN</a:t>
            </a:r>
            <a:r>
              <a:rPr lang="en-US" sz="1200" kern="1200" dirty="0">
                <a:solidFill>
                  <a:schemeClr val="tx1"/>
                </a:solidFill>
                <a:effectLst/>
                <a:latin typeface="+mn-lt"/>
                <a:ea typeface="+mn-ea"/>
                <a:cs typeface="+mn-cs"/>
              </a:rPr>
              <a:t>:  explain the theory behind the math/stats and how it will be used to understand how the brain works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Behavioral modeling</a:t>
            </a:r>
            <a:r>
              <a:rPr lang="en-US" sz="1200" kern="1200" dirty="0">
                <a:solidFill>
                  <a:schemeClr val="tx1"/>
                </a:solidFill>
                <a:effectLst/>
                <a:latin typeface="+mn-lt"/>
                <a:ea typeface="+mn-ea"/>
                <a:cs typeface="+mn-cs"/>
              </a:rPr>
              <a:t>:  explain the new theory that will integrate within person dynamics with between person dynamics</a:t>
            </a:r>
          </a:p>
          <a:p>
            <a:r>
              <a:rPr lang="en-US" sz="1200" b="1" kern="1200" dirty="0">
                <a:solidFill>
                  <a:schemeClr val="tx1"/>
                </a:solidFill>
                <a:effectLst/>
                <a:latin typeface="+mn-lt"/>
                <a:ea typeface="+mn-ea"/>
                <a:cs typeface="+mn-cs"/>
              </a:rPr>
              <a:t>Multiscale modeling</a:t>
            </a:r>
            <a:r>
              <a:rPr lang="en-US" sz="1200" kern="1200" dirty="0">
                <a:solidFill>
                  <a:schemeClr val="tx1"/>
                </a:solidFill>
                <a:effectLst/>
                <a:latin typeface="+mn-lt"/>
                <a:ea typeface="+mn-ea"/>
                <a:cs typeface="+mn-cs"/>
              </a:rPr>
              <a:t>:  explain how the math will address methodological challenges (e.g.: crossing scales, sparse data, uncertainty, modularity, spatiotemporal simulation challenges, etc.)</a:t>
            </a:r>
          </a:p>
          <a:p>
            <a:r>
              <a:rPr lang="en-US" sz="1200" b="1" kern="1200" dirty="0">
                <a:solidFill>
                  <a:schemeClr val="tx1"/>
                </a:solidFill>
                <a:effectLst/>
                <a:latin typeface="+mn-lt"/>
                <a:ea typeface="+mn-ea"/>
                <a:cs typeface="+mn-cs"/>
              </a:rPr>
              <a:t>Analysis</a:t>
            </a:r>
            <a:r>
              <a:rPr lang="en-US" sz="1200" kern="1200" dirty="0">
                <a:solidFill>
                  <a:schemeClr val="tx1"/>
                </a:solidFill>
                <a:effectLst/>
                <a:latin typeface="+mn-lt"/>
                <a:ea typeface="+mn-ea"/>
                <a:cs typeface="+mn-cs"/>
              </a:rPr>
              <a:t>:  explain how new statistical approaches will provide mechanistic understanding of the system</a:t>
            </a:r>
          </a:p>
          <a:p>
            <a:r>
              <a:rPr lang="en-US" sz="1200" b="1" kern="1200" dirty="0">
                <a:solidFill>
                  <a:schemeClr val="tx1"/>
                </a:solidFill>
                <a:effectLst/>
                <a:latin typeface="+mn-lt"/>
                <a:ea typeface="+mn-ea"/>
                <a:cs typeface="+mn-cs"/>
              </a:rPr>
              <a:t>Medical simulation</a:t>
            </a:r>
            <a:r>
              <a:rPr lang="en-US" sz="1200" kern="1200" dirty="0">
                <a:solidFill>
                  <a:schemeClr val="tx1"/>
                </a:solidFill>
                <a:effectLst/>
                <a:latin typeface="+mn-lt"/>
                <a:ea typeface="+mn-ea"/>
                <a:cs typeface="+mn-cs"/>
              </a:rPr>
              <a:t>:  explain the math challenges being overcome (e.g. collision dynamics, cloth dynamics, haptics, etc.)</a:t>
            </a:r>
          </a:p>
          <a:p>
            <a:endParaRPr lang="en-US" dirty="0"/>
          </a:p>
        </p:txBody>
      </p:sp>
      <p:sp>
        <p:nvSpPr>
          <p:cNvPr id="4" name="Slide Number Placeholder 3"/>
          <p:cNvSpPr>
            <a:spLocks noGrp="1"/>
          </p:cNvSpPr>
          <p:nvPr>
            <p:ph type="sldNum" sz="quarter" idx="5"/>
          </p:nvPr>
        </p:nvSpPr>
        <p:spPr/>
        <p:txBody>
          <a:bodyPr/>
          <a:lstStyle/>
          <a:p>
            <a:fld id="{5121247D-5C86-4B18-8B46-2B5FA6E0947E}" type="slidenum">
              <a:rPr lang="en-US" smtClean="0"/>
              <a:t>1</a:t>
            </a:fld>
            <a:endParaRPr lang="en-US"/>
          </a:p>
        </p:txBody>
      </p:sp>
    </p:spTree>
    <p:extLst>
      <p:ext uri="{BB962C8B-B14F-4D97-AF65-F5344CB8AC3E}">
        <p14:creationId xmlns:p14="http://schemas.microsoft.com/office/powerpoint/2010/main" val="1314106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Instructions:  </a:t>
            </a:r>
          </a:p>
          <a:p>
            <a:endParaRPr lang="en-US" sz="1200" b="1" kern="1200" dirty="0">
              <a:solidFill>
                <a:schemeClr val="tx1"/>
              </a:solidFill>
              <a:effectLst/>
              <a:latin typeface="+mn-lt"/>
              <a:ea typeface="+mn-ea"/>
              <a:cs typeface="+mn-cs"/>
            </a:endParaRPr>
          </a:p>
          <a:p>
            <a:r>
              <a:rPr lang="en-US" sz="1200" b="1" kern="1200" dirty="0">
                <a:solidFill>
                  <a:srgbClr val="FF0000"/>
                </a:solidFill>
                <a:effectLst/>
                <a:latin typeface="+mn-lt"/>
                <a:ea typeface="+mn-ea"/>
                <a:cs typeface="+mn-cs"/>
              </a:rPr>
              <a:t>Submit 3 slides by Tuesday 2/19/19. Example ready by the 2/15/19.</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Title - headline your </a:t>
            </a:r>
            <a:r>
              <a:rPr lang="en-US" sz="1200" b="1" kern="1200" dirty="0">
                <a:solidFill>
                  <a:schemeClr val="tx1"/>
                </a:solidFill>
                <a:effectLst/>
                <a:latin typeface="+mn-lt"/>
                <a:ea typeface="+mn-ea"/>
                <a:cs typeface="+mn-cs"/>
              </a:rPr>
              <a:t>theory-driven, mechanistic model</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name the </a:t>
            </a:r>
            <a:r>
              <a:rPr lang="en-US" sz="1200" b="1" kern="1200" dirty="0">
                <a:solidFill>
                  <a:schemeClr val="tx1"/>
                </a:solidFill>
                <a:effectLst/>
                <a:latin typeface="+mn-lt"/>
                <a:ea typeface="+mn-ea"/>
                <a:cs typeface="+mn-cs"/>
              </a:rPr>
              <a:t>specific mathematical or statistical method and variations </a:t>
            </a:r>
            <a:r>
              <a:rPr lang="en-US" sz="1200" kern="1200" dirty="0">
                <a:solidFill>
                  <a:schemeClr val="tx1"/>
                </a:solidFill>
                <a:effectLst/>
                <a:latin typeface="+mn-lt"/>
                <a:ea typeface="+mn-ea"/>
                <a:cs typeface="+mn-cs"/>
              </a:rPr>
              <a:t>thereof</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b="1" u="sng" kern="1200" dirty="0">
                <a:solidFill>
                  <a:schemeClr val="tx1"/>
                </a:solidFill>
                <a:effectLst/>
                <a:latin typeface="+mn-lt"/>
                <a:ea typeface="+mn-ea"/>
                <a:cs typeface="+mn-cs"/>
              </a:rPr>
              <a:t>NOTES</a:t>
            </a:r>
            <a:r>
              <a:rPr lang="en-US" sz="1200" u="sng" kern="1200" dirty="0">
                <a:solidFill>
                  <a:schemeClr val="tx1"/>
                </a:solidFill>
                <a:effectLst/>
                <a:latin typeface="+mn-lt"/>
                <a:ea typeface="+mn-ea"/>
                <a:cs typeface="+mn-cs"/>
              </a:rPr>
              <a:t> section</a:t>
            </a:r>
          </a:p>
          <a:p>
            <a:pPr marL="171450" indent="-171450">
              <a:buFont typeface="Wingdings" panose="05000000000000000000" pitchFamily="2" charset="2"/>
              <a:buChar char="Ø"/>
            </a:pPr>
            <a:r>
              <a:rPr lang="en-US" sz="1200" kern="1200" dirty="0">
                <a:solidFill>
                  <a:schemeClr val="tx1"/>
                </a:solidFill>
                <a:effectLst/>
                <a:latin typeface="+mn-lt"/>
                <a:ea typeface="+mn-ea"/>
                <a:cs typeface="+mn-cs"/>
              </a:rPr>
              <a:t>define/explain it enough for a non-scientific person to explain to the general public (2-3 sentences)</a:t>
            </a:r>
          </a:p>
          <a:p>
            <a:pPr marL="171450" indent="-171450">
              <a:buFont typeface="Wingdings" panose="05000000000000000000" pitchFamily="2" charset="2"/>
              <a:buChar char="Ø"/>
            </a:pPr>
            <a:r>
              <a:rPr lang="en-US" sz="1200" b="0" kern="1200" dirty="0">
                <a:solidFill>
                  <a:schemeClr val="tx1"/>
                </a:solidFill>
                <a:effectLst/>
                <a:latin typeface="+mn-lt"/>
                <a:ea typeface="+mn-ea"/>
                <a:cs typeface="+mn-cs"/>
              </a:rPr>
              <a:t>mention how can </a:t>
            </a:r>
            <a:r>
              <a:rPr lang="en-US" sz="1200" b="1" kern="1200" dirty="0">
                <a:solidFill>
                  <a:schemeClr val="tx1"/>
                </a:solidFill>
                <a:effectLst/>
                <a:latin typeface="+mn-lt"/>
                <a:ea typeface="+mn-ea"/>
                <a:cs typeface="+mn-cs"/>
              </a:rPr>
              <a:t>machine learning and AI </a:t>
            </a:r>
            <a:r>
              <a:rPr lang="en-US" sz="1200" b="0" kern="1200" dirty="0">
                <a:solidFill>
                  <a:schemeClr val="tx1"/>
                </a:solidFill>
                <a:effectLst/>
                <a:latin typeface="+mn-lt"/>
                <a:ea typeface="+mn-ea"/>
                <a:cs typeface="+mn-cs"/>
              </a:rPr>
              <a:t>help your project (2 sentences)</a:t>
            </a:r>
          </a:p>
          <a:p>
            <a:pPr marL="171450" indent="-171450">
              <a:buFont typeface="Wingdings" panose="05000000000000000000" pitchFamily="2" charset="2"/>
              <a:buChar char="Ø"/>
            </a:pPr>
            <a:r>
              <a:rPr lang="en-US" sz="1200" b="0" kern="1200" dirty="0">
                <a:solidFill>
                  <a:schemeClr val="tx1"/>
                </a:solidFill>
                <a:effectLst/>
                <a:latin typeface="+mn-lt"/>
                <a:ea typeface="+mn-ea"/>
                <a:cs typeface="+mn-cs"/>
              </a:rPr>
              <a:t>List </a:t>
            </a:r>
            <a:r>
              <a:rPr lang="en-US" sz="1200" b="1" kern="1200" dirty="0">
                <a:solidFill>
                  <a:schemeClr val="tx1"/>
                </a:solidFill>
                <a:effectLst/>
                <a:latin typeface="+mn-lt"/>
                <a:ea typeface="+mn-ea"/>
                <a:cs typeface="+mn-cs"/>
              </a:rPr>
              <a:t>future challenges </a:t>
            </a:r>
            <a:r>
              <a:rPr lang="en-US" sz="1200" b="0" kern="1200" dirty="0">
                <a:solidFill>
                  <a:schemeClr val="tx1"/>
                </a:solidFill>
                <a:effectLst/>
                <a:latin typeface="+mn-lt"/>
                <a:ea typeface="+mn-ea"/>
                <a:cs typeface="+mn-cs"/>
              </a:rPr>
              <a:t>or next steps after your project is done (1 sentence)</a:t>
            </a:r>
          </a:p>
          <a:p>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Notes </a:t>
            </a:r>
            <a:r>
              <a:rPr lang="en-US" sz="1200" b="0" u="sng" kern="1200" dirty="0">
                <a:solidFill>
                  <a:schemeClr val="tx1"/>
                </a:solidFill>
                <a:effectLst/>
                <a:latin typeface="+mn-lt"/>
                <a:ea typeface="+mn-ea"/>
                <a:cs typeface="+mn-cs"/>
              </a:rPr>
              <a:t>section</a:t>
            </a:r>
            <a:r>
              <a:rPr lang="en-US" sz="1200" b="1" u="sng"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 For the following communities </a:t>
            </a:r>
            <a:r>
              <a:rPr lang="en-US" sz="1200" kern="1200" dirty="0">
                <a:solidFill>
                  <a:schemeClr val="tx1"/>
                </a:solidFill>
                <a:effectLst/>
                <a:latin typeface="+mn-lt"/>
                <a:ea typeface="+mn-ea"/>
                <a:cs typeface="+mn-cs"/>
              </a:rPr>
              <a:t>(2 sentences)</a:t>
            </a:r>
            <a:r>
              <a:rPr lang="en-US" sz="1200" b="1" kern="1200" dirty="0">
                <a:solidFill>
                  <a:schemeClr val="tx1"/>
                </a:solidFill>
                <a:effectLst/>
                <a:latin typeface="+mn-lt"/>
                <a:ea typeface="+mn-ea"/>
                <a:cs typeface="+mn-cs"/>
              </a:rPr>
              <a:t>:</a:t>
            </a:r>
          </a:p>
          <a:p>
            <a:r>
              <a:rPr lang="en-US" sz="1200" b="1" kern="1200" dirty="0">
                <a:solidFill>
                  <a:schemeClr val="tx1"/>
                </a:solidFill>
                <a:effectLst/>
                <a:latin typeface="+mn-lt"/>
                <a:ea typeface="+mn-ea"/>
                <a:cs typeface="+mn-cs"/>
              </a:rPr>
              <a:t>BRAIN</a:t>
            </a:r>
            <a:r>
              <a:rPr lang="en-US" sz="1200" kern="1200" dirty="0">
                <a:solidFill>
                  <a:schemeClr val="tx1"/>
                </a:solidFill>
                <a:effectLst/>
                <a:latin typeface="+mn-lt"/>
                <a:ea typeface="+mn-ea"/>
                <a:cs typeface="+mn-cs"/>
              </a:rPr>
              <a:t>:  explain the theory behind the math/stats and how it will be used to understand how the brain works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Behavioral modeling</a:t>
            </a:r>
            <a:r>
              <a:rPr lang="en-US" sz="1200" kern="1200" dirty="0">
                <a:solidFill>
                  <a:schemeClr val="tx1"/>
                </a:solidFill>
                <a:effectLst/>
                <a:latin typeface="+mn-lt"/>
                <a:ea typeface="+mn-ea"/>
                <a:cs typeface="+mn-cs"/>
              </a:rPr>
              <a:t>:  explain the new theory that will integrate within person dynamics with between person dynamics</a:t>
            </a:r>
          </a:p>
          <a:p>
            <a:r>
              <a:rPr lang="en-US" sz="1200" b="1" kern="1200" dirty="0">
                <a:solidFill>
                  <a:schemeClr val="tx1"/>
                </a:solidFill>
                <a:effectLst/>
                <a:latin typeface="+mn-lt"/>
                <a:ea typeface="+mn-ea"/>
                <a:cs typeface="+mn-cs"/>
              </a:rPr>
              <a:t>Multiscale modeling</a:t>
            </a:r>
            <a:r>
              <a:rPr lang="en-US" sz="1200" kern="1200" dirty="0">
                <a:solidFill>
                  <a:schemeClr val="tx1"/>
                </a:solidFill>
                <a:effectLst/>
                <a:latin typeface="+mn-lt"/>
                <a:ea typeface="+mn-ea"/>
                <a:cs typeface="+mn-cs"/>
              </a:rPr>
              <a:t>:  explain how the math will address methodological challenges (e.g.: crossing scales, sparse data, uncertainty, modularity, spatiotemporal simulation challenges, etc.)</a:t>
            </a:r>
          </a:p>
          <a:p>
            <a:r>
              <a:rPr lang="en-US" sz="1200" b="1" kern="1200" dirty="0">
                <a:solidFill>
                  <a:schemeClr val="tx1"/>
                </a:solidFill>
                <a:effectLst/>
                <a:latin typeface="+mn-lt"/>
                <a:ea typeface="+mn-ea"/>
                <a:cs typeface="+mn-cs"/>
              </a:rPr>
              <a:t>Analysis</a:t>
            </a:r>
            <a:r>
              <a:rPr lang="en-US" sz="1200" kern="1200" dirty="0">
                <a:solidFill>
                  <a:schemeClr val="tx1"/>
                </a:solidFill>
                <a:effectLst/>
                <a:latin typeface="+mn-lt"/>
                <a:ea typeface="+mn-ea"/>
                <a:cs typeface="+mn-cs"/>
              </a:rPr>
              <a:t>:  explain how new statistical approaches will provide mechanistic understanding of the system</a:t>
            </a:r>
          </a:p>
          <a:p>
            <a:r>
              <a:rPr lang="en-US" sz="1200" b="1" kern="1200" dirty="0">
                <a:solidFill>
                  <a:schemeClr val="tx1"/>
                </a:solidFill>
                <a:effectLst/>
                <a:latin typeface="+mn-lt"/>
                <a:ea typeface="+mn-ea"/>
                <a:cs typeface="+mn-cs"/>
              </a:rPr>
              <a:t>Medical simulation</a:t>
            </a:r>
            <a:r>
              <a:rPr lang="en-US" sz="1200" kern="1200" dirty="0">
                <a:solidFill>
                  <a:schemeClr val="tx1"/>
                </a:solidFill>
                <a:effectLst/>
                <a:latin typeface="+mn-lt"/>
                <a:ea typeface="+mn-ea"/>
                <a:cs typeface="+mn-cs"/>
              </a:rPr>
              <a:t>:  explain the math challenges being overcome (e.g. collision dynamics, cloth dynamics, haptics, etc.)</a:t>
            </a:r>
          </a:p>
          <a:p>
            <a:endParaRPr lang="en-US" dirty="0"/>
          </a:p>
        </p:txBody>
      </p:sp>
      <p:sp>
        <p:nvSpPr>
          <p:cNvPr id="4" name="Slide Number Placeholder 3"/>
          <p:cNvSpPr>
            <a:spLocks noGrp="1"/>
          </p:cNvSpPr>
          <p:nvPr>
            <p:ph type="sldNum" sz="quarter" idx="5"/>
          </p:nvPr>
        </p:nvSpPr>
        <p:spPr/>
        <p:txBody>
          <a:bodyPr/>
          <a:lstStyle/>
          <a:p>
            <a:fld id="{5121247D-5C86-4B18-8B46-2B5FA6E0947E}" type="slidenum">
              <a:rPr lang="en-US" smtClean="0"/>
              <a:t>2</a:t>
            </a:fld>
            <a:endParaRPr lang="en-US"/>
          </a:p>
        </p:txBody>
      </p:sp>
    </p:spTree>
    <p:extLst>
      <p:ext uri="{BB962C8B-B14F-4D97-AF65-F5344CB8AC3E}">
        <p14:creationId xmlns:p14="http://schemas.microsoft.com/office/powerpoint/2010/main" val="1881517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Instructions:  </a:t>
            </a:r>
          </a:p>
          <a:p>
            <a:endParaRPr lang="en-US" sz="1200" b="1" kern="1200" dirty="0">
              <a:solidFill>
                <a:schemeClr val="tx1"/>
              </a:solidFill>
              <a:effectLst/>
              <a:latin typeface="+mn-lt"/>
              <a:ea typeface="+mn-ea"/>
              <a:cs typeface="+mn-cs"/>
            </a:endParaRPr>
          </a:p>
          <a:p>
            <a:r>
              <a:rPr lang="en-US" sz="1200" b="1" kern="1200" dirty="0">
                <a:solidFill>
                  <a:srgbClr val="FF0000"/>
                </a:solidFill>
                <a:effectLst/>
                <a:latin typeface="+mn-lt"/>
                <a:ea typeface="+mn-ea"/>
                <a:cs typeface="+mn-cs"/>
              </a:rPr>
              <a:t>Submit 3 slides by Tuesday 2/19/19. Example ready by the 2/15/19.</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Title - headline your </a:t>
            </a:r>
            <a:r>
              <a:rPr lang="en-US" sz="1200" b="1" kern="1200" dirty="0">
                <a:solidFill>
                  <a:schemeClr val="tx1"/>
                </a:solidFill>
                <a:effectLst/>
                <a:latin typeface="+mn-lt"/>
                <a:ea typeface="+mn-ea"/>
                <a:cs typeface="+mn-cs"/>
              </a:rPr>
              <a:t>theory-driven, mechanistic model</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name the </a:t>
            </a:r>
            <a:r>
              <a:rPr lang="en-US" sz="1200" b="1" kern="1200" dirty="0">
                <a:solidFill>
                  <a:schemeClr val="tx1"/>
                </a:solidFill>
                <a:effectLst/>
                <a:latin typeface="+mn-lt"/>
                <a:ea typeface="+mn-ea"/>
                <a:cs typeface="+mn-cs"/>
              </a:rPr>
              <a:t>specific mathematical or statistical method and variations </a:t>
            </a:r>
            <a:r>
              <a:rPr lang="en-US" sz="1200" kern="1200" dirty="0">
                <a:solidFill>
                  <a:schemeClr val="tx1"/>
                </a:solidFill>
                <a:effectLst/>
                <a:latin typeface="+mn-lt"/>
                <a:ea typeface="+mn-ea"/>
                <a:cs typeface="+mn-cs"/>
              </a:rPr>
              <a:t>thereof</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b="1" u="sng" kern="1200" dirty="0">
                <a:solidFill>
                  <a:schemeClr val="tx1"/>
                </a:solidFill>
                <a:effectLst/>
                <a:latin typeface="+mn-lt"/>
                <a:ea typeface="+mn-ea"/>
                <a:cs typeface="+mn-cs"/>
              </a:rPr>
              <a:t>NOTES</a:t>
            </a:r>
            <a:r>
              <a:rPr lang="en-US" sz="1200" u="sng" kern="1200" dirty="0">
                <a:solidFill>
                  <a:schemeClr val="tx1"/>
                </a:solidFill>
                <a:effectLst/>
                <a:latin typeface="+mn-lt"/>
                <a:ea typeface="+mn-ea"/>
                <a:cs typeface="+mn-cs"/>
              </a:rPr>
              <a:t> section</a:t>
            </a:r>
          </a:p>
          <a:p>
            <a:pPr marL="171450" indent="-171450">
              <a:buFont typeface="Wingdings" panose="05000000000000000000" pitchFamily="2" charset="2"/>
              <a:buChar char="Ø"/>
            </a:pPr>
            <a:r>
              <a:rPr lang="en-US" sz="1200" kern="1200" dirty="0">
                <a:solidFill>
                  <a:schemeClr val="tx1"/>
                </a:solidFill>
                <a:effectLst/>
                <a:latin typeface="+mn-lt"/>
                <a:ea typeface="+mn-ea"/>
                <a:cs typeface="+mn-cs"/>
              </a:rPr>
              <a:t>define/explain it enough for a non-scientific person to explain to the general public (2-3 sentences)</a:t>
            </a:r>
          </a:p>
          <a:p>
            <a:pPr marL="171450" indent="-171450">
              <a:buFont typeface="Wingdings" panose="05000000000000000000" pitchFamily="2" charset="2"/>
              <a:buChar char="Ø"/>
            </a:pPr>
            <a:r>
              <a:rPr lang="en-US" sz="1200" b="0" kern="1200" dirty="0">
                <a:solidFill>
                  <a:schemeClr val="tx1"/>
                </a:solidFill>
                <a:effectLst/>
                <a:latin typeface="+mn-lt"/>
                <a:ea typeface="+mn-ea"/>
                <a:cs typeface="+mn-cs"/>
              </a:rPr>
              <a:t>mention how can </a:t>
            </a:r>
            <a:r>
              <a:rPr lang="en-US" sz="1200" b="1" kern="1200" dirty="0">
                <a:solidFill>
                  <a:schemeClr val="tx1"/>
                </a:solidFill>
                <a:effectLst/>
                <a:latin typeface="+mn-lt"/>
                <a:ea typeface="+mn-ea"/>
                <a:cs typeface="+mn-cs"/>
              </a:rPr>
              <a:t>machine learning and AI </a:t>
            </a:r>
            <a:r>
              <a:rPr lang="en-US" sz="1200" b="0" kern="1200" dirty="0">
                <a:solidFill>
                  <a:schemeClr val="tx1"/>
                </a:solidFill>
                <a:effectLst/>
                <a:latin typeface="+mn-lt"/>
                <a:ea typeface="+mn-ea"/>
                <a:cs typeface="+mn-cs"/>
              </a:rPr>
              <a:t>help your project (2 sentences)</a:t>
            </a:r>
          </a:p>
          <a:p>
            <a:pPr marL="171450" indent="-171450">
              <a:buFont typeface="Wingdings" panose="05000000000000000000" pitchFamily="2" charset="2"/>
              <a:buChar char="Ø"/>
            </a:pPr>
            <a:r>
              <a:rPr lang="en-US" sz="1200" b="0" kern="1200" dirty="0">
                <a:solidFill>
                  <a:schemeClr val="tx1"/>
                </a:solidFill>
                <a:effectLst/>
                <a:latin typeface="+mn-lt"/>
                <a:ea typeface="+mn-ea"/>
                <a:cs typeface="+mn-cs"/>
              </a:rPr>
              <a:t>List </a:t>
            </a:r>
            <a:r>
              <a:rPr lang="en-US" sz="1200" b="1" kern="1200" dirty="0">
                <a:solidFill>
                  <a:schemeClr val="tx1"/>
                </a:solidFill>
                <a:effectLst/>
                <a:latin typeface="+mn-lt"/>
                <a:ea typeface="+mn-ea"/>
                <a:cs typeface="+mn-cs"/>
              </a:rPr>
              <a:t>future challenges </a:t>
            </a:r>
            <a:r>
              <a:rPr lang="en-US" sz="1200" b="0" kern="1200" dirty="0">
                <a:solidFill>
                  <a:schemeClr val="tx1"/>
                </a:solidFill>
                <a:effectLst/>
                <a:latin typeface="+mn-lt"/>
                <a:ea typeface="+mn-ea"/>
                <a:cs typeface="+mn-cs"/>
              </a:rPr>
              <a:t>or next steps after your project is done (1 sentence)</a:t>
            </a:r>
          </a:p>
          <a:p>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Notes </a:t>
            </a:r>
            <a:r>
              <a:rPr lang="en-US" sz="1200" b="0" u="sng" kern="1200" dirty="0">
                <a:solidFill>
                  <a:schemeClr val="tx1"/>
                </a:solidFill>
                <a:effectLst/>
                <a:latin typeface="+mn-lt"/>
                <a:ea typeface="+mn-ea"/>
                <a:cs typeface="+mn-cs"/>
              </a:rPr>
              <a:t>section</a:t>
            </a:r>
            <a:r>
              <a:rPr lang="en-US" sz="1200" b="1" u="sng"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 For the following communities </a:t>
            </a:r>
            <a:r>
              <a:rPr lang="en-US" sz="1200" kern="1200" dirty="0">
                <a:solidFill>
                  <a:schemeClr val="tx1"/>
                </a:solidFill>
                <a:effectLst/>
                <a:latin typeface="+mn-lt"/>
                <a:ea typeface="+mn-ea"/>
                <a:cs typeface="+mn-cs"/>
              </a:rPr>
              <a:t>(2 sentences)</a:t>
            </a:r>
            <a:r>
              <a:rPr lang="en-US" sz="1200" b="1" kern="1200" dirty="0">
                <a:solidFill>
                  <a:schemeClr val="tx1"/>
                </a:solidFill>
                <a:effectLst/>
                <a:latin typeface="+mn-lt"/>
                <a:ea typeface="+mn-ea"/>
                <a:cs typeface="+mn-cs"/>
              </a:rPr>
              <a:t>:</a:t>
            </a:r>
          </a:p>
          <a:p>
            <a:r>
              <a:rPr lang="en-US" sz="1200" b="1" kern="1200" dirty="0">
                <a:solidFill>
                  <a:schemeClr val="tx1"/>
                </a:solidFill>
                <a:effectLst/>
                <a:latin typeface="+mn-lt"/>
                <a:ea typeface="+mn-ea"/>
                <a:cs typeface="+mn-cs"/>
              </a:rPr>
              <a:t>BRAIN</a:t>
            </a:r>
            <a:r>
              <a:rPr lang="en-US" sz="1200" kern="1200" dirty="0">
                <a:solidFill>
                  <a:schemeClr val="tx1"/>
                </a:solidFill>
                <a:effectLst/>
                <a:latin typeface="+mn-lt"/>
                <a:ea typeface="+mn-ea"/>
                <a:cs typeface="+mn-cs"/>
              </a:rPr>
              <a:t>:  explain the theory behind the math/stats and how it will be used to understand how the brain works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Behavioral modeling</a:t>
            </a:r>
            <a:r>
              <a:rPr lang="en-US" sz="1200" kern="1200" dirty="0">
                <a:solidFill>
                  <a:schemeClr val="tx1"/>
                </a:solidFill>
                <a:effectLst/>
                <a:latin typeface="+mn-lt"/>
                <a:ea typeface="+mn-ea"/>
                <a:cs typeface="+mn-cs"/>
              </a:rPr>
              <a:t>:  explain the new theory that will integrate within person dynamics with between person dynamics</a:t>
            </a:r>
          </a:p>
          <a:p>
            <a:r>
              <a:rPr lang="en-US" sz="1200" b="1" kern="1200" dirty="0">
                <a:solidFill>
                  <a:schemeClr val="tx1"/>
                </a:solidFill>
                <a:effectLst/>
                <a:latin typeface="+mn-lt"/>
                <a:ea typeface="+mn-ea"/>
                <a:cs typeface="+mn-cs"/>
              </a:rPr>
              <a:t>Multiscale modeling</a:t>
            </a:r>
            <a:r>
              <a:rPr lang="en-US" sz="1200" kern="1200" dirty="0">
                <a:solidFill>
                  <a:schemeClr val="tx1"/>
                </a:solidFill>
                <a:effectLst/>
                <a:latin typeface="+mn-lt"/>
                <a:ea typeface="+mn-ea"/>
                <a:cs typeface="+mn-cs"/>
              </a:rPr>
              <a:t>:  explain how the math will address methodological challenges (e.g.: crossing scales, sparse data, uncertainty, modularity, spatiotemporal simulation challenges, etc.)</a:t>
            </a:r>
          </a:p>
          <a:p>
            <a:r>
              <a:rPr lang="en-US" sz="1200" b="1" kern="1200" dirty="0">
                <a:solidFill>
                  <a:schemeClr val="tx1"/>
                </a:solidFill>
                <a:effectLst/>
                <a:latin typeface="+mn-lt"/>
                <a:ea typeface="+mn-ea"/>
                <a:cs typeface="+mn-cs"/>
              </a:rPr>
              <a:t>Analysis</a:t>
            </a:r>
            <a:r>
              <a:rPr lang="en-US" sz="1200" kern="1200" dirty="0">
                <a:solidFill>
                  <a:schemeClr val="tx1"/>
                </a:solidFill>
                <a:effectLst/>
                <a:latin typeface="+mn-lt"/>
                <a:ea typeface="+mn-ea"/>
                <a:cs typeface="+mn-cs"/>
              </a:rPr>
              <a:t>:  explain how new statistical approaches will provide mechanistic understanding of the system</a:t>
            </a:r>
          </a:p>
          <a:p>
            <a:r>
              <a:rPr lang="en-US" sz="1200" b="1" kern="1200" dirty="0">
                <a:solidFill>
                  <a:schemeClr val="tx1"/>
                </a:solidFill>
                <a:effectLst/>
                <a:latin typeface="+mn-lt"/>
                <a:ea typeface="+mn-ea"/>
                <a:cs typeface="+mn-cs"/>
              </a:rPr>
              <a:t>Medical simulation</a:t>
            </a:r>
            <a:r>
              <a:rPr lang="en-US" sz="1200" kern="1200" dirty="0">
                <a:solidFill>
                  <a:schemeClr val="tx1"/>
                </a:solidFill>
                <a:effectLst/>
                <a:latin typeface="+mn-lt"/>
                <a:ea typeface="+mn-ea"/>
                <a:cs typeface="+mn-cs"/>
              </a:rPr>
              <a:t>:  explain the math challenges being overcome (e.g. collision dynamics, cloth dynamics, haptics, etc.)</a:t>
            </a:r>
          </a:p>
          <a:p>
            <a:endParaRPr lang="en-US" dirty="0"/>
          </a:p>
        </p:txBody>
      </p:sp>
      <p:sp>
        <p:nvSpPr>
          <p:cNvPr id="4" name="Slide Number Placeholder 3"/>
          <p:cNvSpPr>
            <a:spLocks noGrp="1"/>
          </p:cNvSpPr>
          <p:nvPr>
            <p:ph type="sldNum" sz="quarter" idx="5"/>
          </p:nvPr>
        </p:nvSpPr>
        <p:spPr/>
        <p:txBody>
          <a:bodyPr/>
          <a:lstStyle/>
          <a:p>
            <a:fld id="{5121247D-5C86-4B18-8B46-2B5FA6E0947E}" type="slidenum">
              <a:rPr lang="en-US" smtClean="0"/>
              <a:t>3</a:t>
            </a:fld>
            <a:endParaRPr lang="en-US"/>
          </a:p>
        </p:txBody>
      </p:sp>
    </p:spTree>
    <p:extLst>
      <p:ext uri="{BB962C8B-B14F-4D97-AF65-F5344CB8AC3E}">
        <p14:creationId xmlns:p14="http://schemas.microsoft.com/office/powerpoint/2010/main" val="23786807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67717-1496-4177-8D92-7C8E2D43CB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34447B-AE9B-46D7-B7EC-5E4BD78B03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B040B6-3A84-4205-9B41-82F13DCF2734}"/>
              </a:ext>
            </a:extLst>
          </p:cNvPr>
          <p:cNvSpPr>
            <a:spLocks noGrp="1"/>
          </p:cNvSpPr>
          <p:nvPr>
            <p:ph type="dt" sz="half" idx="10"/>
          </p:nvPr>
        </p:nvSpPr>
        <p:spPr/>
        <p:txBody>
          <a:bodyPr/>
          <a:lstStyle/>
          <a:p>
            <a:fld id="{1DBA29A7-C6A7-4516-A0B8-880E757F7B93}" type="datetimeFigureOut">
              <a:rPr lang="en-US" smtClean="0"/>
              <a:t>2/27/2019</a:t>
            </a:fld>
            <a:endParaRPr lang="en-US"/>
          </a:p>
        </p:txBody>
      </p:sp>
      <p:sp>
        <p:nvSpPr>
          <p:cNvPr id="5" name="Footer Placeholder 4">
            <a:extLst>
              <a:ext uri="{FF2B5EF4-FFF2-40B4-BE49-F238E27FC236}">
                <a16:creationId xmlns:a16="http://schemas.microsoft.com/office/drawing/2014/main" id="{18AB7890-0B25-4709-8D8B-7230D48C63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F963BC-921C-4FE1-852B-803174071EA7}"/>
              </a:ext>
            </a:extLst>
          </p:cNvPr>
          <p:cNvSpPr>
            <a:spLocks noGrp="1"/>
          </p:cNvSpPr>
          <p:nvPr>
            <p:ph type="sldNum" sz="quarter" idx="12"/>
          </p:nvPr>
        </p:nvSpPr>
        <p:spPr/>
        <p:txBody>
          <a:bodyPr/>
          <a:lstStyle/>
          <a:p>
            <a:fld id="{E983F42C-7870-467E-B605-F7226AA5127C}" type="slidenum">
              <a:rPr lang="en-US" smtClean="0"/>
              <a:t>‹#›</a:t>
            </a:fld>
            <a:endParaRPr lang="en-US"/>
          </a:p>
        </p:txBody>
      </p:sp>
      <p:pic>
        <p:nvPicPr>
          <p:cNvPr id="11" name="Picture 10">
            <a:extLst>
              <a:ext uri="{FF2B5EF4-FFF2-40B4-BE49-F238E27FC236}">
                <a16:creationId xmlns:a16="http://schemas.microsoft.com/office/drawing/2014/main" id="{5A89B9E2-3767-4ABA-96B6-057440306338}"/>
              </a:ext>
            </a:extLst>
          </p:cNvPr>
          <p:cNvPicPr>
            <a:picLocks noChangeAspect="1"/>
          </p:cNvPicPr>
          <p:nvPr userDrawn="1"/>
        </p:nvPicPr>
        <p:blipFill rotWithShape="1">
          <a:blip r:embed="rId2"/>
          <a:srcRect l="31939" t="70782" r="40981"/>
          <a:stretch/>
        </p:blipFill>
        <p:spPr>
          <a:xfrm>
            <a:off x="231423" y="120474"/>
            <a:ext cx="3084690" cy="2003778"/>
          </a:xfrm>
          <a:prstGeom prst="rect">
            <a:avLst/>
          </a:prstGeom>
        </p:spPr>
      </p:pic>
      <p:pic>
        <p:nvPicPr>
          <p:cNvPr id="12" name="Picture 11">
            <a:extLst>
              <a:ext uri="{FF2B5EF4-FFF2-40B4-BE49-F238E27FC236}">
                <a16:creationId xmlns:a16="http://schemas.microsoft.com/office/drawing/2014/main" id="{DDD0C1AA-18F7-4B6D-948D-9BBA3D86C7C3}"/>
              </a:ext>
            </a:extLst>
          </p:cNvPr>
          <p:cNvPicPr>
            <a:picLocks noChangeAspect="1"/>
          </p:cNvPicPr>
          <p:nvPr userDrawn="1"/>
        </p:nvPicPr>
        <p:blipFill rotWithShape="1">
          <a:blip r:embed="rId3"/>
          <a:srcRect l="42469" t="8439" r="46828" b="83660"/>
          <a:stretch/>
        </p:blipFill>
        <p:spPr>
          <a:xfrm>
            <a:off x="3764843" y="640644"/>
            <a:ext cx="1219201" cy="541867"/>
          </a:xfrm>
          <a:prstGeom prst="rect">
            <a:avLst/>
          </a:prstGeom>
        </p:spPr>
      </p:pic>
      <p:pic>
        <p:nvPicPr>
          <p:cNvPr id="13" name="Picture 12">
            <a:extLst>
              <a:ext uri="{FF2B5EF4-FFF2-40B4-BE49-F238E27FC236}">
                <a16:creationId xmlns:a16="http://schemas.microsoft.com/office/drawing/2014/main" id="{82140BB4-AAAC-49DA-A944-72CEDA75FB1C}"/>
              </a:ext>
            </a:extLst>
          </p:cNvPr>
          <p:cNvPicPr>
            <a:picLocks noChangeAspect="1"/>
          </p:cNvPicPr>
          <p:nvPr userDrawn="1"/>
        </p:nvPicPr>
        <p:blipFill rotWithShape="1">
          <a:blip r:embed="rId3"/>
          <a:srcRect l="42469" t="8439" r="46828" b="83660"/>
          <a:stretch/>
        </p:blipFill>
        <p:spPr>
          <a:xfrm>
            <a:off x="5492043" y="640644"/>
            <a:ext cx="1219201" cy="541867"/>
          </a:xfrm>
          <a:prstGeom prst="rect">
            <a:avLst/>
          </a:prstGeom>
        </p:spPr>
      </p:pic>
      <p:pic>
        <p:nvPicPr>
          <p:cNvPr id="14" name="Picture 13">
            <a:extLst>
              <a:ext uri="{FF2B5EF4-FFF2-40B4-BE49-F238E27FC236}">
                <a16:creationId xmlns:a16="http://schemas.microsoft.com/office/drawing/2014/main" id="{FFD526E7-D5E9-4584-A70B-CA57609675A0}"/>
              </a:ext>
            </a:extLst>
          </p:cNvPr>
          <p:cNvPicPr>
            <a:picLocks noChangeAspect="1"/>
          </p:cNvPicPr>
          <p:nvPr userDrawn="1"/>
        </p:nvPicPr>
        <p:blipFill rotWithShape="1">
          <a:blip r:embed="rId3"/>
          <a:srcRect l="42469" t="8439" r="46828" b="83660"/>
          <a:stretch/>
        </p:blipFill>
        <p:spPr>
          <a:xfrm>
            <a:off x="5796843" y="640644"/>
            <a:ext cx="1219201" cy="541867"/>
          </a:xfrm>
          <a:prstGeom prst="rect">
            <a:avLst/>
          </a:prstGeom>
        </p:spPr>
      </p:pic>
      <p:pic>
        <p:nvPicPr>
          <p:cNvPr id="15" name="Picture 14">
            <a:extLst>
              <a:ext uri="{FF2B5EF4-FFF2-40B4-BE49-F238E27FC236}">
                <a16:creationId xmlns:a16="http://schemas.microsoft.com/office/drawing/2014/main" id="{AB82D969-B668-45A6-B5A4-598D2ED102A0}"/>
              </a:ext>
            </a:extLst>
          </p:cNvPr>
          <p:cNvPicPr>
            <a:picLocks noChangeAspect="1"/>
          </p:cNvPicPr>
          <p:nvPr userDrawn="1"/>
        </p:nvPicPr>
        <p:blipFill rotWithShape="1">
          <a:blip r:embed="rId3"/>
          <a:srcRect l="42469" t="8439" r="46828" b="83660"/>
          <a:stretch/>
        </p:blipFill>
        <p:spPr>
          <a:xfrm>
            <a:off x="7281332" y="640644"/>
            <a:ext cx="1219201" cy="541867"/>
          </a:xfrm>
          <a:prstGeom prst="rect">
            <a:avLst/>
          </a:prstGeom>
        </p:spPr>
      </p:pic>
      <p:pic>
        <p:nvPicPr>
          <p:cNvPr id="16" name="Picture 15">
            <a:extLst>
              <a:ext uri="{FF2B5EF4-FFF2-40B4-BE49-F238E27FC236}">
                <a16:creationId xmlns:a16="http://schemas.microsoft.com/office/drawing/2014/main" id="{F4B52DCA-4E23-4339-B6B5-0A8DCCD1975F}"/>
              </a:ext>
            </a:extLst>
          </p:cNvPr>
          <p:cNvPicPr>
            <a:picLocks noChangeAspect="1"/>
          </p:cNvPicPr>
          <p:nvPr userDrawn="1"/>
        </p:nvPicPr>
        <p:blipFill rotWithShape="1">
          <a:blip r:embed="rId3"/>
          <a:srcRect l="42469" t="8439" r="46828" b="83660"/>
          <a:stretch/>
        </p:blipFill>
        <p:spPr>
          <a:xfrm>
            <a:off x="8500533" y="640644"/>
            <a:ext cx="1219201" cy="541867"/>
          </a:xfrm>
          <a:prstGeom prst="rect">
            <a:avLst/>
          </a:prstGeom>
        </p:spPr>
      </p:pic>
      <p:pic>
        <p:nvPicPr>
          <p:cNvPr id="17" name="Picture 16">
            <a:extLst>
              <a:ext uri="{FF2B5EF4-FFF2-40B4-BE49-F238E27FC236}">
                <a16:creationId xmlns:a16="http://schemas.microsoft.com/office/drawing/2014/main" id="{C6CE021F-922F-413E-9275-C5C5A26D676A}"/>
              </a:ext>
            </a:extLst>
          </p:cNvPr>
          <p:cNvPicPr>
            <a:picLocks noChangeAspect="1"/>
          </p:cNvPicPr>
          <p:nvPr userDrawn="1"/>
        </p:nvPicPr>
        <p:blipFill rotWithShape="1">
          <a:blip r:embed="rId3"/>
          <a:srcRect l="42469" t="8439" r="46828" b="83660"/>
          <a:stretch/>
        </p:blipFill>
        <p:spPr>
          <a:xfrm>
            <a:off x="10120490" y="640644"/>
            <a:ext cx="1219201" cy="541867"/>
          </a:xfrm>
          <a:prstGeom prst="rect">
            <a:avLst/>
          </a:prstGeom>
        </p:spPr>
      </p:pic>
    </p:spTree>
    <p:extLst>
      <p:ext uri="{BB962C8B-B14F-4D97-AF65-F5344CB8AC3E}">
        <p14:creationId xmlns:p14="http://schemas.microsoft.com/office/powerpoint/2010/main" val="264833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67E65-26BB-44E4-B505-FD5FF951B8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A2B483-7C58-4A56-A06A-901FF130765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7F5879-E68E-4C30-8EB5-0D8E925B291D}"/>
              </a:ext>
            </a:extLst>
          </p:cNvPr>
          <p:cNvSpPr>
            <a:spLocks noGrp="1"/>
          </p:cNvSpPr>
          <p:nvPr>
            <p:ph type="dt" sz="half" idx="10"/>
          </p:nvPr>
        </p:nvSpPr>
        <p:spPr/>
        <p:txBody>
          <a:bodyPr/>
          <a:lstStyle/>
          <a:p>
            <a:fld id="{1DBA29A7-C6A7-4516-A0B8-880E757F7B93}" type="datetimeFigureOut">
              <a:rPr lang="en-US" smtClean="0"/>
              <a:t>2/27/2019</a:t>
            </a:fld>
            <a:endParaRPr lang="en-US"/>
          </a:p>
        </p:txBody>
      </p:sp>
      <p:sp>
        <p:nvSpPr>
          <p:cNvPr id="5" name="Footer Placeholder 4">
            <a:extLst>
              <a:ext uri="{FF2B5EF4-FFF2-40B4-BE49-F238E27FC236}">
                <a16:creationId xmlns:a16="http://schemas.microsoft.com/office/drawing/2014/main" id="{B93E4EAA-8018-4EA9-BEB5-7AA707E64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98F626-D5AA-4BFD-8CAA-8D7EB7E7182B}"/>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3818550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269C6-82F5-43DB-A279-C6776671E0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42516D-1187-4E87-BCCF-2135E13A927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CFF842-EE17-4E32-8BC0-49E4F6F2BF57}"/>
              </a:ext>
            </a:extLst>
          </p:cNvPr>
          <p:cNvSpPr>
            <a:spLocks noGrp="1"/>
          </p:cNvSpPr>
          <p:nvPr>
            <p:ph type="dt" sz="half" idx="10"/>
          </p:nvPr>
        </p:nvSpPr>
        <p:spPr/>
        <p:txBody>
          <a:bodyPr/>
          <a:lstStyle/>
          <a:p>
            <a:fld id="{1DBA29A7-C6A7-4516-A0B8-880E757F7B93}" type="datetimeFigureOut">
              <a:rPr lang="en-US" smtClean="0"/>
              <a:t>2/27/2019</a:t>
            </a:fld>
            <a:endParaRPr lang="en-US"/>
          </a:p>
        </p:txBody>
      </p:sp>
      <p:sp>
        <p:nvSpPr>
          <p:cNvPr id="5" name="Footer Placeholder 4">
            <a:extLst>
              <a:ext uri="{FF2B5EF4-FFF2-40B4-BE49-F238E27FC236}">
                <a16:creationId xmlns:a16="http://schemas.microsoft.com/office/drawing/2014/main" id="{60825791-924E-484D-BF3B-970DC186C0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61907A-C84D-4E51-8727-0E26CF62666C}"/>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590747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B6A7E-337E-4A5F-BC16-9693585479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08B992-9332-4A7A-BDAA-2007297D28E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B6C89D-FEF8-4AAE-A0BE-8E2ACD42DF1F}"/>
              </a:ext>
            </a:extLst>
          </p:cNvPr>
          <p:cNvSpPr>
            <a:spLocks noGrp="1"/>
          </p:cNvSpPr>
          <p:nvPr>
            <p:ph type="dt" sz="half" idx="10"/>
          </p:nvPr>
        </p:nvSpPr>
        <p:spPr/>
        <p:txBody>
          <a:bodyPr/>
          <a:lstStyle/>
          <a:p>
            <a:fld id="{1DBA29A7-C6A7-4516-A0B8-880E757F7B93}" type="datetimeFigureOut">
              <a:rPr lang="en-US" smtClean="0"/>
              <a:t>2/27/2019</a:t>
            </a:fld>
            <a:endParaRPr lang="en-US"/>
          </a:p>
        </p:txBody>
      </p:sp>
      <p:sp>
        <p:nvSpPr>
          <p:cNvPr id="5" name="Footer Placeholder 4">
            <a:extLst>
              <a:ext uri="{FF2B5EF4-FFF2-40B4-BE49-F238E27FC236}">
                <a16:creationId xmlns:a16="http://schemas.microsoft.com/office/drawing/2014/main" id="{2F26291B-3AA0-4B23-8B81-21BA0A3CCF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46E438-9102-42BC-BB2A-316343AA99B9}"/>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354413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2AF28-B45F-47E9-8DA3-EE34F7E81E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8CB2D7-0796-4A54-9643-5E20C181B1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8EA771C-91D6-4262-B7AA-DB5481BD61C3}"/>
              </a:ext>
            </a:extLst>
          </p:cNvPr>
          <p:cNvSpPr>
            <a:spLocks noGrp="1"/>
          </p:cNvSpPr>
          <p:nvPr>
            <p:ph type="dt" sz="half" idx="10"/>
          </p:nvPr>
        </p:nvSpPr>
        <p:spPr/>
        <p:txBody>
          <a:bodyPr/>
          <a:lstStyle/>
          <a:p>
            <a:fld id="{1DBA29A7-C6A7-4516-A0B8-880E757F7B93}" type="datetimeFigureOut">
              <a:rPr lang="en-US" smtClean="0"/>
              <a:t>2/27/2019</a:t>
            </a:fld>
            <a:endParaRPr lang="en-US"/>
          </a:p>
        </p:txBody>
      </p:sp>
      <p:sp>
        <p:nvSpPr>
          <p:cNvPr id="5" name="Footer Placeholder 4">
            <a:extLst>
              <a:ext uri="{FF2B5EF4-FFF2-40B4-BE49-F238E27FC236}">
                <a16:creationId xmlns:a16="http://schemas.microsoft.com/office/drawing/2014/main" id="{268517C1-21C2-464B-8BDD-53B58F54A8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B2D988-D3B3-4C45-80DE-AD49AAE90085}"/>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411410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8E9BF-2CFA-4942-9E60-7600510F59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38DC7B-F726-45E8-B556-A59C74E98B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86D837-1A2C-477B-8A35-16D0B6864BD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E2C762-2EF9-4381-844A-B061A5BE082D}"/>
              </a:ext>
            </a:extLst>
          </p:cNvPr>
          <p:cNvSpPr>
            <a:spLocks noGrp="1"/>
          </p:cNvSpPr>
          <p:nvPr>
            <p:ph type="dt" sz="half" idx="10"/>
          </p:nvPr>
        </p:nvSpPr>
        <p:spPr/>
        <p:txBody>
          <a:bodyPr/>
          <a:lstStyle/>
          <a:p>
            <a:fld id="{1DBA29A7-C6A7-4516-A0B8-880E757F7B93}" type="datetimeFigureOut">
              <a:rPr lang="en-US" smtClean="0"/>
              <a:t>2/27/2019</a:t>
            </a:fld>
            <a:endParaRPr lang="en-US"/>
          </a:p>
        </p:txBody>
      </p:sp>
      <p:sp>
        <p:nvSpPr>
          <p:cNvPr id="6" name="Footer Placeholder 5">
            <a:extLst>
              <a:ext uri="{FF2B5EF4-FFF2-40B4-BE49-F238E27FC236}">
                <a16:creationId xmlns:a16="http://schemas.microsoft.com/office/drawing/2014/main" id="{0A512821-CF68-4735-8EE5-D711D9C528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5D2B63-FB4D-4E4B-A6B2-DDDD0091FFED}"/>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982398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B0D36-A41F-46CA-A04C-44A0EA6900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A6D811-70B5-4E8C-8BEA-D717A7F23F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D5499A0-3A54-4D66-A6F2-C176FAE659A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6DBCC9-F5E2-4467-85C1-B2B0FE6A96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CA990A3-928C-4C2C-A5BD-D061C5356E9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D6B405-E672-484D-AD34-1155CFAA2E30}"/>
              </a:ext>
            </a:extLst>
          </p:cNvPr>
          <p:cNvSpPr>
            <a:spLocks noGrp="1"/>
          </p:cNvSpPr>
          <p:nvPr>
            <p:ph type="dt" sz="half" idx="10"/>
          </p:nvPr>
        </p:nvSpPr>
        <p:spPr/>
        <p:txBody>
          <a:bodyPr/>
          <a:lstStyle/>
          <a:p>
            <a:fld id="{1DBA29A7-C6A7-4516-A0B8-880E757F7B93}" type="datetimeFigureOut">
              <a:rPr lang="en-US" smtClean="0"/>
              <a:t>2/27/2019</a:t>
            </a:fld>
            <a:endParaRPr lang="en-US"/>
          </a:p>
        </p:txBody>
      </p:sp>
      <p:sp>
        <p:nvSpPr>
          <p:cNvPr id="8" name="Footer Placeholder 7">
            <a:extLst>
              <a:ext uri="{FF2B5EF4-FFF2-40B4-BE49-F238E27FC236}">
                <a16:creationId xmlns:a16="http://schemas.microsoft.com/office/drawing/2014/main" id="{BA0492C4-DF97-4990-8C3C-96FC4EA6FC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5955FF-3F64-47A3-A9F0-EFFACD9A9FCE}"/>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1150651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D0CEC-CB3C-4481-865D-1E0F4AD186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6A0C66-FB7C-4FE0-956C-EB5ABC43BA1F}"/>
              </a:ext>
            </a:extLst>
          </p:cNvPr>
          <p:cNvSpPr>
            <a:spLocks noGrp="1"/>
          </p:cNvSpPr>
          <p:nvPr>
            <p:ph type="dt" sz="half" idx="10"/>
          </p:nvPr>
        </p:nvSpPr>
        <p:spPr/>
        <p:txBody>
          <a:bodyPr/>
          <a:lstStyle/>
          <a:p>
            <a:fld id="{1DBA29A7-C6A7-4516-A0B8-880E757F7B93}" type="datetimeFigureOut">
              <a:rPr lang="en-US" smtClean="0"/>
              <a:t>2/27/2019</a:t>
            </a:fld>
            <a:endParaRPr lang="en-US"/>
          </a:p>
        </p:txBody>
      </p:sp>
      <p:sp>
        <p:nvSpPr>
          <p:cNvPr id="4" name="Footer Placeholder 3">
            <a:extLst>
              <a:ext uri="{FF2B5EF4-FFF2-40B4-BE49-F238E27FC236}">
                <a16:creationId xmlns:a16="http://schemas.microsoft.com/office/drawing/2014/main" id="{6E4DBC70-FABD-434B-8C13-44FB078451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142861-B31C-414D-B618-A5D1BB869697}"/>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304558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9C44DA-8976-41AF-86E2-D8A7C712585C}"/>
              </a:ext>
            </a:extLst>
          </p:cNvPr>
          <p:cNvSpPr>
            <a:spLocks noGrp="1"/>
          </p:cNvSpPr>
          <p:nvPr>
            <p:ph type="dt" sz="half" idx="10"/>
          </p:nvPr>
        </p:nvSpPr>
        <p:spPr/>
        <p:txBody>
          <a:bodyPr/>
          <a:lstStyle/>
          <a:p>
            <a:fld id="{1DBA29A7-C6A7-4516-A0B8-880E757F7B93}" type="datetimeFigureOut">
              <a:rPr lang="en-US" smtClean="0"/>
              <a:t>2/27/2019</a:t>
            </a:fld>
            <a:endParaRPr lang="en-US"/>
          </a:p>
        </p:txBody>
      </p:sp>
      <p:sp>
        <p:nvSpPr>
          <p:cNvPr id="3" name="Footer Placeholder 2">
            <a:extLst>
              <a:ext uri="{FF2B5EF4-FFF2-40B4-BE49-F238E27FC236}">
                <a16:creationId xmlns:a16="http://schemas.microsoft.com/office/drawing/2014/main" id="{70C0EB54-F514-4055-860A-940C9B47FB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1BF97B-71E2-45D5-A581-43A6DC9B2B33}"/>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44583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99521-45E5-4D3A-89D1-CDFFC4A9BA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94B8FB-F03C-472E-8565-01AF64860E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FA92F0-B5E3-4503-9912-28F0981637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6F92D92-9109-45AD-A53E-A89F2E753C8A}"/>
              </a:ext>
            </a:extLst>
          </p:cNvPr>
          <p:cNvSpPr>
            <a:spLocks noGrp="1"/>
          </p:cNvSpPr>
          <p:nvPr>
            <p:ph type="dt" sz="half" idx="10"/>
          </p:nvPr>
        </p:nvSpPr>
        <p:spPr/>
        <p:txBody>
          <a:bodyPr/>
          <a:lstStyle/>
          <a:p>
            <a:fld id="{1DBA29A7-C6A7-4516-A0B8-880E757F7B93}" type="datetimeFigureOut">
              <a:rPr lang="en-US" smtClean="0"/>
              <a:t>2/27/2019</a:t>
            </a:fld>
            <a:endParaRPr lang="en-US"/>
          </a:p>
        </p:txBody>
      </p:sp>
      <p:sp>
        <p:nvSpPr>
          <p:cNvPr id="6" name="Footer Placeholder 5">
            <a:extLst>
              <a:ext uri="{FF2B5EF4-FFF2-40B4-BE49-F238E27FC236}">
                <a16:creationId xmlns:a16="http://schemas.microsoft.com/office/drawing/2014/main" id="{76607DA3-F2E0-46E8-BCF0-82E7DBC390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0201A6-7FE1-4C38-ADC3-19F7D4D583A5}"/>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793128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59DC5-85DA-47FD-8B9C-C609F37DCF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ADC986-1787-448B-A48C-5E62ED213D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D0B9D2-1E95-4A27-93D7-C96B99E4AC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7FD146D-FD61-48E8-9007-422088CB9F85}"/>
              </a:ext>
            </a:extLst>
          </p:cNvPr>
          <p:cNvSpPr>
            <a:spLocks noGrp="1"/>
          </p:cNvSpPr>
          <p:nvPr>
            <p:ph type="dt" sz="half" idx="10"/>
          </p:nvPr>
        </p:nvSpPr>
        <p:spPr/>
        <p:txBody>
          <a:bodyPr/>
          <a:lstStyle/>
          <a:p>
            <a:fld id="{1DBA29A7-C6A7-4516-A0B8-880E757F7B93}" type="datetimeFigureOut">
              <a:rPr lang="en-US" smtClean="0"/>
              <a:t>2/27/2019</a:t>
            </a:fld>
            <a:endParaRPr lang="en-US"/>
          </a:p>
        </p:txBody>
      </p:sp>
      <p:sp>
        <p:nvSpPr>
          <p:cNvPr id="6" name="Footer Placeholder 5">
            <a:extLst>
              <a:ext uri="{FF2B5EF4-FFF2-40B4-BE49-F238E27FC236}">
                <a16:creationId xmlns:a16="http://schemas.microsoft.com/office/drawing/2014/main" id="{980BA4FD-7853-4957-B967-10E7BBF799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62EC38-8859-4802-BDEF-67AC724A68F2}"/>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1366030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6BB593-AD17-4F89-9EC2-8BCDD6706B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236CA9-F31E-416C-9514-EDE35F3EAC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D1F35B-4B18-44E0-ACEC-7F38C43D60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A29A7-C6A7-4516-A0B8-880E757F7B93}" type="datetimeFigureOut">
              <a:rPr lang="en-US" smtClean="0"/>
              <a:t>2/27/2019</a:t>
            </a:fld>
            <a:endParaRPr lang="en-US"/>
          </a:p>
        </p:txBody>
      </p:sp>
      <p:sp>
        <p:nvSpPr>
          <p:cNvPr id="5" name="Footer Placeholder 4">
            <a:extLst>
              <a:ext uri="{FF2B5EF4-FFF2-40B4-BE49-F238E27FC236}">
                <a16:creationId xmlns:a16="http://schemas.microsoft.com/office/drawing/2014/main" id="{3F081CE3-17E5-4DA4-A9AD-EA6967A2E6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DE6DBE-007D-4B21-A0C6-284BC38889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83F42C-7870-467E-B605-F7226AA5127C}" type="slidenum">
              <a:rPr lang="en-US" smtClean="0"/>
              <a:t>‹#›</a:t>
            </a:fld>
            <a:endParaRPr lang="en-US"/>
          </a:p>
        </p:txBody>
      </p:sp>
    </p:spTree>
    <p:extLst>
      <p:ext uri="{BB962C8B-B14F-4D97-AF65-F5344CB8AC3E}">
        <p14:creationId xmlns:p14="http://schemas.microsoft.com/office/powerpoint/2010/main" val="1374237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EA66F87-12BC-41AB-A68B-64B6B4F61193}"/>
              </a:ext>
            </a:extLst>
          </p:cNvPr>
          <p:cNvPicPr>
            <a:picLocks noChangeAspect="1"/>
          </p:cNvPicPr>
          <p:nvPr/>
        </p:nvPicPr>
        <p:blipFill rotWithShape="1">
          <a:blip r:embed="rId3"/>
          <a:srcRect l="42469" t="8439" r="46828" b="83660"/>
          <a:stretch/>
        </p:blipFill>
        <p:spPr>
          <a:xfrm>
            <a:off x="8554564" y="0"/>
            <a:ext cx="1219201" cy="541867"/>
          </a:xfrm>
          <a:prstGeom prst="rect">
            <a:avLst/>
          </a:prstGeom>
        </p:spPr>
      </p:pic>
      <p:pic>
        <p:nvPicPr>
          <p:cNvPr id="13" name="Picture 12">
            <a:extLst>
              <a:ext uri="{FF2B5EF4-FFF2-40B4-BE49-F238E27FC236}">
                <a16:creationId xmlns:a16="http://schemas.microsoft.com/office/drawing/2014/main" id="{9EA66F87-12BC-41AB-A68B-64B6B4F61193}"/>
              </a:ext>
            </a:extLst>
          </p:cNvPr>
          <p:cNvPicPr>
            <a:picLocks noChangeAspect="1"/>
          </p:cNvPicPr>
          <p:nvPr/>
        </p:nvPicPr>
        <p:blipFill rotWithShape="1">
          <a:blip r:embed="rId3"/>
          <a:srcRect l="42469" t="8439" r="46828" b="83660"/>
          <a:stretch/>
        </p:blipFill>
        <p:spPr>
          <a:xfrm>
            <a:off x="7335363" y="-4847"/>
            <a:ext cx="1219201" cy="541867"/>
          </a:xfrm>
          <a:prstGeom prst="rect">
            <a:avLst/>
          </a:prstGeom>
        </p:spPr>
      </p:pic>
      <p:pic>
        <p:nvPicPr>
          <p:cNvPr id="11" name="Picture 10">
            <a:extLst>
              <a:ext uri="{FF2B5EF4-FFF2-40B4-BE49-F238E27FC236}">
                <a16:creationId xmlns:a16="http://schemas.microsoft.com/office/drawing/2014/main" id="{9EA66F87-12BC-41AB-A68B-64B6B4F61193}"/>
              </a:ext>
            </a:extLst>
          </p:cNvPr>
          <p:cNvPicPr>
            <a:picLocks noChangeAspect="1"/>
          </p:cNvPicPr>
          <p:nvPr/>
        </p:nvPicPr>
        <p:blipFill rotWithShape="1">
          <a:blip r:embed="rId3"/>
          <a:srcRect l="42469" t="8439" r="46828" b="83660"/>
          <a:stretch/>
        </p:blipFill>
        <p:spPr>
          <a:xfrm>
            <a:off x="6116162" y="0"/>
            <a:ext cx="1219201" cy="541867"/>
          </a:xfrm>
          <a:prstGeom prst="rect">
            <a:avLst/>
          </a:prstGeom>
        </p:spPr>
      </p:pic>
      <p:pic>
        <p:nvPicPr>
          <p:cNvPr id="4" name="Picture 3">
            <a:extLst>
              <a:ext uri="{FF2B5EF4-FFF2-40B4-BE49-F238E27FC236}">
                <a16:creationId xmlns:a16="http://schemas.microsoft.com/office/drawing/2014/main" id="{12734DF8-83C6-47FE-B4C5-05577529BD88}"/>
              </a:ext>
            </a:extLst>
          </p:cNvPr>
          <p:cNvPicPr>
            <a:picLocks noChangeAspect="1"/>
          </p:cNvPicPr>
          <p:nvPr/>
        </p:nvPicPr>
        <p:blipFill rotWithShape="1">
          <a:blip r:embed="rId4"/>
          <a:srcRect l="33280" t="70782" r="40981" b="6720"/>
          <a:stretch/>
        </p:blipFill>
        <p:spPr>
          <a:xfrm>
            <a:off x="9260114" y="5315051"/>
            <a:ext cx="2931886" cy="1542949"/>
          </a:xfrm>
          <a:prstGeom prst="rect">
            <a:avLst/>
          </a:prstGeom>
        </p:spPr>
      </p:pic>
      <p:pic>
        <p:nvPicPr>
          <p:cNvPr id="5" name="Picture 4">
            <a:extLst>
              <a:ext uri="{FF2B5EF4-FFF2-40B4-BE49-F238E27FC236}">
                <a16:creationId xmlns:a16="http://schemas.microsoft.com/office/drawing/2014/main" id="{EE1AD5D9-D40A-4973-91F9-9E8DDA7DE05F}"/>
              </a:ext>
            </a:extLst>
          </p:cNvPr>
          <p:cNvPicPr>
            <a:picLocks noChangeAspect="1"/>
          </p:cNvPicPr>
          <p:nvPr/>
        </p:nvPicPr>
        <p:blipFill rotWithShape="1">
          <a:blip r:embed="rId3"/>
          <a:srcRect l="42469" t="8439" r="46828" b="83660"/>
          <a:stretch/>
        </p:blipFill>
        <p:spPr>
          <a:xfrm>
            <a:off x="20157" y="-4"/>
            <a:ext cx="1219201" cy="541867"/>
          </a:xfrm>
          <a:prstGeom prst="rect">
            <a:avLst/>
          </a:prstGeom>
        </p:spPr>
      </p:pic>
      <p:pic>
        <p:nvPicPr>
          <p:cNvPr id="6" name="Picture 5">
            <a:extLst>
              <a:ext uri="{FF2B5EF4-FFF2-40B4-BE49-F238E27FC236}">
                <a16:creationId xmlns:a16="http://schemas.microsoft.com/office/drawing/2014/main" id="{78823FB5-D3C0-4506-91E8-8CC5C8B880D1}"/>
              </a:ext>
            </a:extLst>
          </p:cNvPr>
          <p:cNvPicPr>
            <a:picLocks noChangeAspect="1"/>
          </p:cNvPicPr>
          <p:nvPr/>
        </p:nvPicPr>
        <p:blipFill rotWithShape="1">
          <a:blip r:embed="rId3"/>
          <a:srcRect l="42469" t="8439" r="46828" b="83660"/>
          <a:stretch/>
        </p:blipFill>
        <p:spPr>
          <a:xfrm>
            <a:off x="1239358" y="-1"/>
            <a:ext cx="1219201" cy="541867"/>
          </a:xfrm>
          <a:prstGeom prst="rect">
            <a:avLst/>
          </a:prstGeom>
        </p:spPr>
      </p:pic>
      <p:pic>
        <p:nvPicPr>
          <p:cNvPr id="12" name="Picture 11">
            <a:extLst>
              <a:ext uri="{FF2B5EF4-FFF2-40B4-BE49-F238E27FC236}">
                <a16:creationId xmlns:a16="http://schemas.microsoft.com/office/drawing/2014/main" id="{B5F455D8-BD91-41CB-BD52-58DEC78E9E2C}"/>
              </a:ext>
            </a:extLst>
          </p:cNvPr>
          <p:cNvPicPr>
            <a:picLocks noChangeAspect="1"/>
          </p:cNvPicPr>
          <p:nvPr/>
        </p:nvPicPr>
        <p:blipFill rotWithShape="1">
          <a:blip r:embed="rId3"/>
          <a:srcRect l="42469" t="8439" r="46828" b="83660"/>
          <a:stretch/>
        </p:blipFill>
        <p:spPr>
          <a:xfrm>
            <a:off x="2458559" y="-2"/>
            <a:ext cx="1219201" cy="541867"/>
          </a:xfrm>
          <a:prstGeom prst="rect">
            <a:avLst/>
          </a:prstGeom>
        </p:spPr>
      </p:pic>
      <p:pic>
        <p:nvPicPr>
          <p:cNvPr id="14" name="Picture 13">
            <a:extLst>
              <a:ext uri="{FF2B5EF4-FFF2-40B4-BE49-F238E27FC236}">
                <a16:creationId xmlns:a16="http://schemas.microsoft.com/office/drawing/2014/main" id="{9EA66F87-12BC-41AB-A68B-64B6B4F61193}"/>
              </a:ext>
            </a:extLst>
          </p:cNvPr>
          <p:cNvPicPr>
            <a:picLocks noChangeAspect="1"/>
          </p:cNvPicPr>
          <p:nvPr/>
        </p:nvPicPr>
        <p:blipFill rotWithShape="1">
          <a:blip r:embed="rId3"/>
          <a:srcRect l="42469" t="8439" r="46828" b="83660"/>
          <a:stretch/>
        </p:blipFill>
        <p:spPr>
          <a:xfrm>
            <a:off x="3677760" y="-3"/>
            <a:ext cx="1219201" cy="541867"/>
          </a:xfrm>
          <a:prstGeom prst="rect">
            <a:avLst/>
          </a:prstGeom>
        </p:spPr>
      </p:pic>
      <p:pic>
        <p:nvPicPr>
          <p:cNvPr id="17" name="Picture 16">
            <a:extLst>
              <a:ext uri="{FF2B5EF4-FFF2-40B4-BE49-F238E27FC236}">
                <a16:creationId xmlns:a16="http://schemas.microsoft.com/office/drawing/2014/main" id="{D8B4C836-68CC-489A-9D4A-72406E4C54CE}"/>
              </a:ext>
            </a:extLst>
          </p:cNvPr>
          <p:cNvPicPr>
            <a:picLocks noChangeAspect="1"/>
          </p:cNvPicPr>
          <p:nvPr/>
        </p:nvPicPr>
        <p:blipFill rotWithShape="1">
          <a:blip r:embed="rId3"/>
          <a:srcRect l="42469" t="8439" r="46828" b="83660"/>
          <a:stretch/>
        </p:blipFill>
        <p:spPr>
          <a:xfrm>
            <a:off x="4896961" y="-4846"/>
            <a:ext cx="1219201" cy="541867"/>
          </a:xfrm>
          <a:prstGeom prst="rect">
            <a:avLst/>
          </a:prstGeom>
        </p:spPr>
      </p:pic>
      <p:sp>
        <p:nvSpPr>
          <p:cNvPr id="7" name="TextBox 6">
            <a:extLst>
              <a:ext uri="{FF2B5EF4-FFF2-40B4-BE49-F238E27FC236}">
                <a16:creationId xmlns:a16="http://schemas.microsoft.com/office/drawing/2014/main" id="{EB9B81F7-3220-4822-93BA-9AB368C34FBD}"/>
              </a:ext>
            </a:extLst>
          </p:cNvPr>
          <p:cNvSpPr txBox="1"/>
          <p:nvPr/>
        </p:nvSpPr>
        <p:spPr>
          <a:xfrm>
            <a:off x="368734" y="66032"/>
            <a:ext cx="9154557" cy="400110"/>
          </a:xfrm>
          <a:prstGeom prst="rect">
            <a:avLst/>
          </a:prstGeom>
          <a:noFill/>
        </p:spPr>
        <p:txBody>
          <a:bodyPr wrap="none" rtlCol="0">
            <a:spAutoFit/>
          </a:bodyPr>
          <a:lstStyle/>
          <a:p>
            <a:r>
              <a:rPr lang="en-US" sz="2000" b="1" dirty="0"/>
              <a:t>Detecting behavioral change points with passively collected smartphone sensor data</a:t>
            </a:r>
          </a:p>
        </p:txBody>
      </p:sp>
      <p:sp>
        <p:nvSpPr>
          <p:cNvPr id="8" name="TextBox 7">
            <a:extLst>
              <a:ext uri="{FF2B5EF4-FFF2-40B4-BE49-F238E27FC236}">
                <a16:creationId xmlns:a16="http://schemas.microsoft.com/office/drawing/2014/main" id="{E65498B5-74FA-4354-A9FA-523536215906}"/>
              </a:ext>
            </a:extLst>
          </p:cNvPr>
          <p:cNvSpPr txBox="1"/>
          <p:nvPr/>
        </p:nvSpPr>
        <p:spPr>
          <a:xfrm>
            <a:off x="9268992" y="5472375"/>
            <a:ext cx="3692406" cy="1015663"/>
          </a:xfrm>
          <a:prstGeom prst="rect">
            <a:avLst/>
          </a:prstGeom>
          <a:noFill/>
        </p:spPr>
        <p:txBody>
          <a:bodyPr wrap="square" rtlCol="0">
            <a:spAutoFit/>
          </a:bodyPr>
          <a:lstStyle/>
          <a:p>
            <a:r>
              <a:rPr lang="en-US" sz="2000" dirty="0">
                <a:solidFill>
                  <a:schemeClr val="bg1"/>
                </a:solidFill>
              </a:rPr>
              <a:t>PIs: Baker, Rauch</a:t>
            </a:r>
          </a:p>
          <a:p>
            <a:r>
              <a:rPr lang="en-US" sz="2000" dirty="0">
                <a:solidFill>
                  <a:schemeClr val="bg1"/>
                </a:solidFill>
              </a:rPr>
              <a:t>Modeling: Barnett</a:t>
            </a:r>
          </a:p>
          <a:p>
            <a:r>
              <a:rPr lang="en-US" sz="2000" dirty="0">
                <a:solidFill>
                  <a:schemeClr val="bg1"/>
                </a:solidFill>
              </a:rPr>
              <a:t>U01 MH116925 NIH/NIMH</a:t>
            </a:r>
          </a:p>
        </p:txBody>
      </p:sp>
      <p:sp>
        <p:nvSpPr>
          <p:cNvPr id="9" name="TextBox 8">
            <a:extLst>
              <a:ext uri="{FF2B5EF4-FFF2-40B4-BE49-F238E27FC236}">
                <a16:creationId xmlns:a16="http://schemas.microsoft.com/office/drawing/2014/main" id="{AC7D79D5-4CE2-47B6-836E-C505384A5CE4}"/>
              </a:ext>
            </a:extLst>
          </p:cNvPr>
          <p:cNvSpPr txBox="1"/>
          <p:nvPr/>
        </p:nvSpPr>
        <p:spPr>
          <a:xfrm>
            <a:off x="0" y="712101"/>
            <a:ext cx="12192000" cy="5016758"/>
          </a:xfrm>
          <a:prstGeom prst="rect">
            <a:avLst/>
          </a:prstGeom>
          <a:noFill/>
        </p:spPr>
        <p:txBody>
          <a:bodyPr wrap="square" rtlCol="0">
            <a:spAutoFit/>
          </a:bodyPr>
          <a:lstStyle/>
          <a:p>
            <a:r>
              <a:rPr lang="en-US" sz="2000" b="1" u="sng" dirty="0"/>
              <a:t>1. What health behavior problems are we trying to solve?</a:t>
            </a:r>
          </a:p>
          <a:p>
            <a:pPr marL="342900" indent="-342900">
              <a:buFont typeface="Arial" panose="020B0604020202020204" pitchFamily="34" charset="0"/>
              <a:buChar char="•"/>
            </a:pPr>
            <a:r>
              <a:rPr lang="en-US" sz="2000" b="1" dirty="0"/>
              <a:t>Can we predict adverse events prior to their occurrence by detecting changes in the behavior of at-risk patients? Our focus: Can the occurrence of mania/psychosis be predicted from preceding behavioral changes?  </a:t>
            </a:r>
          </a:p>
          <a:p>
            <a:endParaRPr lang="en-US" sz="2000" b="1" u="sng" dirty="0"/>
          </a:p>
          <a:p>
            <a:r>
              <a:rPr lang="en-US" sz="2000" b="1" u="sng" dirty="0"/>
              <a:t>2. Data collection designs:</a:t>
            </a:r>
            <a:r>
              <a:rPr lang="en-US" sz="2000" b="1" dirty="0"/>
              <a:t> </a:t>
            </a:r>
          </a:p>
          <a:p>
            <a:pPr marL="342900" indent="-342900">
              <a:buFont typeface="Arial" panose="020B0604020202020204" pitchFamily="34" charset="0"/>
              <a:buChar char="•"/>
            </a:pPr>
            <a:r>
              <a:rPr lang="en-US" sz="2000" b="1" dirty="0"/>
              <a:t>Smartphone sensor data collected unobtrusively/passively: GPS, accelerometer, call/text logs, screen on/off logs, </a:t>
            </a:r>
            <a:r>
              <a:rPr lang="en-US" sz="2000" b="1" dirty="0" err="1"/>
              <a:t>WiFi</a:t>
            </a:r>
            <a:r>
              <a:rPr lang="en-US" sz="2000" b="1" dirty="0"/>
              <a:t>, bluetooth, app usage, gyroscope.</a:t>
            </a:r>
          </a:p>
          <a:p>
            <a:pPr marL="342900" indent="-342900">
              <a:buFont typeface="Arial" panose="020B0604020202020204" pitchFamily="34" charset="0"/>
              <a:buChar char="•"/>
            </a:pPr>
            <a:r>
              <a:rPr lang="en-US" sz="2000" b="1" dirty="0"/>
              <a:t>Data is collected continuously. Some analyses allow for continuous covariates (hazard modeling) while others require discretization (change point detection). Many digital biomarkers of behavior have a natural daily definition due to circadian behavioral patterns, so discretizing to the level of the day leads to most meaningful/interpretable measures.</a:t>
            </a:r>
          </a:p>
          <a:p>
            <a:pPr marL="342900" indent="-342900">
              <a:buFont typeface="Arial" panose="020B0604020202020204" pitchFamily="34" charset="0"/>
              <a:buChar char="•"/>
            </a:pPr>
            <a:r>
              <a:rPr lang="en-US" sz="2000" b="1" dirty="0"/>
              <a:t>Change point detection is </a:t>
            </a:r>
            <a:r>
              <a:rPr lang="en-US" sz="2000" b="1" i="1" dirty="0"/>
              <a:t>unsupervised</a:t>
            </a:r>
            <a:r>
              <a:rPr lang="en-US" sz="2000" b="1" dirty="0"/>
              <a:t>. Outcome is the occurrence of an adverse event. An implicit assumption is made that behavioral changes precede adverse events.</a:t>
            </a:r>
          </a:p>
          <a:p>
            <a:pPr marL="342900" indent="-342900">
              <a:buFont typeface="Arial" panose="020B0604020202020204" pitchFamily="34" charset="0"/>
              <a:buChar char="•"/>
            </a:pPr>
            <a:endParaRPr lang="en-US" sz="2000" b="1" dirty="0"/>
          </a:p>
          <a:p>
            <a:endParaRPr lang="en-US" sz="2000" b="1" dirty="0"/>
          </a:p>
          <a:p>
            <a:endParaRPr lang="en-US" sz="2000" b="1" dirty="0"/>
          </a:p>
        </p:txBody>
      </p:sp>
      <p:pic>
        <p:nvPicPr>
          <p:cNvPr id="16" name="Picture 15">
            <a:extLst>
              <a:ext uri="{FF2B5EF4-FFF2-40B4-BE49-F238E27FC236}">
                <a16:creationId xmlns:a16="http://schemas.microsoft.com/office/drawing/2014/main" id="{704C716B-0AC4-4DD1-A803-D400D689421C}"/>
              </a:ext>
            </a:extLst>
          </p:cNvPr>
          <p:cNvPicPr>
            <a:picLocks noChangeAspect="1"/>
          </p:cNvPicPr>
          <p:nvPr/>
        </p:nvPicPr>
        <p:blipFill>
          <a:blip r:embed="rId5"/>
          <a:stretch>
            <a:fillRect/>
          </a:stretch>
        </p:blipFill>
        <p:spPr>
          <a:xfrm>
            <a:off x="469017" y="4756077"/>
            <a:ext cx="5394704" cy="2101923"/>
          </a:xfrm>
          <a:prstGeom prst="rect">
            <a:avLst/>
          </a:prstGeom>
        </p:spPr>
      </p:pic>
      <p:sp>
        <p:nvSpPr>
          <p:cNvPr id="2" name="TextBox 1">
            <a:extLst>
              <a:ext uri="{FF2B5EF4-FFF2-40B4-BE49-F238E27FC236}">
                <a16:creationId xmlns:a16="http://schemas.microsoft.com/office/drawing/2014/main" id="{2BC4D355-64A7-4FA6-AD48-FFB0F710B802}"/>
              </a:ext>
            </a:extLst>
          </p:cNvPr>
          <p:cNvSpPr txBox="1"/>
          <p:nvPr/>
        </p:nvSpPr>
        <p:spPr>
          <a:xfrm>
            <a:off x="6347871" y="4969855"/>
            <a:ext cx="2924304" cy="1323439"/>
          </a:xfrm>
          <a:prstGeom prst="rect">
            <a:avLst/>
          </a:prstGeom>
          <a:noFill/>
        </p:spPr>
        <p:txBody>
          <a:bodyPr wrap="square" rtlCol="0">
            <a:spAutoFit/>
          </a:bodyPr>
          <a:lstStyle/>
          <a:p>
            <a:r>
              <a:rPr lang="en-US" sz="2000" b="1" dirty="0">
                <a:latin typeface="+mj-lt"/>
                <a:cs typeface="Arial" panose="020B0604020202020204" pitchFamily="34" charset="0"/>
              </a:rPr>
              <a:t>A patient’s post-processed daily digital biomarkers derived from smartphone sensor data.</a:t>
            </a:r>
          </a:p>
        </p:txBody>
      </p:sp>
      <p:sp>
        <p:nvSpPr>
          <p:cNvPr id="3" name="Arrow: Right 2">
            <a:extLst>
              <a:ext uri="{FF2B5EF4-FFF2-40B4-BE49-F238E27FC236}">
                <a16:creationId xmlns:a16="http://schemas.microsoft.com/office/drawing/2014/main" id="{D8B6B280-06F5-4973-AC73-4A95166320F6}"/>
              </a:ext>
            </a:extLst>
          </p:cNvPr>
          <p:cNvSpPr/>
          <p:nvPr/>
        </p:nvSpPr>
        <p:spPr>
          <a:xfrm flipH="1">
            <a:off x="5883311" y="5315051"/>
            <a:ext cx="444969"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9649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EA66F87-12BC-41AB-A68B-64B6B4F61193}"/>
              </a:ext>
            </a:extLst>
          </p:cNvPr>
          <p:cNvPicPr>
            <a:picLocks noChangeAspect="1"/>
          </p:cNvPicPr>
          <p:nvPr/>
        </p:nvPicPr>
        <p:blipFill rotWithShape="1">
          <a:blip r:embed="rId3"/>
          <a:srcRect l="42469" t="8439" r="46828" b="83660"/>
          <a:stretch/>
        </p:blipFill>
        <p:spPr>
          <a:xfrm>
            <a:off x="8554564" y="0"/>
            <a:ext cx="1219201" cy="541867"/>
          </a:xfrm>
          <a:prstGeom prst="rect">
            <a:avLst/>
          </a:prstGeom>
        </p:spPr>
      </p:pic>
      <p:pic>
        <p:nvPicPr>
          <p:cNvPr id="13" name="Picture 12">
            <a:extLst>
              <a:ext uri="{FF2B5EF4-FFF2-40B4-BE49-F238E27FC236}">
                <a16:creationId xmlns:a16="http://schemas.microsoft.com/office/drawing/2014/main" id="{9EA66F87-12BC-41AB-A68B-64B6B4F61193}"/>
              </a:ext>
            </a:extLst>
          </p:cNvPr>
          <p:cNvPicPr>
            <a:picLocks noChangeAspect="1"/>
          </p:cNvPicPr>
          <p:nvPr/>
        </p:nvPicPr>
        <p:blipFill rotWithShape="1">
          <a:blip r:embed="rId3"/>
          <a:srcRect l="42469" t="8439" r="46828" b="83660"/>
          <a:stretch/>
        </p:blipFill>
        <p:spPr>
          <a:xfrm>
            <a:off x="7335363" y="-4847"/>
            <a:ext cx="1219201" cy="541867"/>
          </a:xfrm>
          <a:prstGeom prst="rect">
            <a:avLst/>
          </a:prstGeom>
        </p:spPr>
      </p:pic>
      <p:pic>
        <p:nvPicPr>
          <p:cNvPr id="11" name="Picture 10">
            <a:extLst>
              <a:ext uri="{FF2B5EF4-FFF2-40B4-BE49-F238E27FC236}">
                <a16:creationId xmlns:a16="http://schemas.microsoft.com/office/drawing/2014/main" id="{9EA66F87-12BC-41AB-A68B-64B6B4F61193}"/>
              </a:ext>
            </a:extLst>
          </p:cNvPr>
          <p:cNvPicPr>
            <a:picLocks noChangeAspect="1"/>
          </p:cNvPicPr>
          <p:nvPr/>
        </p:nvPicPr>
        <p:blipFill rotWithShape="1">
          <a:blip r:embed="rId3"/>
          <a:srcRect l="42469" t="8439" r="46828" b="83660"/>
          <a:stretch/>
        </p:blipFill>
        <p:spPr>
          <a:xfrm>
            <a:off x="6116162" y="0"/>
            <a:ext cx="1219201" cy="541867"/>
          </a:xfrm>
          <a:prstGeom prst="rect">
            <a:avLst/>
          </a:prstGeom>
        </p:spPr>
      </p:pic>
      <p:pic>
        <p:nvPicPr>
          <p:cNvPr id="4" name="Picture 3">
            <a:extLst>
              <a:ext uri="{FF2B5EF4-FFF2-40B4-BE49-F238E27FC236}">
                <a16:creationId xmlns:a16="http://schemas.microsoft.com/office/drawing/2014/main" id="{12734DF8-83C6-47FE-B4C5-05577529BD88}"/>
              </a:ext>
            </a:extLst>
          </p:cNvPr>
          <p:cNvPicPr>
            <a:picLocks noChangeAspect="1"/>
          </p:cNvPicPr>
          <p:nvPr/>
        </p:nvPicPr>
        <p:blipFill rotWithShape="1">
          <a:blip r:embed="rId4"/>
          <a:srcRect l="33280" t="70782" r="40981" b="6720"/>
          <a:stretch/>
        </p:blipFill>
        <p:spPr>
          <a:xfrm>
            <a:off x="9260114" y="5315051"/>
            <a:ext cx="2931886" cy="1542949"/>
          </a:xfrm>
          <a:prstGeom prst="rect">
            <a:avLst/>
          </a:prstGeom>
        </p:spPr>
      </p:pic>
      <p:pic>
        <p:nvPicPr>
          <p:cNvPr id="5" name="Picture 4">
            <a:extLst>
              <a:ext uri="{FF2B5EF4-FFF2-40B4-BE49-F238E27FC236}">
                <a16:creationId xmlns:a16="http://schemas.microsoft.com/office/drawing/2014/main" id="{EE1AD5D9-D40A-4973-91F9-9E8DDA7DE05F}"/>
              </a:ext>
            </a:extLst>
          </p:cNvPr>
          <p:cNvPicPr>
            <a:picLocks noChangeAspect="1"/>
          </p:cNvPicPr>
          <p:nvPr/>
        </p:nvPicPr>
        <p:blipFill rotWithShape="1">
          <a:blip r:embed="rId3"/>
          <a:srcRect l="42469" t="8439" r="46828" b="83660"/>
          <a:stretch/>
        </p:blipFill>
        <p:spPr>
          <a:xfrm>
            <a:off x="20157" y="-4"/>
            <a:ext cx="1219201" cy="541867"/>
          </a:xfrm>
          <a:prstGeom prst="rect">
            <a:avLst/>
          </a:prstGeom>
        </p:spPr>
      </p:pic>
      <p:pic>
        <p:nvPicPr>
          <p:cNvPr id="6" name="Picture 5">
            <a:extLst>
              <a:ext uri="{FF2B5EF4-FFF2-40B4-BE49-F238E27FC236}">
                <a16:creationId xmlns:a16="http://schemas.microsoft.com/office/drawing/2014/main" id="{78823FB5-D3C0-4506-91E8-8CC5C8B880D1}"/>
              </a:ext>
            </a:extLst>
          </p:cNvPr>
          <p:cNvPicPr>
            <a:picLocks noChangeAspect="1"/>
          </p:cNvPicPr>
          <p:nvPr/>
        </p:nvPicPr>
        <p:blipFill rotWithShape="1">
          <a:blip r:embed="rId3"/>
          <a:srcRect l="42469" t="8439" r="46828" b="83660"/>
          <a:stretch/>
        </p:blipFill>
        <p:spPr>
          <a:xfrm>
            <a:off x="1239358" y="-1"/>
            <a:ext cx="1219201" cy="541867"/>
          </a:xfrm>
          <a:prstGeom prst="rect">
            <a:avLst/>
          </a:prstGeom>
        </p:spPr>
      </p:pic>
      <p:pic>
        <p:nvPicPr>
          <p:cNvPr id="12" name="Picture 11">
            <a:extLst>
              <a:ext uri="{FF2B5EF4-FFF2-40B4-BE49-F238E27FC236}">
                <a16:creationId xmlns:a16="http://schemas.microsoft.com/office/drawing/2014/main" id="{B5F455D8-BD91-41CB-BD52-58DEC78E9E2C}"/>
              </a:ext>
            </a:extLst>
          </p:cNvPr>
          <p:cNvPicPr>
            <a:picLocks noChangeAspect="1"/>
          </p:cNvPicPr>
          <p:nvPr/>
        </p:nvPicPr>
        <p:blipFill rotWithShape="1">
          <a:blip r:embed="rId3"/>
          <a:srcRect l="42469" t="8439" r="46828" b="83660"/>
          <a:stretch/>
        </p:blipFill>
        <p:spPr>
          <a:xfrm>
            <a:off x="2458559" y="-2"/>
            <a:ext cx="1219201" cy="541867"/>
          </a:xfrm>
          <a:prstGeom prst="rect">
            <a:avLst/>
          </a:prstGeom>
        </p:spPr>
      </p:pic>
      <p:pic>
        <p:nvPicPr>
          <p:cNvPr id="14" name="Picture 13">
            <a:extLst>
              <a:ext uri="{FF2B5EF4-FFF2-40B4-BE49-F238E27FC236}">
                <a16:creationId xmlns:a16="http://schemas.microsoft.com/office/drawing/2014/main" id="{9EA66F87-12BC-41AB-A68B-64B6B4F61193}"/>
              </a:ext>
            </a:extLst>
          </p:cNvPr>
          <p:cNvPicPr>
            <a:picLocks noChangeAspect="1"/>
          </p:cNvPicPr>
          <p:nvPr/>
        </p:nvPicPr>
        <p:blipFill rotWithShape="1">
          <a:blip r:embed="rId3"/>
          <a:srcRect l="42469" t="8439" r="46828" b="83660"/>
          <a:stretch/>
        </p:blipFill>
        <p:spPr>
          <a:xfrm>
            <a:off x="3677760" y="-3"/>
            <a:ext cx="1219201" cy="541867"/>
          </a:xfrm>
          <a:prstGeom prst="rect">
            <a:avLst/>
          </a:prstGeom>
        </p:spPr>
      </p:pic>
      <p:pic>
        <p:nvPicPr>
          <p:cNvPr id="17" name="Picture 16">
            <a:extLst>
              <a:ext uri="{FF2B5EF4-FFF2-40B4-BE49-F238E27FC236}">
                <a16:creationId xmlns:a16="http://schemas.microsoft.com/office/drawing/2014/main" id="{D8B4C836-68CC-489A-9D4A-72406E4C54CE}"/>
              </a:ext>
            </a:extLst>
          </p:cNvPr>
          <p:cNvPicPr>
            <a:picLocks noChangeAspect="1"/>
          </p:cNvPicPr>
          <p:nvPr/>
        </p:nvPicPr>
        <p:blipFill rotWithShape="1">
          <a:blip r:embed="rId3"/>
          <a:srcRect l="42469" t="8439" r="46828" b="83660"/>
          <a:stretch/>
        </p:blipFill>
        <p:spPr>
          <a:xfrm>
            <a:off x="4896961" y="-4846"/>
            <a:ext cx="1219201" cy="541867"/>
          </a:xfrm>
          <a:prstGeom prst="rect">
            <a:avLst/>
          </a:prstGeom>
        </p:spPr>
      </p:pic>
      <p:sp>
        <p:nvSpPr>
          <p:cNvPr id="7" name="TextBox 6">
            <a:extLst>
              <a:ext uri="{FF2B5EF4-FFF2-40B4-BE49-F238E27FC236}">
                <a16:creationId xmlns:a16="http://schemas.microsoft.com/office/drawing/2014/main" id="{EB9B81F7-3220-4822-93BA-9AB368C34FBD}"/>
              </a:ext>
            </a:extLst>
          </p:cNvPr>
          <p:cNvSpPr txBox="1"/>
          <p:nvPr/>
        </p:nvSpPr>
        <p:spPr>
          <a:xfrm>
            <a:off x="368734" y="66032"/>
            <a:ext cx="9154557" cy="400110"/>
          </a:xfrm>
          <a:prstGeom prst="rect">
            <a:avLst/>
          </a:prstGeom>
          <a:noFill/>
        </p:spPr>
        <p:txBody>
          <a:bodyPr wrap="none" rtlCol="0">
            <a:spAutoFit/>
          </a:bodyPr>
          <a:lstStyle/>
          <a:p>
            <a:r>
              <a:rPr lang="en-US" sz="2000" b="1" dirty="0"/>
              <a:t>Detecting behavioral change points with passively collected smartphone sensor data</a:t>
            </a: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AC7D79D5-4CE2-47B6-836E-C505384A5CE4}"/>
                  </a:ext>
                </a:extLst>
              </p:cNvPr>
              <p:cNvSpPr txBox="1"/>
              <p:nvPr/>
            </p:nvSpPr>
            <p:spPr>
              <a:xfrm>
                <a:off x="0" y="712101"/>
                <a:ext cx="12192000" cy="6409640"/>
              </a:xfrm>
              <a:prstGeom prst="rect">
                <a:avLst/>
              </a:prstGeom>
              <a:noFill/>
            </p:spPr>
            <p:txBody>
              <a:bodyPr wrap="square" rtlCol="0">
                <a:spAutoFit/>
              </a:bodyPr>
              <a:lstStyle/>
              <a:p>
                <a:r>
                  <a:rPr lang="en-US" sz="2000" b="1" u="sng" dirty="0"/>
                  <a:t>3. Modeling framework:</a:t>
                </a:r>
                <a:r>
                  <a:rPr lang="en-US" sz="2000" b="1" dirty="0"/>
                  <a:t> </a:t>
                </a:r>
              </a:p>
              <a:p>
                <a:r>
                  <a:rPr lang="en-US" sz="2000" dirty="0">
                    <a:latin typeface="Arial" panose="020B0604020202020204" pitchFamily="34" charset="0"/>
                    <a:cs typeface="Arial" panose="020B0604020202020204" pitchFamily="34" charset="0"/>
                  </a:rPr>
                  <a:t>Consider the within-patient model with a change point on day </a:t>
                </a:r>
                <a14:m>
                  <m:oMath xmlns:m="http://schemas.openxmlformats.org/officeDocument/2006/math">
                    <m:r>
                      <m:rPr>
                        <m:sty m:val="p"/>
                      </m:rPr>
                      <a:rPr lang="en-US" sz="2000">
                        <a:latin typeface="Cambria Math" panose="02040503050406030204" pitchFamily="18" charset="0"/>
                      </a:rPr>
                      <m:t>k</m:t>
                    </m:r>
                    <m:r>
                      <a:rPr lang="en-US" sz="2000" i="1">
                        <a:latin typeface="Cambria Math" panose="02040503050406030204" pitchFamily="18" charset="0"/>
                      </a:rPr>
                      <m:t> </m:t>
                    </m:r>
                  </m:oMath>
                </a14:m>
                <a:r>
                  <a:rPr lang="en-US" sz="2000" dirty="0">
                    <a:latin typeface="Arial" panose="020B0604020202020204" pitchFamily="34" charset="0"/>
                    <a:cs typeface="Arial" panose="020B0604020202020204" pitchFamily="34" charset="0"/>
                  </a:rPr>
                  <a:t>:</a:t>
                </a:r>
              </a:p>
              <a:p>
                <a14:m>
                  <m:oMathPara xmlns:m="http://schemas.openxmlformats.org/officeDocument/2006/math">
                    <m:oMathParaPr>
                      <m:jc m:val="centerGroup"/>
                    </m:oMathParaPr>
                    <m:oMath xmlns:m="http://schemas.openxmlformats.org/officeDocument/2006/math">
                      <m:sSub>
                        <m:sSubPr>
                          <m:ctrlPr>
                            <a:rPr lang="en-US" sz="2000" b="1" i="1">
                              <a:latin typeface="Cambria Math" panose="02040503050406030204" pitchFamily="18" charset="0"/>
                            </a:rPr>
                          </m:ctrlPr>
                        </m:sSubPr>
                        <m:e>
                          <m:r>
                            <a:rPr lang="en-US" sz="2000" b="1" i="1">
                              <a:latin typeface="Cambria Math" panose="02040503050406030204" pitchFamily="18" charset="0"/>
                            </a:rPr>
                            <m:t>𝒀</m:t>
                          </m:r>
                        </m:e>
                        <m:sub>
                          <m:r>
                            <a:rPr lang="en-US" sz="2000" i="1">
                              <a:latin typeface="Cambria Math" panose="02040503050406030204" pitchFamily="18" charset="0"/>
                            </a:rPr>
                            <m:t>𝑗</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1" i="1">
                              <a:latin typeface="Cambria Math" panose="02040503050406030204" pitchFamily="18" charset="0"/>
                            </a:rPr>
                            <m:t>𝝁</m:t>
                          </m:r>
                        </m:e>
                        <m:sub>
                          <m:r>
                            <a:rPr lang="en-US" sz="2000" i="1">
                              <a:latin typeface="Cambria Math" panose="02040503050406030204" pitchFamily="18" charset="0"/>
                            </a:rPr>
                            <m:t>𝑗</m:t>
                          </m:r>
                        </m:sub>
                      </m:sSub>
                      <m:r>
                        <a:rPr lang="en-US" sz="2000" i="1">
                          <a:latin typeface="Cambria Math" panose="02040503050406030204" pitchFamily="18" charset="0"/>
                        </a:rPr>
                        <m:t>+</m:t>
                      </m:r>
                      <m:r>
                        <m:rPr>
                          <m:sty m:val="p"/>
                        </m:rPr>
                        <a:rPr lang="en-US" sz="2000">
                          <a:latin typeface="Cambria Math" panose="02040503050406030204" pitchFamily="18" charset="0"/>
                        </a:rPr>
                        <m:t>I</m:t>
                      </m:r>
                      <m:d>
                        <m:dPr>
                          <m:ctrlPr>
                            <a:rPr lang="en-US" sz="2000" i="1">
                              <a:latin typeface="Cambria Math" panose="02040503050406030204" pitchFamily="18" charset="0"/>
                            </a:rPr>
                          </m:ctrlPr>
                        </m:dPr>
                        <m:e>
                          <m:r>
                            <m:rPr>
                              <m:sty m:val="p"/>
                            </m:rPr>
                            <a:rPr lang="en-US" sz="2000">
                              <a:latin typeface="Cambria Math" panose="02040503050406030204" pitchFamily="18" charset="0"/>
                            </a:rPr>
                            <m:t>j</m:t>
                          </m:r>
                          <m:r>
                            <a:rPr lang="en-US" sz="2000">
                              <a:latin typeface="Cambria Math" panose="02040503050406030204" pitchFamily="18" charset="0"/>
                            </a:rPr>
                            <m:t>≥</m:t>
                          </m:r>
                          <m:r>
                            <m:rPr>
                              <m:sty m:val="p"/>
                            </m:rPr>
                            <a:rPr lang="en-US" sz="2000">
                              <a:latin typeface="Cambria Math" panose="02040503050406030204" pitchFamily="18" charset="0"/>
                            </a:rPr>
                            <m:t>k</m:t>
                          </m:r>
                        </m:e>
                      </m:d>
                      <m:r>
                        <a:rPr lang="en-US" sz="2000" b="1" i="1">
                          <a:latin typeface="Cambria Math" panose="02040503050406030204" pitchFamily="18" charset="0"/>
                        </a:rPr>
                        <m:t>𝜷</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1" i="1">
                              <a:latin typeface="Cambria Math" panose="02040503050406030204" pitchFamily="18" charset="0"/>
                            </a:rPr>
                            <m:t>𝝐</m:t>
                          </m:r>
                        </m:e>
                        <m:sub>
                          <m:r>
                            <a:rPr lang="en-US" sz="2000" i="1">
                              <a:latin typeface="Cambria Math" panose="02040503050406030204" pitchFamily="18" charset="0"/>
                            </a:rPr>
                            <m:t>𝑗</m:t>
                          </m:r>
                        </m:sub>
                      </m:sSub>
                    </m:oMath>
                  </m:oMathPara>
                </a14:m>
                <a:endParaRPr lang="en-US" sz="2000" dirty="0">
                  <a:latin typeface="Arial" panose="020B0604020202020204" pitchFamily="34" charset="0"/>
                </a:endParaRPr>
              </a:p>
              <a:p>
                <a14:m>
                  <m:oMath xmlns:m="http://schemas.openxmlformats.org/officeDocument/2006/math">
                    <m:sSub>
                      <m:sSubPr>
                        <m:ctrlPr>
                          <a:rPr lang="en-US" sz="2000" b="1" i="1">
                            <a:latin typeface="Cambria Math" panose="02040503050406030204" pitchFamily="18" charset="0"/>
                          </a:rPr>
                        </m:ctrlPr>
                      </m:sSubPr>
                      <m:e>
                        <m:r>
                          <a:rPr lang="en-US" sz="2000" b="1" i="1">
                            <a:latin typeface="Cambria Math" panose="02040503050406030204" pitchFamily="18" charset="0"/>
                          </a:rPr>
                          <m:t>𝝐</m:t>
                        </m:r>
                      </m:e>
                      <m:sub>
                        <m:r>
                          <a:rPr lang="en-US" sz="2000" i="1">
                            <a:latin typeface="Cambria Math" panose="02040503050406030204" pitchFamily="18" charset="0"/>
                          </a:rPr>
                          <m:t>𝑗</m:t>
                        </m:r>
                      </m:sub>
                    </m:sSub>
                    <m:r>
                      <a:rPr lang="en-US" sz="2000" b="1" i="1">
                        <a:latin typeface="Cambria Math" panose="02040503050406030204" pitchFamily="18" charset="0"/>
                      </a:rPr>
                      <m:t>=</m:t>
                    </m:r>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𝜖</m:t>
                                </m:r>
                              </m:e>
                              <m:sub>
                                <m:r>
                                  <a:rPr lang="en-US" sz="2000" i="1">
                                    <a:latin typeface="Cambria Math" panose="02040503050406030204" pitchFamily="18" charset="0"/>
                                  </a:rPr>
                                  <m:t>1</m:t>
                                </m:r>
                                <m:r>
                                  <a:rPr lang="en-US" sz="2000" i="1">
                                    <a:latin typeface="Cambria Math" panose="02040503050406030204" pitchFamily="18" charset="0"/>
                                  </a:rPr>
                                  <m:t>𝑗</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𝜖</m:t>
                                </m:r>
                              </m:e>
                              <m:sub>
                                <m:r>
                                  <a:rPr lang="en-US" sz="2000" i="1">
                                    <a:latin typeface="Cambria Math" panose="02040503050406030204" pitchFamily="18" charset="0"/>
                                  </a:rPr>
                                  <m:t>𝑝𝑗</m:t>
                                </m:r>
                              </m:sub>
                            </m:sSub>
                          </m:e>
                        </m:d>
                      </m:e>
                      <m:sup>
                        <m:r>
                          <a:rPr lang="en-US" sz="2000" i="1">
                            <a:latin typeface="Cambria Math" panose="02040503050406030204" pitchFamily="18" charset="0"/>
                          </a:rPr>
                          <m:t>𝑇</m:t>
                        </m:r>
                      </m:sup>
                    </m:sSup>
                    <m:r>
                      <a:rPr lang="en-US" sz="2000" i="1">
                        <a:latin typeface="Cambria Math" panose="02040503050406030204" pitchFamily="18" charset="0"/>
                      </a:rPr>
                      <m:t>∼</m:t>
                    </m:r>
                    <m:r>
                      <a:rPr lang="en-US" sz="2000" i="1">
                        <a:latin typeface="Cambria Math" panose="02040503050406030204" pitchFamily="18" charset="0"/>
                      </a:rPr>
                      <m:t>𝑀𝑉𝑁</m:t>
                    </m:r>
                    <m:r>
                      <a:rPr lang="en-US" sz="2000" i="1">
                        <a:latin typeface="Cambria Math" panose="02040503050406030204" pitchFamily="18" charset="0"/>
                      </a:rPr>
                      <m:t>(</m:t>
                    </m:r>
                    <m:r>
                      <a:rPr lang="en-US" sz="2000" b="1" i="1">
                        <a:latin typeface="Cambria Math" panose="02040503050406030204" pitchFamily="18" charset="0"/>
                      </a:rPr>
                      <m:t>𝟎</m:t>
                    </m:r>
                    <m:r>
                      <a:rPr lang="en-US" sz="2000" i="1">
                        <a:latin typeface="Cambria Math" panose="02040503050406030204" pitchFamily="18" charset="0"/>
                      </a:rPr>
                      <m:t>,</m:t>
                    </m:r>
                    <m:r>
                      <a:rPr lang="en-US" sz="2000" b="1">
                        <a:latin typeface="Cambria Math" panose="02040503050406030204" pitchFamily="18" charset="0"/>
                      </a:rPr>
                      <m:t>𝚺</m:t>
                    </m:r>
                    <m:r>
                      <a:rPr lang="en-US" sz="2000" i="1">
                        <a:latin typeface="Cambria Math" panose="02040503050406030204" pitchFamily="18" charset="0"/>
                      </a:rPr>
                      <m:t>)</m:t>
                    </m:r>
                  </m:oMath>
                </a14:m>
                <a:r>
                  <a:rPr lang="en-US" sz="2000" dirty="0">
                    <a:latin typeface="Arial" panose="020B0604020202020204" pitchFamily="34" charset="0"/>
                    <a:cs typeface="Arial" panose="020B0604020202020204" pitchFamily="34" charset="0"/>
                  </a:rPr>
                  <a:t> error.</a:t>
                </a:r>
                <a14:m>
                  <m:oMath xmlns:m="http://schemas.openxmlformats.org/officeDocument/2006/math">
                    <m:r>
                      <a:rPr lang="en-US" sz="2000" b="0" i="0" smtClean="0">
                        <a:latin typeface="Cambria Math" panose="02040503050406030204" pitchFamily="18" charset="0"/>
                      </a:rPr>
                      <m:t>  </m:t>
                    </m:r>
                    <m:sSub>
                      <m:sSubPr>
                        <m:ctrlPr>
                          <a:rPr lang="en-US" sz="2000" i="1">
                            <a:latin typeface="Cambria Math" panose="02040503050406030204" pitchFamily="18" charset="0"/>
                          </a:rPr>
                        </m:ctrlPr>
                      </m:sSubPr>
                      <m:e>
                        <m:r>
                          <a:rPr lang="en-US" sz="2000" b="1" i="1">
                            <a:latin typeface="Cambria Math" panose="02040503050406030204" pitchFamily="18" charset="0"/>
                          </a:rPr>
                          <m:t>𝝁</m:t>
                        </m:r>
                      </m:e>
                      <m:sub>
                        <m:r>
                          <a:rPr lang="en-US" sz="2000" i="1">
                            <a:latin typeface="Cambria Math" panose="02040503050406030204" pitchFamily="18" charset="0"/>
                          </a:rPr>
                          <m:t>𝑗</m:t>
                        </m:r>
                      </m:sub>
                    </m:sSub>
                    <m:r>
                      <a:rPr lang="en-US" sz="2000" i="1">
                        <a:latin typeface="Cambria Math" panose="02040503050406030204" pitchFamily="18" charset="0"/>
                      </a:rPr>
                      <m:t>=</m:t>
                    </m:r>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𝜇</m:t>
                                </m:r>
                              </m:e>
                              <m:sub>
                                <m:r>
                                  <a:rPr lang="en-US" sz="2000" i="1">
                                    <a:latin typeface="Cambria Math" panose="02040503050406030204" pitchFamily="18" charset="0"/>
                                  </a:rPr>
                                  <m:t>1</m:t>
                                </m:r>
                                <m:r>
                                  <a:rPr lang="en-US" sz="2000" i="1">
                                    <a:latin typeface="Cambria Math" panose="02040503050406030204" pitchFamily="18" charset="0"/>
                                  </a:rPr>
                                  <m:t>𝑗</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𝜇</m:t>
                                </m:r>
                              </m:e>
                              <m:sub>
                                <m:r>
                                  <a:rPr lang="en-US" sz="2000" i="1">
                                    <a:latin typeface="Cambria Math" panose="02040503050406030204" pitchFamily="18" charset="0"/>
                                  </a:rPr>
                                  <m:t>𝑝𝑗</m:t>
                                </m:r>
                              </m:sub>
                            </m:sSub>
                          </m:e>
                        </m:d>
                      </m:e>
                      <m:sup>
                        <m:r>
                          <a:rPr lang="en-US" sz="2000" i="1">
                            <a:latin typeface="Cambria Math" panose="02040503050406030204" pitchFamily="18" charset="0"/>
                          </a:rPr>
                          <m:t>𝑇</m:t>
                        </m:r>
                      </m:sup>
                    </m:sSup>
                    <m:r>
                      <a:rPr lang="en-US" sz="2000" b="1" i="1">
                        <a:latin typeface="Cambria Math" panose="02040503050406030204" pitchFamily="18" charset="0"/>
                      </a:rPr>
                      <m:t>=</m:t>
                    </m:r>
                    <m:r>
                      <a:rPr lang="en-US" sz="2000" b="1" i="1">
                        <a:latin typeface="Cambria Math" panose="02040503050406030204" pitchFamily="18" charset="0"/>
                      </a:rPr>
                      <m:t>𝜶</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1" i="1">
                            <a:latin typeface="Cambria Math" panose="02040503050406030204" pitchFamily="18" charset="0"/>
                          </a:rPr>
                          <m:t>𝜸</m:t>
                        </m:r>
                      </m:e>
                      <m:sub>
                        <m:r>
                          <a:rPr lang="en-US" sz="2000" i="1">
                            <a:latin typeface="Cambria Math" panose="02040503050406030204" pitchFamily="18" charset="0"/>
                          </a:rPr>
                          <m:t>𝑗</m:t>
                        </m:r>
                      </m:sub>
                    </m:sSub>
                    <m:r>
                      <a:rPr lang="en-US" sz="2000" i="1">
                        <a:latin typeface="Cambria Math" panose="02040503050406030204" pitchFamily="18" charset="0"/>
                      </a:rPr>
                      <m:t>,</m:t>
                    </m:r>
                  </m:oMath>
                </a14:m>
                <a:r>
                  <a:rPr lang="en-US" sz="2000" dirty="0">
                    <a:latin typeface="Arial" panose="020B0604020202020204" pitchFamily="34" charset="0"/>
                  </a:rPr>
                  <a:t> feature means.</a:t>
                </a:r>
              </a:p>
              <a:p>
                <a14:m>
                  <m:oMath xmlns:m="http://schemas.openxmlformats.org/officeDocument/2006/math">
                    <m:r>
                      <a:rPr lang="en-US" sz="2000" b="0" i="0" smtClean="0">
                        <a:latin typeface="Cambria Math" panose="02040503050406030204" pitchFamily="18" charset="0"/>
                      </a:rPr>
                      <m:t>  </m:t>
                    </m:r>
                    <m:r>
                      <a:rPr lang="en-US" sz="2000" b="1" i="1">
                        <a:latin typeface="Cambria Math" panose="02040503050406030204" pitchFamily="18" charset="0"/>
                      </a:rPr>
                      <m:t>𝜶</m:t>
                    </m:r>
                    <m:r>
                      <a:rPr lang="en-US" sz="2000" b="1" i="1">
                        <a:latin typeface="Cambria Math" panose="02040503050406030204" pitchFamily="18" charset="0"/>
                      </a:rPr>
                      <m:t>=</m:t>
                    </m:r>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𝛼</m:t>
                                </m:r>
                              </m:e>
                              <m:sub>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𝛼</m:t>
                                </m:r>
                              </m:e>
                              <m:sub>
                                <m:r>
                                  <a:rPr lang="en-US" sz="2000" i="1">
                                    <a:latin typeface="Cambria Math" panose="02040503050406030204" pitchFamily="18" charset="0"/>
                                  </a:rPr>
                                  <m:t>𝑝</m:t>
                                </m:r>
                              </m:sub>
                            </m:sSub>
                          </m:e>
                        </m:d>
                      </m:e>
                      <m:sup>
                        <m:r>
                          <a:rPr lang="en-US" sz="2000" i="1">
                            <a:latin typeface="Cambria Math" panose="02040503050406030204" pitchFamily="18" charset="0"/>
                          </a:rPr>
                          <m:t>𝑇</m:t>
                        </m:r>
                      </m:sup>
                    </m:sSup>
                  </m:oMath>
                </a14:m>
                <a:r>
                  <a:rPr lang="en-US" sz="2000" dirty="0">
                    <a:latin typeface="Arial" panose="020B0604020202020204" pitchFamily="34" charset="0"/>
                    <a:cs typeface="Arial" panose="020B0604020202020204" pitchFamily="34" charset="0"/>
                  </a:rPr>
                  <a:t> intercept coefficients.</a:t>
                </a:r>
                <a14:m>
                  <m:oMath xmlns:m="http://schemas.openxmlformats.org/officeDocument/2006/math">
                    <m:r>
                      <a:rPr lang="en-US" sz="2000" b="0" i="0" smtClean="0">
                        <a:latin typeface="Cambria Math" panose="02040503050406030204" pitchFamily="18" charset="0"/>
                      </a:rPr>
                      <m:t>  </m:t>
                    </m:r>
                    <m:sSub>
                      <m:sSubPr>
                        <m:ctrlPr>
                          <a:rPr lang="en-US" sz="2000" b="1" i="1">
                            <a:latin typeface="Cambria Math" panose="02040503050406030204" pitchFamily="18" charset="0"/>
                          </a:rPr>
                        </m:ctrlPr>
                      </m:sSubPr>
                      <m:e>
                        <m:r>
                          <a:rPr lang="en-US" sz="2000" b="1" i="1">
                            <a:latin typeface="Cambria Math" panose="02040503050406030204" pitchFamily="18" charset="0"/>
                          </a:rPr>
                          <m:t>𝜸</m:t>
                        </m:r>
                      </m:e>
                      <m:sub>
                        <m:r>
                          <a:rPr lang="en-US" sz="2000" i="1">
                            <a:latin typeface="Cambria Math" panose="02040503050406030204" pitchFamily="18" charset="0"/>
                          </a:rPr>
                          <m:t>𝑗</m:t>
                        </m:r>
                      </m:sub>
                    </m:sSub>
                    <m:r>
                      <a:rPr lang="en-US" sz="2000" b="1" i="1">
                        <a:latin typeface="Cambria Math" panose="02040503050406030204" pitchFamily="18" charset="0"/>
                      </a:rPr>
                      <m:t>=</m:t>
                    </m:r>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𝛾</m:t>
                                </m:r>
                              </m:e>
                              <m:sub>
                                <m:r>
                                  <a:rPr lang="en-US" sz="2000" i="1">
                                    <a:latin typeface="Cambria Math" panose="02040503050406030204" pitchFamily="18" charset="0"/>
                                  </a:rPr>
                                  <m:t>1</m:t>
                                </m:r>
                                <m:r>
                                  <a:rPr lang="en-US" sz="2000" i="1">
                                    <a:latin typeface="Cambria Math" panose="02040503050406030204" pitchFamily="18" charset="0"/>
                                  </a:rPr>
                                  <m:t>𝑗</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𝛾</m:t>
                                </m:r>
                              </m:e>
                              <m:sub>
                                <m:r>
                                  <a:rPr lang="en-US" sz="2000" i="1">
                                    <a:latin typeface="Cambria Math" panose="02040503050406030204" pitchFamily="18" charset="0"/>
                                  </a:rPr>
                                  <m:t>𝑝𝑗</m:t>
                                </m:r>
                              </m:sub>
                            </m:sSub>
                          </m:e>
                        </m:d>
                      </m:e>
                      <m:sup>
                        <m:r>
                          <a:rPr lang="en-US" sz="2000" i="1">
                            <a:latin typeface="Cambria Math" panose="02040503050406030204" pitchFamily="18" charset="0"/>
                          </a:rPr>
                          <m:t>𝑇</m:t>
                        </m:r>
                      </m:sup>
                    </m:sSup>
                  </m:oMath>
                </a14:m>
                <a:r>
                  <a:rPr lang="en-US" sz="2000" dirty="0">
                    <a:latin typeface="Arial" panose="020B0604020202020204" pitchFamily="34" charset="0"/>
                    <a:cs typeface="Arial" panose="020B0604020202020204" pitchFamily="34" charset="0"/>
                  </a:rPr>
                  <a:t> weekly periodic effects </a:t>
                </a:r>
              </a:p>
              <a:p>
                <a:r>
                  <a:rPr lang="en-US" sz="2000" dirty="0">
                    <a:latin typeface="Arial" panose="020B0604020202020204" pitchFamily="34" charset="0"/>
                    <a:cs typeface="Arial" panose="020B0604020202020204" pitchFamily="34" charset="0"/>
                  </a:rPr>
                  <a:t>(</a:t>
                </a:r>
                <a14:m>
                  <m:oMath xmlns:m="http://schemas.openxmlformats.org/officeDocument/2006/math">
                    <m:nary>
                      <m:naryPr>
                        <m:chr m:val="∑"/>
                        <m:limLoc m:val="undOvr"/>
                        <m:ctrlPr>
                          <a:rPr lang="en-US" sz="2000" i="1">
                            <a:latin typeface="Cambria Math" panose="02040503050406030204" pitchFamily="18" charset="0"/>
                          </a:rPr>
                        </m:ctrlPr>
                      </m:naryPr>
                      <m:sub>
                        <m:r>
                          <a:rPr lang="en-US" sz="2000" i="1">
                            <a:latin typeface="Cambria Math" panose="02040503050406030204" pitchFamily="18" charset="0"/>
                          </a:rPr>
                          <m:t>𝑗</m:t>
                        </m:r>
                        <m:r>
                          <a:rPr lang="en-US" sz="2000" i="1">
                            <a:latin typeface="Cambria Math" panose="02040503050406030204" pitchFamily="18" charset="0"/>
                          </a:rPr>
                          <m:t>=1</m:t>
                        </m:r>
                      </m:sub>
                      <m:sup>
                        <m:r>
                          <a:rPr lang="en-US" sz="2000" i="1">
                            <a:latin typeface="Cambria Math" panose="02040503050406030204" pitchFamily="18" charset="0"/>
                          </a:rPr>
                          <m:t>7</m:t>
                        </m:r>
                      </m:sup>
                      <m:e>
                        <m:sSub>
                          <m:sSubPr>
                            <m:ctrlPr>
                              <a:rPr lang="en-US" sz="2000" b="1" i="1">
                                <a:latin typeface="Cambria Math" panose="02040503050406030204" pitchFamily="18" charset="0"/>
                              </a:rPr>
                            </m:ctrlPr>
                          </m:sSubPr>
                          <m:e>
                            <m:r>
                              <a:rPr lang="en-US" sz="2000" b="1" i="1">
                                <a:latin typeface="Cambria Math" panose="02040503050406030204" pitchFamily="18" charset="0"/>
                              </a:rPr>
                              <m:t>𝜸</m:t>
                            </m:r>
                          </m:e>
                          <m:sub>
                            <m:r>
                              <a:rPr lang="en-US" sz="2000" i="1">
                                <a:latin typeface="Cambria Math" panose="02040503050406030204" pitchFamily="18" charset="0"/>
                              </a:rPr>
                              <m:t>𝑗</m:t>
                            </m:r>
                          </m:sub>
                        </m:sSub>
                      </m:e>
                    </m:nary>
                    <m:r>
                      <a:rPr lang="en-US" sz="2000" i="1">
                        <a:latin typeface="Cambria Math" panose="02040503050406030204" pitchFamily="18" charset="0"/>
                      </a:rPr>
                      <m:t>=</m:t>
                    </m:r>
                    <m:r>
                      <a:rPr lang="en-US" sz="2000" b="1" i="1">
                        <a:latin typeface="Cambria Math" panose="02040503050406030204" pitchFamily="18" charset="0"/>
                      </a:rPr>
                      <m:t>𝟎</m:t>
                    </m:r>
                  </m:oMath>
                </a14:m>
                <a:r>
                  <a:rPr lang="en-US" sz="2000" dirty="0"/>
                  <a:t> and </a:t>
                </a:r>
                <a14:m>
                  <m:oMath xmlns:m="http://schemas.openxmlformats.org/officeDocument/2006/math">
                    <m:sSub>
                      <m:sSubPr>
                        <m:ctrlPr>
                          <a:rPr lang="en-US" sz="2000" b="1" i="1">
                            <a:latin typeface="Cambria Math" panose="02040503050406030204" pitchFamily="18" charset="0"/>
                          </a:rPr>
                        </m:ctrlPr>
                      </m:sSubPr>
                      <m:e>
                        <m:r>
                          <a:rPr lang="en-US" sz="2000" b="1" i="1">
                            <a:latin typeface="Cambria Math" panose="02040503050406030204" pitchFamily="18" charset="0"/>
                          </a:rPr>
                          <m:t>𝜸</m:t>
                        </m:r>
                      </m:e>
                      <m:sub>
                        <m:r>
                          <a:rPr lang="en-US" sz="2000" i="1">
                            <a:latin typeface="Cambria Math" panose="02040503050406030204" pitchFamily="18" charset="0"/>
                          </a:rPr>
                          <m:t>𝑗</m:t>
                        </m:r>
                      </m:sub>
                    </m:sSub>
                    <m:r>
                      <a:rPr lang="en-US" sz="2000" b="1" i="1">
                        <a:latin typeface="Cambria Math" panose="02040503050406030204" pitchFamily="18" charset="0"/>
                      </a:rPr>
                      <m:t>=</m:t>
                    </m:r>
                    <m:sSub>
                      <m:sSubPr>
                        <m:ctrlPr>
                          <a:rPr lang="en-US" sz="2000" i="1">
                            <a:latin typeface="Cambria Math" panose="02040503050406030204" pitchFamily="18" charset="0"/>
                          </a:rPr>
                        </m:ctrlPr>
                      </m:sSubPr>
                      <m:e>
                        <m:r>
                          <a:rPr lang="en-US" sz="2000" b="1" i="1">
                            <a:latin typeface="Cambria Math" panose="02040503050406030204" pitchFamily="18" charset="0"/>
                          </a:rPr>
                          <m:t>𝜸</m:t>
                        </m:r>
                      </m:e>
                      <m:sub>
                        <m:r>
                          <a:rPr lang="en-US" sz="2000" i="1">
                            <a:latin typeface="Cambria Math" panose="02040503050406030204" pitchFamily="18" charset="0"/>
                          </a:rPr>
                          <m:t>𝑗</m:t>
                        </m:r>
                        <m:r>
                          <a:rPr lang="en-US" sz="2000" i="1">
                            <a:latin typeface="Cambria Math" panose="02040503050406030204" pitchFamily="18" charset="0"/>
                          </a:rPr>
                          <m:t>+7</m:t>
                        </m:r>
                      </m:sub>
                    </m:sSub>
                    <m:r>
                      <a:rPr lang="en-US" sz="2000" i="1">
                        <a:latin typeface="Cambria Math" panose="02040503050406030204" pitchFamily="18" charset="0"/>
                      </a:rPr>
                      <m:t> ∀</m:t>
                    </m:r>
                    <m:r>
                      <a:rPr lang="en-US" sz="2000" i="1">
                        <a:latin typeface="Cambria Math" panose="02040503050406030204" pitchFamily="18" charset="0"/>
                      </a:rPr>
                      <m:t>𝑗</m:t>
                    </m:r>
                  </m:oMath>
                </a14:m>
                <a:r>
                  <a:rPr lang="en-US" sz="2000" dirty="0">
                    <a:latin typeface="Arial" panose="020B0604020202020204" pitchFamily="34" charset="0"/>
                    <a:cs typeface="Arial" panose="020B0604020202020204" pitchFamily="34" charset="0"/>
                  </a:rPr>
                  <a:t>).</a:t>
                </a:r>
                <a14:m>
                  <m:oMath xmlns:m="http://schemas.openxmlformats.org/officeDocument/2006/math">
                    <m:r>
                      <a:rPr lang="en-US" sz="2000" b="0" i="0" smtClean="0">
                        <a:latin typeface="Cambria Math" panose="02040503050406030204" pitchFamily="18" charset="0"/>
                      </a:rPr>
                      <m:t>  </m:t>
                    </m:r>
                    <m:sSub>
                      <m:sSubPr>
                        <m:ctrlPr>
                          <a:rPr lang="en-US" sz="2000" b="1" i="1">
                            <a:latin typeface="Cambria Math" panose="02040503050406030204" pitchFamily="18" charset="0"/>
                          </a:rPr>
                        </m:ctrlPr>
                      </m:sSubPr>
                      <m:e>
                        <m:r>
                          <a:rPr lang="en-US" sz="2000" b="1" i="1">
                            <a:latin typeface="Cambria Math" panose="02040503050406030204" pitchFamily="18" charset="0"/>
                          </a:rPr>
                          <m:t>𝜷</m:t>
                        </m:r>
                      </m:e>
                      <m:sub>
                        <m:r>
                          <a:rPr lang="en-US" sz="2000" i="1">
                            <a:latin typeface="Cambria Math" panose="02040503050406030204" pitchFamily="18" charset="0"/>
                          </a:rPr>
                          <m:t>𝑗</m:t>
                        </m:r>
                      </m:sub>
                    </m:sSub>
                    <m:r>
                      <a:rPr lang="en-US" sz="2000" b="1" i="1">
                        <a:latin typeface="Cambria Math" panose="02040503050406030204" pitchFamily="18" charset="0"/>
                      </a:rPr>
                      <m:t>=</m:t>
                    </m:r>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𝛽</m:t>
                                </m:r>
                              </m:e>
                              <m:sub>
                                <m:r>
                                  <a:rPr lang="en-US" sz="2000" i="1">
                                    <a:latin typeface="Cambria Math" panose="02040503050406030204" pitchFamily="18" charset="0"/>
                                  </a:rPr>
                                  <m:t>1</m:t>
                                </m:r>
                                <m:r>
                                  <a:rPr lang="en-US" sz="2000" i="1">
                                    <a:latin typeface="Cambria Math" panose="02040503050406030204" pitchFamily="18" charset="0"/>
                                  </a:rPr>
                                  <m:t>𝑗</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𝛽</m:t>
                                </m:r>
                              </m:e>
                              <m:sub>
                                <m:r>
                                  <a:rPr lang="en-US" sz="2000" i="1">
                                    <a:latin typeface="Cambria Math" panose="02040503050406030204" pitchFamily="18" charset="0"/>
                                  </a:rPr>
                                  <m:t>𝑝𝑗</m:t>
                                </m:r>
                              </m:sub>
                            </m:sSub>
                          </m:e>
                        </m:d>
                      </m:e>
                      <m:sup>
                        <m:r>
                          <a:rPr lang="en-US" sz="2000" i="1">
                            <a:latin typeface="Cambria Math" panose="02040503050406030204" pitchFamily="18" charset="0"/>
                          </a:rPr>
                          <m:t>𝑇</m:t>
                        </m:r>
                      </m:sup>
                    </m:sSup>
                  </m:oMath>
                </a14:m>
                <a:r>
                  <a:rPr lang="en-US" sz="2000" dirty="0">
                    <a:latin typeface="Arial" panose="020B0604020202020204" pitchFamily="34" charset="0"/>
                    <a:cs typeface="Arial" panose="020B0604020202020204" pitchFamily="34" charset="0"/>
                  </a:rPr>
                  <a:t> shift after change point.</a:t>
                </a:r>
              </a:p>
              <a:p>
                <a:endParaRPr lang="en-US" sz="2000" b="1" dirty="0"/>
              </a:p>
              <a:p>
                <a:pPr/>
                <a:r>
                  <a:rPr lang="en-US" sz="2000" b="1" dirty="0"/>
                  <a:t>Likelihood ratio test for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𝐻</m:t>
                        </m:r>
                      </m:e>
                      <m:sub>
                        <m:r>
                          <a:rPr lang="en-US" sz="2000" i="1">
                            <a:latin typeface="Cambria Math" panose="02040503050406030204" pitchFamily="18" charset="0"/>
                          </a:rPr>
                          <m:t>0</m:t>
                        </m:r>
                      </m:sub>
                    </m:sSub>
                    <m:r>
                      <a:rPr lang="en-US" sz="2000" i="1">
                        <a:latin typeface="Cambria Math" panose="02040503050406030204" pitchFamily="18" charset="0"/>
                      </a:rPr>
                      <m:t>: </m:t>
                    </m:r>
                    <m:r>
                      <a:rPr lang="en-US" sz="2000" b="1" i="1">
                        <a:latin typeface="Cambria Math" panose="02040503050406030204" pitchFamily="18" charset="0"/>
                      </a:rPr>
                      <m:t>𝜷</m:t>
                    </m:r>
                    <m:r>
                      <a:rPr lang="en-US" sz="2000" b="1" i="1">
                        <a:latin typeface="Cambria Math" panose="02040503050406030204" pitchFamily="18" charset="0"/>
                      </a:rPr>
                      <m:t>=</m:t>
                    </m:r>
                    <m:r>
                      <a:rPr lang="en-US" sz="2000" b="1" i="1">
                        <a:latin typeface="Cambria Math" panose="02040503050406030204" pitchFamily="18" charset="0"/>
                      </a:rPr>
                      <m:t>𝟎</m:t>
                    </m:r>
                  </m:oMath>
                </a14:m>
                <a:r>
                  <a:rPr lang="en-US" sz="2000" b="1" dirty="0"/>
                  <a:t> against</a:t>
                </a:r>
                <a14:m>
                  <m:oMath xmlns:m="http://schemas.openxmlformats.org/officeDocument/2006/math">
                    <m:r>
                      <a:rPr lang="en-US" sz="2000" b="1" i="0" smtClean="0">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 </m:t>
                        </m:r>
                        <m:r>
                          <a:rPr lang="en-US" sz="2000" i="1">
                            <a:latin typeface="Cambria Math" panose="02040503050406030204" pitchFamily="18" charset="0"/>
                          </a:rPr>
                          <m:t>𝐻</m:t>
                        </m:r>
                      </m:e>
                      <m:sub>
                        <m:r>
                          <a:rPr lang="en-US" sz="2000" i="1">
                            <a:latin typeface="Cambria Math" panose="02040503050406030204" pitchFamily="18" charset="0"/>
                          </a:rPr>
                          <m:t>1</m:t>
                        </m:r>
                      </m:sub>
                    </m:sSub>
                    <m:r>
                      <a:rPr lang="en-US" sz="2000" i="1">
                        <a:latin typeface="Cambria Math" panose="02040503050406030204" pitchFamily="18" charset="0"/>
                      </a:rPr>
                      <m:t>: </m:t>
                    </m:r>
                    <m:r>
                      <a:rPr lang="en-US" sz="2000" b="1" i="1">
                        <a:latin typeface="Cambria Math" panose="02040503050406030204" pitchFamily="18" charset="0"/>
                      </a:rPr>
                      <m:t>𝜷</m:t>
                    </m:r>
                    <m:r>
                      <a:rPr lang="en-US" sz="2000" b="1" i="1">
                        <a:latin typeface="Cambria Math" panose="02040503050406030204" pitchFamily="18" charset="0"/>
                      </a:rPr>
                      <m:t>≠</m:t>
                    </m:r>
                    <m:r>
                      <a:rPr lang="en-US" sz="2000" b="1" i="1">
                        <a:latin typeface="Cambria Math" panose="02040503050406030204" pitchFamily="18" charset="0"/>
                      </a:rPr>
                      <m:t>𝟎</m:t>
                    </m:r>
                  </m:oMath>
                </a14:m>
                <a:endParaRPr lang="en-US" sz="2000" dirty="0">
                  <a:latin typeface="Arial" panose="020B0604020202020204" pitchFamily="34" charset="0"/>
                  <a:cs typeface="Arial" panose="020B0604020202020204" pitchFamily="34" charset="0"/>
                </a:endParaRPr>
              </a:p>
              <a:p>
                <a:pPr/>
                <a:endParaRPr lang="en-US" sz="2000" dirty="0">
                  <a:latin typeface="Arial" panose="020B0604020202020204" pitchFamily="34" charset="0"/>
                  <a:cs typeface="Arial" panose="020B0604020202020204" pitchFamily="34" charset="0"/>
                </a:endParaRPr>
              </a:p>
              <a:p>
                <a14:m>
                  <m:oMath xmlns:m="http://schemas.openxmlformats.org/officeDocument/2006/math">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𝑌</m:t>
                            </m:r>
                          </m:e>
                        </m:acc>
                      </m:e>
                      <m:sub>
                        <m:r>
                          <a:rPr lang="en-US" sz="2000" i="1">
                            <a:latin typeface="Cambria Math" panose="02040503050406030204" pitchFamily="18" charset="0"/>
                          </a:rPr>
                          <m:t>𝑖</m:t>
                        </m:r>
                      </m:sub>
                    </m:sSub>
                    <m:r>
                      <a:rPr lang="en-US" sz="2000" i="1">
                        <a:latin typeface="Cambria Math" panose="02040503050406030204" pitchFamily="18" charset="0"/>
                      </a:rPr>
                      <m:t>=</m:t>
                    </m:r>
                    <m:nary>
                      <m:naryPr>
                        <m:chr m:val="∑"/>
                        <m:ctrlPr>
                          <a:rPr lang="en-US" sz="2000" i="1">
                            <a:latin typeface="Cambria Math" panose="02040503050406030204" pitchFamily="18" charset="0"/>
                          </a:rPr>
                        </m:ctrlPr>
                      </m:naryPr>
                      <m:sub>
                        <m:r>
                          <a:rPr lang="en-US" sz="2000" i="1">
                            <a:latin typeface="Cambria Math" panose="02040503050406030204" pitchFamily="18" charset="0"/>
                          </a:rPr>
                          <m:t>𝑗</m:t>
                        </m:r>
                        <m:r>
                          <a:rPr lang="en-US" sz="2000" i="1">
                            <a:latin typeface="Cambria Math" panose="02040503050406030204" pitchFamily="18" charset="0"/>
                          </a:rPr>
                          <m:t>=1</m:t>
                        </m:r>
                      </m:sub>
                      <m:sup>
                        <m:r>
                          <a:rPr lang="en-US" sz="2000" i="1">
                            <a:latin typeface="Cambria Math" panose="02040503050406030204" pitchFamily="18" charset="0"/>
                          </a:rPr>
                          <m:t>𝑛</m:t>
                        </m:r>
                      </m:sup>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𝑌</m:t>
                                </m:r>
                              </m:e>
                              <m:sub>
                                <m:r>
                                  <a:rPr lang="en-US" sz="2000" i="1">
                                    <a:latin typeface="Cambria Math" panose="02040503050406030204" pitchFamily="18" charset="0"/>
                                  </a:rPr>
                                  <m:t>𝑖𝑗</m:t>
                                </m:r>
                              </m:sub>
                            </m:sSub>
                          </m:num>
                          <m:den>
                            <m:r>
                              <a:rPr lang="en-US" sz="2000" i="1">
                                <a:latin typeface="Cambria Math" panose="02040503050406030204" pitchFamily="18" charset="0"/>
                              </a:rPr>
                              <m:t>𝑛</m:t>
                            </m:r>
                          </m:den>
                        </m:f>
                      </m:e>
                    </m:nary>
                  </m:oMath>
                </a14:m>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𝑈</m:t>
                        </m:r>
                      </m:e>
                      <m:sub>
                        <m:r>
                          <a:rPr lang="en-US" sz="2000" i="1">
                            <a:latin typeface="Cambria Math" panose="02040503050406030204" pitchFamily="18" charset="0"/>
                          </a:rPr>
                          <m:t>𝑖𝑘</m:t>
                        </m:r>
                      </m:sub>
                    </m:sSub>
                    <m:r>
                      <a:rPr lang="en-US" sz="2000" i="1">
                        <a:latin typeface="Cambria Math" panose="02040503050406030204" pitchFamily="18" charset="0"/>
                      </a:rPr>
                      <m:t>=</m:t>
                    </m:r>
                    <m:f>
                      <m:fPr>
                        <m:ctrlPr>
                          <a:rPr lang="en-US" sz="2000" i="1">
                            <a:latin typeface="Cambria Math" panose="02040503050406030204" pitchFamily="18" charset="0"/>
                          </a:rPr>
                        </m:ctrlPr>
                      </m:fPr>
                      <m:num>
                        <m:nary>
                          <m:naryPr>
                            <m:chr m:val="∑"/>
                            <m:ctrlPr>
                              <a:rPr lang="en-US" sz="2000" i="1">
                                <a:latin typeface="Cambria Math" panose="02040503050406030204" pitchFamily="18" charset="0"/>
                              </a:rPr>
                            </m:ctrlPr>
                          </m:naryPr>
                          <m:sub>
                            <m:r>
                              <a:rPr lang="en-US" sz="2000" i="1">
                                <a:latin typeface="Cambria Math" panose="02040503050406030204" pitchFamily="18" charset="0"/>
                              </a:rPr>
                              <m:t>𝑗</m:t>
                            </m:r>
                            <m:r>
                              <a:rPr lang="en-US" sz="2000" i="1">
                                <a:latin typeface="Cambria Math" panose="02040503050406030204" pitchFamily="18" charset="0"/>
                              </a:rPr>
                              <m:t>=</m:t>
                            </m:r>
                            <m:r>
                              <a:rPr lang="en-US" sz="2000" i="1">
                                <a:latin typeface="Cambria Math" panose="02040503050406030204" pitchFamily="18" charset="0"/>
                              </a:rPr>
                              <m:t>𝑘</m:t>
                            </m:r>
                            <m:r>
                              <a:rPr lang="en-US" sz="2000" i="1">
                                <a:latin typeface="Cambria Math" panose="02040503050406030204" pitchFamily="18" charset="0"/>
                              </a:rPr>
                              <m:t>+1</m:t>
                            </m:r>
                          </m:sub>
                          <m:sup>
                            <m:r>
                              <a:rPr lang="en-US" sz="2000" i="1">
                                <a:latin typeface="Cambria Math" panose="02040503050406030204" pitchFamily="18" charset="0"/>
                              </a:rPr>
                              <m:t>𝑛</m:t>
                            </m:r>
                          </m:sup>
                          <m:e>
                            <m:sSub>
                              <m:sSubPr>
                                <m:ctrlPr>
                                  <a:rPr lang="en-US" sz="2000" i="1">
                                    <a:latin typeface="Cambria Math" panose="02040503050406030204" pitchFamily="18" charset="0"/>
                                  </a:rPr>
                                </m:ctrlPr>
                              </m:sSubPr>
                              <m:e>
                                <m:r>
                                  <a:rPr lang="en-US" sz="2000" i="1">
                                    <a:latin typeface="Cambria Math" panose="02040503050406030204" pitchFamily="18" charset="0"/>
                                  </a:rPr>
                                  <m:t>𝑌</m:t>
                                </m:r>
                              </m:e>
                              <m:sub>
                                <m:r>
                                  <a:rPr lang="en-US" sz="2000" i="1">
                                    <a:latin typeface="Cambria Math" panose="02040503050406030204" pitchFamily="18" charset="0"/>
                                  </a:rPr>
                                  <m:t>𝑖𝑗</m:t>
                                </m:r>
                              </m:sub>
                            </m:sSub>
                          </m:e>
                        </m:nary>
                        <m:r>
                          <a:rPr lang="en-US" sz="2000" i="1">
                            <a:latin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𝑌</m:t>
                                </m:r>
                              </m:e>
                            </m:acc>
                          </m:e>
                          <m:sub>
                            <m:r>
                              <a:rPr lang="en-US" sz="2000" i="1">
                                <a:latin typeface="Cambria Math" panose="02040503050406030204" pitchFamily="18" charset="0"/>
                              </a:rPr>
                              <m:t>𝑖</m:t>
                            </m:r>
                          </m:sub>
                        </m:sSub>
                        <m:r>
                          <a:rPr lang="en-US" sz="2000" i="1">
                            <a:latin typeface="Cambria Math" panose="02040503050406030204" pitchFamily="18" charset="0"/>
                          </a:rPr>
                          <m:t>(</m:t>
                        </m:r>
                        <m:r>
                          <a:rPr lang="en-US" sz="2000" i="1">
                            <a:latin typeface="Cambria Math" panose="02040503050406030204" pitchFamily="18" charset="0"/>
                          </a:rPr>
                          <m:t>𝑛</m:t>
                        </m:r>
                        <m:r>
                          <a:rPr lang="en-US" sz="2000" i="1">
                            <a:latin typeface="Cambria Math" panose="02040503050406030204" pitchFamily="18" charset="0"/>
                          </a:rPr>
                          <m:t>−</m:t>
                        </m:r>
                        <m:r>
                          <a:rPr lang="en-US" sz="2000" i="1">
                            <a:latin typeface="Cambria Math" panose="02040503050406030204" pitchFamily="18" charset="0"/>
                          </a:rPr>
                          <m:t>𝑘</m:t>
                        </m:r>
                        <m:r>
                          <a:rPr lang="en-US" sz="2000" i="1">
                            <a:latin typeface="Cambria Math" panose="02040503050406030204" pitchFamily="18" charset="0"/>
                          </a:rPr>
                          <m:t>)</m:t>
                        </m:r>
                      </m:num>
                      <m:den>
                        <m:rad>
                          <m:radPr>
                            <m:degHide m:val="on"/>
                            <m:ctrlPr>
                              <a:rPr lang="en-US" sz="2000" i="1">
                                <a:latin typeface="Cambria Math" panose="02040503050406030204" pitchFamily="18" charset="0"/>
                              </a:rPr>
                            </m:ctrlPr>
                          </m:radPr>
                          <m:deg/>
                          <m:e>
                            <m:r>
                              <a:rPr lang="en-US" sz="2000" i="1">
                                <a:latin typeface="Cambria Math" panose="02040503050406030204" pitchFamily="18" charset="0"/>
                              </a:rPr>
                              <m:t>𝑘</m:t>
                            </m:r>
                            <m:d>
                              <m:dPr>
                                <m:ctrlPr>
                                  <a:rPr lang="en-US" sz="2000" i="1">
                                    <a:latin typeface="Cambria Math" panose="02040503050406030204" pitchFamily="18" charset="0"/>
                                  </a:rPr>
                                </m:ctrlPr>
                              </m:dPr>
                              <m:e>
                                <m:r>
                                  <a:rPr lang="en-US" sz="2000" i="1">
                                    <a:latin typeface="Cambria Math" panose="02040503050406030204" pitchFamily="18" charset="0"/>
                                  </a:rPr>
                                  <m:t>𝑛</m:t>
                                </m:r>
                                <m:r>
                                  <a:rPr lang="en-US" sz="2000" i="1">
                                    <a:latin typeface="Cambria Math" panose="02040503050406030204" pitchFamily="18" charset="0"/>
                                  </a:rPr>
                                  <m:t>−</m:t>
                                </m:r>
                                <m:r>
                                  <a:rPr lang="en-US" sz="2000" i="1">
                                    <a:latin typeface="Cambria Math" panose="02040503050406030204" pitchFamily="18" charset="0"/>
                                  </a:rPr>
                                  <m:t>𝑘</m:t>
                                </m:r>
                              </m:e>
                            </m:d>
                            <m:r>
                              <a:rPr lang="en-US" sz="2000" i="1">
                                <a:latin typeface="Cambria Math" panose="02040503050406030204" pitchFamily="18" charset="0"/>
                              </a:rPr>
                              <m:t>/</m:t>
                            </m:r>
                            <m:r>
                              <a:rPr lang="en-US" sz="2000" i="1">
                                <a:latin typeface="Cambria Math" panose="02040503050406030204" pitchFamily="18" charset="0"/>
                              </a:rPr>
                              <m:t>𝑛</m:t>
                            </m:r>
                          </m:e>
                        </m:rad>
                      </m:den>
                    </m:f>
                  </m:oMath>
                </a14:m>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i="1">
                            <a:latin typeface="Cambria Math" panose="02040503050406030204" pitchFamily="18" charset="0"/>
                          </a:rPr>
                          <m:t>𝑘</m:t>
                        </m:r>
                      </m:sub>
                    </m:sSub>
                    <m:r>
                      <a:rPr lang="en-US" sz="2000" i="1">
                        <a:latin typeface="Cambria Math" panose="02040503050406030204" pitchFamily="18" charset="0"/>
                      </a:rPr>
                      <m:t>=</m:t>
                    </m:r>
                    <m:nary>
                      <m:naryPr>
                        <m:chr m:val="∑"/>
                        <m:ctrlPr>
                          <a:rPr lang="en-US" sz="2000" i="1">
                            <a:latin typeface="Cambria Math" panose="02040503050406030204" pitchFamily="18" charset="0"/>
                          </a:rPr>
                        </m:ctrlPr>
                      </m:naryPr>
                      <m:sub>
                        <m:r>
                          <a:rPr lang="en-US" sz="2000" i="1">
                            <a:latin typeface="Cambria Math" panose="02040503050406030204" pitchFamily="18" charset="0"/>
                          </a:rPr>
                          <m:t>𝑖</m:t>
                        </m:r>
                        <m:r>
                          <a:rPr lang="en-US" sz="2000" i="1">
                            <a:latin typeface="Cambria Math" panose="02040503050406030204" pitchFamily="18" charset="0"/>
                          </a:rPr>
                          <m:t>=1</m:t>
                        </m:r>
                      </m:sub>
                      <m:sup>
                        <m:r>
                          <a:rPr lang="en-US" sz="2000" i="1">
                            <a:latin typeface="Cambria Math" panose="02040503050406030204" pitchFamily="18" charset="0"/>
                          </a:rPr>
                          <m:t>𝑝</m:t>
                        </m:r>
                      </m:sup>
                      <m:e>
                        <m:sSubSup>
                          <m:sSubSupPr>
                            <m:ctrlPr>
                              <a:rPr lang="en-US" sz="2000" i="1">
                                <a:latin typeface="Cambria Math" panose="02040503050406030204" pitchFamily="18" charset="0"/>
                              </a:rPr>
                            </m:ctrlPr>
                          </m:sSubSupPr>
                          <m:e>
                            <m:r>
                              <a:rPr lang="en-US" sz="2000" i="1">
                                <a:latin typeface="Cambria Math" panose="02040503050406030204" pitchFamily="18" charset="0"/>
                              </a:rPr>
                              <m:t>𝑈</m:t>
                            </m:r>
                          </m:e>
                          <m:sub>
                            <m:r>
                              <a:rPr lang="en-US" sz="2000" i="1">
                                <a:latin typeface="Cambria Math" panose="02040503050406030204" pitchFamily="18" charset="0"/>
                              </a:rPr>
                              <m:t>𝑖𝑘</m:t>
                            </m:r>
                          </m:sub>
                          <m:sup>
                            <m:r>
                              <a:rPr lang="en-US" sz="2000" i="1">
                                <a:latin typeface="Cambria Math" panose="02040503050406030204" pitchFamily="18" charset="0"/>
                              </a:rPr>
                              <m:t>2</m:t>
                            </m:r>
                          </m:sup>
                        </m:sSubSup>
                      </m:e>
                    </m:nary>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𝜒</m:t>
                        </m:r>
                      </m:e>
                      <m:sub>
                        <m:r>
                          <a:rPr lang="en-US" sz="2000" i="1">
                            <a:latin typeface="Cambria Math" panose="02040503050406030204" pitchFamily="18" charset="0"/>
                          </a:rPr>
                          <m:t>𝑝</m:t>
                        </m:r>
                      </m:sub>
                      <m:sup>
                        <m:r>
                          <a:rPr lang="en-US" sz="2000" i="1">
                            <a:latin typeface="Cambria Math" panose="02040503050406030204" pitchFamily="18" charset="0"/>
                          </a:rPr>
                          <m:t>2</m:t>
                        </m:r>
                      </m:sup>
                    </m:sSubSup>
                  </m:oMath>
                </a14:m>
                <a:r>
                  <a:rPr lang="en-US" sz="2000" dirty="0"/>
                  <a:t> under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𝐻</m:t>
                        </m:r>
                      </m:e>
                      <m:sub>
                        <m:r>
                          <a:rPr lang="en-US" sz="2000" i="1">
                            <a:latin typeface="Cambria Math" panose="02040503050406030204" pitchFamily="18" charset="0"/>
                          </a:rPr>
                          <m:t>0</m:t>
                        </m:r>
                      </m:sub>
                    </m:sSub>
                  </m:oMath>
                </a14:m>
                <a:r>
                  <a:rPr lang="en-US" sz="2000" dirty="0"/>
                  <a:t>.</a:t>
                </a:r>
              </a:p>
              <a:p>
                <a:pPr/>
                <a:endParaRPr lang="en-US" sz="2000" b="1" dirty="0"/>
              </a:p>
              <a:p>
                <a:pPr/>
                <a:r>
                  <a:rPr lang="en-US" sz="2000" b="1" dirty="0"/>
                  <a:t>Test statistic:		</a:t>
                </a:r>
                <a14:m>
                  <m:oMath xmlns:m="http://schemas.openxmlformats.org/officeDocument/2006/math">
                    <m:r>
                      <a:rPr lang="en-US" sz="2000" i="1">
                        <a:latin typeface="Cambria Math" panose="02040503050406030204" pitchFamily="18" charset="0"/>
                      </a:rPr>
                      <m:t>𝑄</m:t>
                    </m:r>
                    <m:r>
                      <a:rPr lang="en-US" sz="2000" i="1">
                        <a:latin typeface="Cambria Math" panose="02040503050406030204" pitchFamily="18" charset="0"/>
                      </a:rPr>
                      <m:t>=</m:t>
                    </m:r>
                    <m:func>
                      <m:funcPr>
                        <m:ctrlPr>
                          <a:rPr lang="en-US" sz="2000" i="1">
                            <a:latin typeface="Cambria Math" panose="02040503050406030204" pitchFamily="18" charset="0"/>
                          </a:rPr>
                        </m:ctrlPr>
                      </m:funcPr>
                      <m:fName>
                        <m:limLow>
                          <m:limLowPr>
                            <m:ctrlPr>
                              <a:rPr lang="en-US" sz="2000" i="1">
                                <a:latin typeface="Cambria Math" panose="02040503050406030204" pitchFamily="18" charset="0"/>
                              </a:rPr>
                            </m:ctrlPr>
                          </m:limLowPr>
                          <m:e>
                            <m:r>
                              <m:rPr>
                                <m:sty m:val="p"/>
                              </m:rPr>
                              <a:rPr lang="en-US" sz="2000">
                                <a:latin typeface="Cambria Math" panose="02040503050406030204" pitchFamily="18" charset="0"/>
                              </a:rPr>
                              <m:t>max</m:t>
                            </m:r>
                          </m:e>
                          <m:lim>
                            <m:r>
                              <a:rPr lang="en-US" sz="2000" i="1">
                                <a:latin typeface="Cambria Math" panose="02040503050406030204" pitchFamily="18" charset="0"/>
                              </a:rPr>
                              <m:t>𝑛</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𝑑</m:t>
                                </m:r>
                              </m:e>
                              <m:sub>
                                <m:r>
                                  <a:rPr lang="en-US" sz="2000" i="1">
                                    <a:latin typeface="Cambria Math" panose="02040503050406030204" pitchFamily="18" charset="0"/>
                                  </a:rPr>
                                  <m:t>1</m:t>
                                </m:r>
                              </m:sub>
                            </m:sSub>
                            <m:r>
                              <a:rPr lang="en-US" sz="2000" i="1">
                                <a:latin typeface="Cambria Math" panose="02040503050406030204" pitchFamily="18" charset="0"/>
                              </a:rPr>
                              <m:t>≤</m:t>
                            </m:r>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𝑛</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𝑑</m:t>
                                </m:r>
                              </m:e>
                              <m:sub>
                                <m:r>
                                  <a:rPr lang="en-US" sz="2000" i="1">
                                    <a:latin typeface="Cambria Math" panose="02040503050406030204" pitchFamily="18" charset="0"/>
                                  </a:rPr>
                                  <m:t>0</m:t>
                                </m:r>
                              </m:sub>
                            </m:sSub>
                          </m:lim>
                        </m:limLow>
                      </m:fName>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i="1">
                                <a:latin typeface="Cambria Math" panose="02040503050406030204" pitchFamily="18" charset="0"/>
                              </a:rPr>
                              <m:t>𝑘</m:t>
                            </m:r>
                          </m:sub>
                        </m:sSub>
                      </m:e>
                    </m:func>
                  </m:oMath>
                </a14:m>
                <a:endParaRPr lang="en-US" sz="2000" dirty="0"/>
              </a:p>
              <a:p>
                <a:endParaRPr lang="en-US" sz="2000" b="1" dirty="0"/>
              </a:p>
              <a:p>
                <a:r>
                  <a:rPr lang="en-US" sz="2000" b="1" dirty="0"/>
                  <a:t>Theorem (asymptotic tail probabilities)</a:t>
                </a:r>
                <a:r>
                  <a:rPr lang="en-US" sz="2000" dirty="0"/>
                  <a:t>: Suppose that </a:t>
                </a:r>
                <a14:m>
                  <m:oMath xmlns:m="http://schemas.openxmlformats.org/officeDocument/2006/math">
                    <m:r>
                      <a:rPr lang="en-US" sz="2000" i="1">
                        <a:latin typeface="Cambria Math" panose="02040503050406030204" pitchFamily="18" charset="0"/>
                      </a:rPr>
                      <m:t>𝑏</m:t>
                    </m:r>
                    <m:r>
                      <a:rPr lang="en-US" sz="2000" i="1">
                        <a:latin typeface="Cambria Math" panose="02040503050406030204" pitchFamily="18" charset="0"/>
                      </a:rPr>
                      <m:t>→∞</m:t>
                    </m:r>
                  </m:oMath>
                </a14:m>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𝑑</m:t>
                        </m:r>
                      </m:e>
                      <m:sub>
                        <m:r>
                          <a:rPr lang="en-US" sz="2000" i="1">
                            <a:latin typeface="Cambria Math" panose="02040503050406030204" pitchFamily="18" charset="0"/>
                          </a:rPr>
                          <m:t>1</m:t>
                        </m:r>
                      </m:sub>
                    </m:sSub>
                    <m:r>
                      <a:rPr lang="en-US" sz="2000" i="1">
                        <a:latin typeface="Cambria Math" panose="02040503050406030204" pitchFamily="18" charset="0"/>
                      </a:rPr>
                      <m:t>=</m:t>
                    </m:r>
                    <m:r>
                      <a:rPr lang="en-US" sz="2000" i="1">
                        <a:latin typeface="Cambria Math" panose="02040503050406030204" pitchFamily="18" charset="0"/>
                      </a:rPr>
                      <m:t>𝑜</m:t>
                    </m:r>
                    <m:d>
                      <m:dPr>
                        <m:ctrlPr>
                          <a:rPr lang="en-US" sz="2000" i="1">
                            <a:latin typeface="Cambria Math" panose="02040503050406030204" pitchFamily="18" charset="0"/>
                          </a:rPr>
                        </m:ctrlPr>
                      </m:dPr>
                      <m:e>
                        <m:r>
                          <a:rPr lang="en-US" sz="2000" i="1">
                            <a:latin typeface="Cambria Math" panose="02040503050406030204" pitchFamily="18" charset="0"/>
                          </a:rPr>
                          <m:t>𝑛</m:t>
                        </m:r>
                      </m:e>
                    </m:d>
                  </m:oMath>
                </a14:m>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𝑑</m:t>
                        </m:r>
                      </m:e>
                      <m:sub>
                        <m:r>
                          <a:rPr lang="en-US" sz="2000" i="1">
                            <a:latin typeface="Cambria Math" panose="02040503050406030204" pitchFamily="18" charset="0"/>
                          </a:rPr>
                          <m:t>0</m:t>
                        </m:r>
                      </m:sub>
                    </m:sSub>
                    <m:r>
                      <a:rPr lang="en-US" sz="2000" i="1">
                        <a:latin typeface="Cambria Math" panose="02040503050406030204" pitchFamily="18" charset="0"/>
                      </a:rPr>
                      <m:t>→∞</m:t>
                    </m:r>
                  </m:oMath>
                </a14:m>
                <a:r>
                  <a:rPr lang="en-US" sz="2000" dirty="0"/>
                  <a:t>, </a:t>
                </a:r>
              </a:p>
              <a:p>
                <a:r>
                  <a:rPr lang="en-US" sz="2000" dirty="0"/>
                  <a:t>and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𝑑</m:t>
                        </m:r>
                      </m:e>
                      <m:sub>
                        <m:r>
                          <a:rPr lang="en-US" sz="2000" i="1">
                            <a:latin typeface="Cambria Math" panose="02040503050406030204" pitchFamily="18" charset="0"/>
                          </a:rPr>
                          <m:t>1</m:t>
                        </m:r>
                      </m:sub>
                    </m:sSub>
                    <m:r>
                      <a:rPr lang="en-US" sz="2000" i="1">
                        <a:latin typeface="Cambria Math" panose="02040503050406030204" pitchFamily="18" charset="0"/>
                      </a:rPr>
                      <m:t>→∞</m:t>
                    </m:r>
                  </m:oMath>
                </a14:m>
                <a:r>
                  <a:rPr lang="en-US" sz="2000" dirty="0"/>
                  <a:t> such that </a:t>
                </a:r>
                <a14:m>
                  <m:oMath xmlns:m="http://schemas.openxmlformats.org/officeDocument/2006/math">
                    <m:r>
                      <a:rPr lang="en-US" sz="2000" i="1">
                        <a:latin typeface="Cambria Math" panose="02040503050406030204" pitchFamily="18" charset="0"/>
                      </a:rPr>
                      <m:t>𝑏</m:t>
                    </m:r>
                    <m:sSubSup>
                      <m:sSubSupPr>
                        <m:ctrlPr>
                          <a:rPr lang="en-US" sz="2000" i="1">
                            <a:latin typeface="Cambria Math" panose="02040503050406030204" pitchFamily="18" charset="0"/>
                          </a:rPr>
                        </m:ctrlPr>
                      </m:sSubSupPr>
                      <m:e>
                        <m:r>
                          <a:rPr lang="en-US" sz="2000" i="1">
                            <a:latin typeface="Cambria Math" panose="02040503050406030204" pitchFamily="18" charset="0"/>
                          </a:rPr>
                          <m:t>𝑑</m:t>
                        </m:r>
                      </m:e>
                      <m:sub>
                        <m:r>
                          <a:rPr lang="en-US" sz="2000" i="1">
                            <a:latin typeface="Cambria Math" panose="02040503050406030204" pitchFamily="18" charset="0"/>
                          </a:rPr>
                          <m:t>1</m:t>
                        </m:r>
                      </m:sub>
                      <m:sup>
                        <m:r>
                          <a:rPr lang="en-US" sz="2000" i="1">
                            <a:latin typeface="Cambria Math" panose="02040503050406030204" pitchFamily="18" charset="0"/>
                          </a:rPr>
                          <m:t>−1/2</m:t>
                        </m:r>
                      </m:sup>
                    </m:sSubSup>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1</m:t>
                        </m:r>
                      </m:sub>
                    </m:sSub>
                    <m:r>
                      <a:rPr lang="en-US" sz="2000" i="1">
                        <a:latin typeface="Cambria Math" panose="02040503050406030204" pitchFamily="18" charset="0"/>
                      </a:rPr>
                      <m:t>&lt;</m:t>
                    </m:r>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0</m:t>
                        </m:r>
                      </m:sub>
                    </m:sSub>
                    <m:r>
                      <a:rPr lang="en-US" sz="2000" i="1">
                        <a:latin typeface="Cambria Math" panose="02040503050406030204" pitchFamily="18" charset="0"/>
                      </a:rPr>
                      <m:t>=</m:t>
                    </m:r>
                    <m:r>
                      <a:rPr lang="en-US" sz="2000" i="1">
                        <a:latin typeface="Cambria Math" panose="02040503050406030204" pitchFamily="18" charset="0"/>
                      </a:rPr>
                      <m:t>𝑏</m:t>
                    </m:r>
                    <m:sSubSup>
                      <m:sSubSupPr>
                        <m:ctrlPr>
                          <a:rPr lang="en-US" sz="2000" i="1">
                            <a:latin typeface="Cambria Math" panose="02040503050406030204" pitchFamily="18" charset="0"/>
                          </a:rPr>
                        </m:ctrlPr>
                      </m:sSubSupPr>
                      <m:e>
                        <m:r>
                          <a:rPr lang="en-US" sz="2000" i="1">
                            <a:latin typeface="Cambria Math" panose="02040503050406030204" pitchFamily="18" charset="0"/>
                          </a:rPr>
                          <m:t>𝑑</m:t>
                        </m:r>
                      </m:e>
                      <m:sub>
                        <m:r>
                          <a:rPr lang="en-US" sz="2000" i="1">
                            <a:latin typeface="Cambria Math" panose="02040503050406030204" pitchFamily="18" charset="0"/>
                          </a:rPr>
                          <m:t>0</m:t>
                        </m:r>
                      </m:sub>
                      <m:sup>
                        <m:r>
                          <a:rPr lang="en-US" sz="2000" i="1">
                            <a:latin typeface="Cambria Math" panose="02040503050406030204" pitchFamily="18" charset="0"/>
                          </a:rPr>
                          <m:t>−1/2</m:t>
                        </m:r>
                      </m:sup>
                    </m:sSubSup>
                  </m:oMath>
                </a14:m>
                <a:r>
                  <a:rPr lang="en-US" sz="2000" dirty="0"/>
                  <a:t> for constants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1</m:t>
                        </m:r>
                      </m:sub>
                    </m:sSub>
                  </m:oMath>
                </a14:m>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0</m:t>
                        </m:r>
                      </m:sub>
                    </m:sSub>
                  </m:oMath>
                </a14:m>
                <a:r>
                  <a:rPr lang="en-US" sz="2000" dirty="0"/>
                  <a:t>. Then under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𝐻</m:t>
                        </m:r>
                      </m:e>
                      <m:sub>
                        <m:r>
                          <a:rPr lang="en-US" sz="2000" i="1">
                            <a:latin typeface="Cambria Math" panose="02040503050406030204" pitchFamily="18" charset="0"/>
                          </a:rPr>
                          <m:t>0</m:t>
                        </m:r>
                      </m:sub>
                    </m:sSub>
                  </m:oMath>
                </a14:m>
                <a:r>
                  <a:rPr lang="en-US" sz="2000" dirty="0"/>
                  <a:t>:</a:t>
                </a:r>
              </a:p>
              <a:p>
                <a:pPr/>
                <a:r>
                  <a:rPr lang="en-US" sz="2000" dirty="0"/>
                  <a:t>		</a:t>
                </a:r>
                <a14:m>
                  <m:oMath xmlns:m="http://schemas.openxmlformats.org/officeDocument/2006/math">
                    <m:r>
                      <a:rPr lang="en-US" sz="2000" i="1">
                        <a:latin typeface="Cambria Math" panose="02040503050406030204" pitchFamily="18" charset="0"/>
                      </a:rPr>
                      <m:t>𝑝𝑟</m:t>
                    </m:r>
                    <m:d>
                      <m:dPr>
                        <m:ctrlPr>
                          <a:rPr lang="en-US" sz="2000" i="1">
                            <a:latin typeface="Cambria Math" panose="02040503050406030204" pitchFamily="18" charset="0"/>
                          </a:rPr>
                        </m:ctrlPr>
                      </m:dPr>
                      <m:e>
                        <m:r>
                          <a:rPr lang="en-US" sz="2000" i="1">
                            <a:latin typeface="Cambria Math" panose="02040503050406030204" pitchFamily="18" charset="0"/>
                          </a:rPr>
                          <m:t>𝑄</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𝑏</m:t>
                            </m:r>
                          </m:e>
                          <m:sup>
                            <m:r>
                              <a:rPr lang="en-US" sz="2000" i="1">
                                <a:latin typeface="Cambria Math" panose="02040503050406030204" pitchFamily="18" charset="0"/>
                              </a:rPr>
                              <m:t>2</m:t>
                            </m:r>
                          </m:sup>
                        </m:sSup>
                      </m:e>
                    </m:d>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2</m:t>
                        </m:r>
                      </m:e>
                      <m:sup>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𝑝</m:t>
                            </m:r>
                          </m:num>
                          <m:den>
                            <m:r>
                              <a:rPr lang="en-US" sz="2000" i="1">
                                <a:latin typeface="Cambria Math" panose="02040503050406030204" pitchFamily="18" charset="0"/>
                              </a:rPr>
                              <m:t>2</m:t>
                            </m:r>
                          </m:den>
                        </m:f>
                      </m:sup>
                    </m:sSup>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r>
                              <m:rPr>
                                <m:sty m:val="p"/>
                              </m:rPr>
                              <a:rPr lang="en-US" sz="2000">
                                <a:latin typeface="Cambria Math" panose="02040503050406030204" pitchFamily="18" charset="0"/>
                              </a:rPr>
                              <m:t>Γ</m:t>
                            </m:r>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𝑝</m:t>
                                    </m:r>
                                  </m:num>
                                  <m:den>
                                    <m:r>
                                      <a:rPr lang="en-US" sz="2000" i="1">
                                        <a:latin typeface="Cambria Math" panose="02040503050406030204" pitchFamily="18" charset="0"/>
                                      </a:rPr>
                                      <m:t>2</m:t>
                                    </m:r>
                                  </m:den>
                                </m:f>
                              </m:e>
                            </m:d>
                          </m:e>
                        </m:d>
                      </m:e>
                      <m:sup>
                        <m:r>
                          <a:rPr lang="en-US" sz="2000" i="1">
                            <a:latin typeface="Cambria Math" panose="02040503050406030204" pitchFamily="18" charset="0"/>
                          </a:rPr>
                          <m:t>−1</m:t>
                        </m:r>
                      </m:sup>
                    </m:sSup>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𝑑</m:t>
                                    </m:r>
                                  </m:e>
                                  <m:sub>
                                    <m:r>
                                      <a:rPr lang="en-US" sz="2000" i="1">
                                        <a:latin typeface="Cambria Math" panose="02040503050406030204" pitchFamily="18" charset="0"/>
                                      </a:rPr>
                                      <m:t>1</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𝑑</m:t>
                                    </m:r>
                                  </m:e>
                                  <m:sub>
                                    <m:r>
                                      <a:rPr lang="en-US" sz="2000" i="1">
                                        <a:latin typeface="Cambria Math" panose="02040503050406030204" pitchFamily="18" charset="0"/>
                                      </a:rPr>
                                      <m:t>0</m:t>
                                    </m:r>
                                  </m:sub>
                                </m:sSub>
                              </m:den>
                            </m:f>
                          </m:e>
                        </m:d>
                      </m:e>
                    </m:func>
                    <m:sSup>
                      <m:sSupPr>
                        <m:ctrlPr>
                          <a:rPr lang="en-US" sz="2000" i="1">
                            <a:latin typeface="Cambria Math" panose="02040503050406030204" pitchFamily="18" charset="0"/>
                          </a:rPr>
                        </m:ctrlPr>
                      </m:sSupPr>
                      <m:e>
                        <m:r>
                          <a:rPr lang="en-US" sz="2000" i="1">
                            <a:latin typeface="Cambria Math" panose="02040503050406030204" pitchFamily="18" charset="0"/>
                          </a:rPr>
                          <m:t>𝑏</m:t>
                        </m:r>
                      </m:e>
                      <m:sup>
                        <m:r>
                          <a:rPr lang="en-US" sz="2000" i="1">
                            <a:latin typeface="Cambria Math" panose="02040503050406030204" pitchFamily="18" charset="0"/>
                          </a:rPr>
                          <m:t>𝑝</m:t>
                        </m:r>
                      </m:sup>
                    </m:sSup>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exp</m:t>
                        </m:r>
                      </m:fName>
                      <m:e>
                        <m:d>
                          <m:dPr>
                            <m:ctrlPr>
                              <a:rPr lang="en-US" sz="2000" i="1">
                                <a:latin typeface="Cambria Math" panose="02040503050406030204" pitchFamily="18" charset="0"/>
                              </a:rPr>
                            </m:ctrlPr>
                          </m:dPr>
                          <m:e>
                            <m:r>
                              <a:rPr lang="en-US" sz="2000" i="1">
                                <a:latin typeface="Cambria Math" panose="02040503050406030204" pitchFamily="18" charset="0"/>
                              </a:rPr>
                              <m:t>−</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panose="02040503050406030204" pitchFamily="18" charset="0"/>
                                      </a:rPr>
                                      <m:t>𝑏</m:t>
                                    </m:r>
                                  </m:e>
                                  <m:sup>
                                    <m:r>
                                      <a:rPr lang="en-US" sz="2000" i="1">
                                        <a:latin typeface="Cambria Math" panose="02040503050406030204" pitchFamily="18" charset="0"/>
                                      </a:rPr>
                                      <m:t>2</m:t>
                                    </m:r>
                                  </m:sup>
                                </m:sSup>
                              </m:num>
                              <m:den>
                                <m:r>
                                  <a:rPr lang="en-US" sz="2000" i="1">
                                    <a:latin typeface="Cambria Math" panose="02040503050406030204" pitchFamily="18" charset="0"/>
                                  </a:rPr>
                                  <m:t>2</m:t>
                                </m:r>
                              </m:den>
                            </m:f>
                          </m:e>
                        </m:d>
                      </m:e>
                    </m:func>
                  </m:oMath>
                </a14:m>
                <a:endParaRPr lang="en-US" sz="2000" dirty="0"/>
              </a:p>
              <a:p>
                <a:pPr/>
                <a:endParaRPr lang="en-US" sz="2000" dirty="0">
                  <a:latin typeface="Arial" panose="020B0604020202020204" pitchFamily="34" charset="0"/>
                  <a:cs typeface="Arial" panose="020B0604020202020204" pitchFamily="34" charset="0"/>
                </a:endParaRPr>
              </a:p>
            </p:txBody>
          </p:sp>
        </mc:Choice>
        <mc:Fallback>
          <p:sp>
            <p:nvSpPr>
              <p:cNvPr id="9" name="TextBox 8">
                <a:extLst>
                  <a:ext uri="{FF2B5EF4-FFF2-40B4-BE49-F238E27FC236}">
                    <a16:creationId xmlns:a16="http://schemas.microsoft.com/office/drawing/2014/main" id="{AC7D79D5-4CE2-47B6-836E-C505384A5CE4}"/>
                  </a:ext>
                </a:extLst>
              </p:cNvPr>
              <p:cNvSpPr txBox="1">
                <a:spLocks noRot="1" noChangeAspect="1" noMove="1" noResize="1" noEditPoints="1" noAdjustHandles="1" noChangeArrowheads="1" noChangeShapeType="1" noTextEdit="1"/>
              </p:cNvSpPr>
              <p:nvPr/>
            </p:nvSpPr>
            <p:spPr>
              <a:xfrm>
                <a:off x="0" y="712101"/>
                <a:ext cx="12192000" cy="6409640"/>
              </a:xfrm>
              <a:prstGeom prst="rect">
                <a:avLst/>
              </a:prstGeom>
              <a:blipFill>
                <a:blip r:embed="rId5"/>
                <a:stretch>
                  <a:fillRect l="-500" t="-571"/>
                </a:stretch>
              </a:blipFill>
            </p:spPr>
            <p:txBody>
              <a:bodyPr/>
              <a:lstStyle/>
              <a:p>
                <a:r>
                  <a:rPr lang="en-US">
                    <a:noFill/>
                  </a:rPr>
                  <a:t> </a:t>
                </a:r>
              </a:p>
            </p:txBody>
          </p:sp>
        </mc:Fallback>
      </mc:AlternateContent>
      <p:pic>
        <p:nvPicPr>
          <p:cNvPr id="16" name="Content Placeholder 3">
            <a:extLst>
              <a:ext uri="{FF2B5EF4-FFF2-40B4-BE49-F238E27FC236}">
                <a16:creationId xmlns:a16="http://schemas.microsoft.com/office/drawing/2014/main" id="{DF753C06-0657-4C50-9F73-72ADEF5C7B61}"/>
              </a:ext>
            </a:extLst>
          </p:cNvPr>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a:off x="9789728" y="314220"/>
            <a:ext cx="2422439" cy="4844877"/>
          </a:xfrm>
        </p:spPr>
      </p:pic>
      <p:sp>
        <p:nvSpPr>
          <p:cNvPr id="18" name="TextBox 17">
            <a:extLst>
              <a:ext uri="{FF2B5EF4-FFF2-40B4-BE49-F238E27FC236}">
                <a16:creationId xmlns:a16="http://schemas.microsoft.com/office/drawing/2014/main" id="{71591B42-A49D-43F1-A38A-302C576ADB0F}"/>
              </a:ext>
            </a:extLst>
          </p:cNvPr>
          <p:cNvSpPr txBox="1"/>
          <p:nvPr/>
        </p:nvSpPr>
        <p:spPr>
          <a:xfrm>
            <a:off x="9268992" y="5472375"/>
            <a:ext cx="3692406" cy="1015663"/>
          </a:xfrm>
          <a:prstGeom prst="rect">
            <a:avLst/>
          </a:prstGeom>
          <a:noFill/>
        </p:spPr>
        <p:txBody>
          <a:bodyPr wrap="square" rtlCol="0">
            <a:spAutoFit/>
          </a:bodyPr>
          <a:lstStyle/>
          <a:p>
            <a:r>
              <a:rPr lang="en-US" sz="2000" dirty="0">
                <a:solidFill>
                  <a:schemeClr val="bg1"/>
                </a:solidFill>
              </a:rPr>
              <a:t>PIs: Baker, Rauch</a:t>
            </a:r>
          </a:p>
          <a:p>
            <a:r>
              <a:rPr lang="en-US" sz="2000" dirty="0">
                <a:solidFill>
                  <a:schemeClr val="bg1"/>
                </a:solidFill>
              </a:rPr>
              <a:t>Modeling: Barnett</a:t>
            </a:r>
          </a:p>
          <a:p>
            <a:r>
              <a:rPr lang="en-US" sz="2000" dirty="0">
                <a:solidFill>
                  <a:schemeClr val="bg1"/>
                </a:solidFill>
              </a:rPr>
              <a:t>U01 MH116925 NIH/NIMH</a:t>
            </a:r>
          </a:p>
        </p:txBody>
      </p:sp>
    </p:spTree>
    <p:extLst>
      <p:ext uri="{BB962C8B-B14F-4D97-AF65-F5344CB8AC3E}">
        <p14:creationId xmlns:p14="http://schemas.microsoft.com/office/powerpoint/2010/main" val="261807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EA66F87-12BC-41AB-A68B-64B6B4F61193}"/>
              </a:ext>
            </a:extLst>
          </p:cNvPr>
          <p:cNvPicPr>
            <a:picLocks noChangeAspect="1"/>
          </p:cNvPicPr>
          <p:nvPr/>
        </p:nvPicPr>
        <p:blipFill rotWithShape="1">
          <a:blip r:embed="rId3"/>
          <a:srcRect l="42469" t="8439" r="46828" b="83660"/>
          <a:stretch/>
        </p:blipFill>
        <p:spPr>
          <a:xfrm>
            <a:off x="8554564" y="0"/>
            <a:ext cx="1219201" cy="541867"/>
          </a:xfrm>
          <a:prstGeom prst="rect">
            <a:avLst/>
          </a:prstGeom>
        </p:spPr>
      </p:pic>
      <p:pic>
        <p:nvPicPr>
          <p:cNvPr id="13" name="Picture 12">
            <a:extLst>
              <a:ext uri="{FF2B5EF4-FFF2-40B4-BE49-F238E27FC236}">
                <a16:creationId xmlns:a16="http://schemas.microsoft.com/office/drawing/2014/main" id="{9EA66F87-12BC-41AB-A68B-64B6B4F61193}"/>
              </a:ext>
            </a:extLst>
          </p:cNvPr>
          <p:cNvPicPr>
            <a:picLocks noChangeAspect="1"/>
          </p:cNvPicPr>
          <p:nvPr/>
        </p:nvPicPr>
        <p:blipFill rotWithShape="1">
          <a:blip r:embed="rId3"/>
          <a:srcRect l="42469" t="8439" r="46828" b="83660"/>
          <a:stretch/>
        </p:blipFill>
        <p:spPr>
          <a:xfrm>
            <a:off x="7335363" y="-4847"/>
            <a:ext cx="1219201" cy="541867"/>
          </a:xfrm>
          <a:prstGeom prst="rect">
            <a:avLst/>
          </a:prstGeom>
        </p:spPr>
      </p:pic>
      <p:pic>
        <p:nvPicPr>
          <p:cNvPr id="11" name="Picture 10">
            <a:extLst>
              <a:ext uri="{FF2B5EF4-FFF2-40B4-BE49-F238E27FC236}">
                <a16:creationId xmlns:a16="http://schemas.microsoft.com/office/drawing/2014/main" id="{9EA66F87-12BC-41AB-A68B-64B6B4F61193}"/>
              </a:ext>
            </a:extLst>
          </p:cNvPr>
          <p:cNvPicPr>
            <a:picLocks noChangeAspect="1"/>
          </p:cNvPicPr>
          <p:nvPr/>
        </p:nvPicPr>
        <p:blipFill rotWithShape="1">
          <a:blip r:embed="rId3"/>
          <a:srcRect l="42469" t="8439" r="46828" b="83660"/>
          <a:stretch/>
        </p:blipFill>
        <p:spPr>
          <a:xfrm>
            <a:off x="6116162" y="0"/>
            <a:ext cx="1219201" cy="541867"/>
          </a:xfrm>
          <a:prstGeom prst="rect">
            <a:avLst/>
          </a:prstGeom>
        </p:spPr>
      </p:pic>
      <p:pic>
        <p:nvPicPr>
          <p:cNvPr id="4" name="Picture 3">
            <a:extLst>
              <a:ext uri="{FF2B5EF4-FFF2-40B4-BE49-F238E27FC236}">
                <a16:creationId xmlns:a16="http://schemas.microsoft.com/office/drawing/2014/main" id="{12734DF8-83C6-47FE-B4C5-05577529BD88}"/>
              </a:ext>
            </a:extLst>
          </p:cNvPr>
          <p:cNvPicPr>
            <a:picLocks noChangeAspect="1"/>
          </p:cNvPicPr>
          <p:nvPr/>
        </p:nvPicPr>
        <p:blipFill rotWithShape="1">
          <a:blip r:embed="rId4"/>
          <a:srcRect l="33280" t="70782" r="40981" b="6720"/>
          <a:stretch/>
        </p:blipFill>
        <p:spPr>
          <a:xfrm>
            <a:off x="9260114" y="5315051"/>
            <a:ext cx="2931886" cy="1542949"/>
          </a:xfrm>
          <a:prstGeom prst="rect">
            <a:avLst/>
          </a:prstGeom>
        </p:spPr>
      </p:pic>
      <p:pic>
        <p:nvPicPr>
          <p:cNvPr id="5" name="Picture 4">
            <a:extLst>
              <a:ext uri="{FF2B5EF4-FFF2-40B4-BE49-F238E27FC236}">
                <a16:creationId xmlns:a16="http://schemas.microsoft.com/office/drawing/2014/main" id="{EE1AD5D9-D40A-4973-91F9-9E8DDA7DE05F}"/>
              </a:ext>
            </a:extLst>
          </p:cNvPr>
          <p:cNvPicPr>
            <a:picLocks noChangeAspect="1"/>
          </p:cNvPicPr>
          <p:nvPr/>
        </p:nvPicPr>
        <p:blipFill rotWithShape="1">
          <a:blip r:embed="rId3"/>
          <a:srcRect l="42469" t="8439" r="46828" b="83660"/>
          <a:stretch/>
        </p:blipFill>
        <p:spPr>
          <a:xfrm>
            <a:off x="20157" y="-4"/>
            <a:ext cx="1219201" cy="541867"/>
          </a:xfrm>
          <a:prstGeom prst="rect">
            <a:avLst/>
          </a:prstGeom>
        </p:spPr>
      </p:pic>
      <p:pic>
        <p:nvPicPr>
          <p:cNvPr id="6" name="Picture 5">
            <a:extLst>
              <a:ext uri="{FF2B5EF4-FFF2-40B4-BE49-F238E27FC236}">
                <a16:creationId xmlns:a16="http://schemas.microsoft.com/office/drawing/2014/main" id="{78823FB5-D3C0-4506-91E8-8CC5C8B880D1}"/>
              </a:ext>
            </a:extLst>
          </p:cNvPr>
          <p:cNvPicPr>
            <a:picLocks noChangeAspect="1"/>
          </p:cNvPicPr>
          <p:nvPr/>
        </p:nvPicPr>
        <p:blipFill rotWithShape="1">
          <a:blip r:embed="rId3"/>
          <a:srcRect l="42469" t="8439" r="46828" b="83660"/>
          <a:stretch/>
        </p:blipFill>
        <p:spPr>
          <a:xfrm>
            <a:off x="1239358" y="-1"/>
            <a:ext cx="1219201" cy="541867"/>
          </a:xfrm>
          <a:prstGeom prst="rect">
            <a:avLst/>
          </a:prstGeom>
        </p:spPr>
      </p:pic>
      <p:pic>
        <p:nvPicPr>
          <p:cNvPr id="12" name="Picture 11">
            <a:extLst>
              <a:ext uri="{FF2B5EF4-FFF2-40B4-BE49-F238E27FC236}">
                <a16:creationId xmlns:a16="http://schemas.microsoft.com/office/drawing/2014/main" id="{B5F455D8-BD91-41CB-BD52-58DEC78E9E2C}"/>
              </a:ext>
            </a:extLst>
          </p:cNvPr>
          <p:cNvPicPr>
            <a:picLocks noChangeAspect="1"/>
          </p:cNvPicPr>
          <p:nvPr/>
        </p:nvPicPr>
        <p:blipFill rotWithShape="1">
          <a:blip r:embed="rId3"/>
          <a:srcRect l="42469" t="8439" r="46828" b="83660"/>
          <a:stretch/>
        </p:blipFill>
        <p:spPr>
          <a:xfrm>
            <a:off x="2458559" y="-2"/>
            <a:ext cx="1219201" cy="541867"/>
          </a:xfrm>
          <a:prstGeom prst="rect">
            <a:avLst/>
          </a:prstGeom>
        </p:spPr>
      </p:pic>
      <p:pic>
        <p:nvPicPr>
          <p:cNvPr id="14" name="Picture 13">
            <a:extLst>
              <a:ext uri="{FF2B5EF4-FFF2-40B4-BE49-F238E27FC236}">
                <a16:creationId xmlns:a16="http://schemas.microsoft.com/office/drawing/2014/main" id="{9EA66F87-12BC-41AB-A68B-64B6B4F61193}"/>
              </a:ext>
            </a:extLst>
          </p:cNvPr>
          <p:cNvPicPr>
            <a:picLocks noChangeAspect="1"/>
          </p:cNvPicPr>
          <p:nvPr/>
        </p:nvPicPr>
        <p:blipFill rotWithShape="1">
          <a:blip r:embed="rId3"/>
          <a:srcRect l="42469" t="8439" r="46828" b="83660"/>
          <a:stretch/>
        </p:blipFill>
        <p:spPr>
          <a:xfrm>
            <a:off x="3677760" y="-3"/>
            <a:ext cx="1219201" cy="541867"/>
          </a:xfrm>
          <a:prstGeom prst="rect">
            <a:avLst/>
          </a:prstGeom>
        </p:spPr>
      </p:pic>
      <p:pic>
        <p:nvPicPr>
          <p:cNvPr id="17" name="Picture 16">
            <a:extLst>
              <a:ext uri="{FF2B5EF4-FFF2-40B4-BE49-F238E27FC236}">
                <a16:creationId xmlns:a16="http://schemas.microsoft.com/office/drawing/2014/main" id="{D8B4C836-68CC-489A-9D4A-72406E4C54CE}"/>
              </a:ext>
            </a:extLst>
          </p:cNvPr>
          <p:cNvPicPr>
            <a:picLocks noChangeAspect="1"/>
          </p:cNvPicPr>
          <p:nvPr/>
        </p:nvPicPr>
        <p:blipFill rotWithShape="1">
          <a:blip r:embed="rId3"/>
          <a:srcRect l="42469" t="8439" r="46828" b="83660"/>
          <a:stretch/>
        </p:blipFill>
        <p:spPr>
          <a:xfrm>
            <a:off x="4896961" y="-4846"/>
            <a:ext cx="1219201" cy="541867"/>
          </a:xfrm>
          <a:prstGeom prst="rect">
            <a:avLst/>
          </a:prstGeom>
        </p:spPr>
      </p:pic>
      <p:sp>
        <p:nvSpPr>
          <p:cNvPr id="7" name="TextBox 6">
            <a:extLst>
              <a:ext uri="{FF2B5EF4-FFF2-40B4-BE49-F238E27FC236}">
                <a16:creationId xmlns:a16="http://schemas.microsoft.com/office/drawing/2014/main" id="{EB9B81F7-3220-4822-93BA-9AB368C34FBD}"/>
              </a:ext>
            </a:extLst>
          </p:cNvPr>
          <p:cNvSpPr txBox="1"/>
          <p:nvPr/>
        </p:nvSpPr>
        <p:spPr>
          <a:xfrm>
            <a:off x="368734" y="66032"/>
            <a:ext cx="9154557" cy="400110"/>
          </a:xfrm>
          <a:prstGeom prst="rect">
            <a:avLst/>
          </a:prstGeom>
          <a:noFill/>
        </p:spPr>
        <p:txBody>
          <a:bodyPr wrap="none" rtlCol="0">
            <a:spAutoFit/>
          </a:bodyPr>
          <a:lstStyle/>
          <a:p>
            <a:r>
              <a:rPr lang="en-US" sz="2000" b="1" dirty="0"/>
              <a:t>Detecting behavioral change points with passively collected smartphone sensor data</a:t>
            </a:r>
          </a:p>
        </p:txBody>
      </p:sp>
      <p:sp>
        <p:nvSpPr>
          <p:cNvPr id="9" name="TextBox 8">
            <a:extLst>
              <a:ext uri="{FF2B5EF4-FFF2-40B4-BE49-F238E27FC236}">
                <a16:creationId xmlns:a16="http://schemas.microsoft.com/office/drawing/2014/main" id="{AC7D79D5-4CE2-47B6-836E-C505384A5CE4}"/>
              </a:ext>
            </a:extLst>
          </p:cNvPr>
          <p:cNvSpPr txBox="1"/>
          <p:nvPr/>
        </p:nvSpPr>
        <p:spPr>
          <a:xfrm>
            <a:off x="0" y="712101"/>
            <a:ext cx="12192000" cy="6247864"/>
          </a:xfrm>
          <a:prstGeom prst="rect">
            <a:avLst/>
          </a:prstGeom>
          <a:noFill/>
        </p:spPr>
        <p:txBody>
          <a:bodyPr wrap="square" rtlCol="0">
            <a:spAutoFit/>
          </a:bodyPr>
          <a:lstStyle/>
          <a:p>
            <a:r>
              <a:rPr lang="en-US" sz="2000" b="1" u="sng" dirty="0"/>
              <a:t>4. Challenges:</a:t>
            </a:r>
            <a:endParaRPr lang="en-US" sz="2000" b="1" dirty="0"/>
          </a:p>
          <a:p>
            <a:pPr marL="342900" indent="-342900">
              <a:buFont typeface="Arial" panose="020B0604020202020204" pitchFamily="34" charset="0"/>
              <a:buChar char="•"/>
            </a:pPr>
            <a:r>
              <a:rPr lang="en-US" sz="2000" b="1" dirty="0">
                <a:solidFill>
                  <a:srgbClr val="C00000"/>
                </a:solidFill>
              </a:rPr>
              <a:t>Handling missing data</a:t>
            </a:r>
            <a:r>
              <a:rPr lang="en-US" sz="2000" b="1" dirty="0"/>
              <a:t>: Smartphone sensor data can be missing under a variety of missing data mechanisms. Most commonly data is Missing At Random (MAR) or Missing Completely At Random (MCAR) due to scheduled missingness so as to avoid excessive battery strain. However some missing data will be Not Missing At Random (NMAR), e.g. patient turning off phone or manually disabling certain sensors.</a:t>
            </a:r>
          </a:p>
          <a:p>
            <a:pPr marL="342900" indent="-342900">
              <a:buFont typeface="Arial" panose="020B0604020202020204" pitchFamily="34" charset="0"/>
              <a:buChar char="•"/>
            </a:pPr>
            <a:r>
              <a:rPr lang="en-US" sz="2000" b="1" dirty="0">
                <a:solidFill>
                  <a:srgbClr val="C00000"/>
                </a:solidFill>
              </a:rPr>
              <a:t>Dimension reduction</a:t>
            </a:r>
            <a:r>
              <a:rPr lang="en-US" sz="2000" b="1" dirty="0"/>
              <a:t>: Behavioral biomarkers obtained from smartphone data can be highly correlated/redundant. Data transformations such as factor analysis or dimension reduction can increase statistical power of change point detection by reducing redundancies in the data. Challenge: longitudinal factor analysis, i.e. determining universal factors applicable across the sample that are also effective for within-person analyses (e.g. change point detection).</a:t>
            </a:r>
          </a:p>
          <a:p>
            <a:pPr marL="342900" indent="-342900">
              <a:buFont typeface="Arial" panose="020B0604020202020204" pitchFamily="34" charset="0"/>
              <a:buChar char="•"/>
            </a:pPr>
            <a:r>
              <a:rPr lang="en-US" sz="2000" b="1" dirty="0">
                <a:solidFill>
                  <a:srgbClr val="C00000"/>
                </a:solidFill>
              </a:rPr>
              <a:t>Online analyses</a:t>
            </a:r>
            <a:r>
              <a:rPr lang="en-US" sz="2000" b="1" dirty="0"/>
              <a:t>: To move beyond retrospective analysis and apply change point detection in practice for patient monitoring, models need to be updated daily as data is collected. For larger cohorts with long follow-up periods, this can become computationally burdensome unless each patient’s change point model is constructed such that they all can updated in an online fashion.</a:t>
            </a:r>
          </a:p>
          <a:p>
            <a:endParaRPr lang="en-US" sz="2000" b="1" u="sng" dirty="0"/>
          </a:p>
          <a:p>
            <a:r>
              <a:rPr lang="en-US" sz="2000" b="1" u="sng" dirty="0"/>
              <a:t>5. How will this change current practice?</a:t>
            </a:r>
            <a:r>
              <a:rPr lang="en-US" sz="2000" b="1" dirty="0"/>
              <a:t> </a:t>
            </a:r>
          </a:p>
          <a:p>
            <a:pPr marL="342900" indent="-342900">
              <a:buFont typeface="Arial" panose="020B0604020202020204" pitchFamily="34" charset="0"/>
              <a:buChar char="•"/>
            </a:pPr>
            <a:r>
              <a:rPr lang="en-US" sz="2000" b="1" dirty="0"/>
              <a:t>Patient measurements are made possible </a:t>
            </a:r>
            <a:r>
              <a:rPr lang="en-US" sz="2000" b="1" i="1" dirty="0"/>
              <a:t>without relying on self-report</a:t>
            </a:r>
            <a:r>
              <a:rPr lang="en-US" sz="2000" b="1" dirty="0"/>
              <a:t>.</a:t>
            </a:r>
          </a:p>
          <a:p>
            <a:pPr marL="342900" indent="-342900">
              <a:buFont typeface="Arial" panose="020B0604020202020204" pitchFamily="34" charset="0"/>
              <a:buChar char="•"/>
            </a:pPr>
            <a:r>
              <a:rPr lang="en-US" sz="2000" b="1" dirty="0"/>
              <a:t>Enables monitoring of at-risk patients so that problematic behavioral changes </a:t>
            </a:r>
          </a:p>
          <a:p>
            <a:r>
              <a:rPr lang="en-US" sz="2000" b="1" dirty="0"/>
              <a:t>      are detected </a:t>
            </a:r>
            <a:r>
              <a:rPr lang="en-US" sz="2000" b="1" i="1" dirty="0"/>
              <a:t>prior</a:t>
            </a:r>
            <a:r>
              <a:rPr lang="en-US" sz="2000" b="1" dirty="0"/>
              <a:t> to adverse events rather than after.</a:t>
            </a:r>
            <a:endParaRPr lang="en-US" sz="2000" dirty="0"/>
          </a:p>
          <a:p>
            <a:endParaRPr lang="en-US" sz="2000" b="1" dirty="0"/>
          </a:p>
        </p:txBody>
      </p:sp>
      <p:sp>
        <p:nvSpPr>
          <p:cNvPr id="16" name="TextBox 15">
            <a:extLst>
              <a:ext uri="{FF2B5EF4-FFF2-40B4-BE49-F238E27FC236}">
                <a16:creationId xmlns:a16="http://schemas.microsoft.com/office/drawing/2014/main" id="{878ABE0B-1359-4289-861B-F0C04D762BDC}"/>
              </a:ext>
            </a:extLst>
          </p:cNvPr>
          <p:cNvSpPr txBox="1"/>
          <p:nvPr/>
        </p:nvSpPr>
        <p:spPr>
          <a:xfrm>
            <a:off x="9268992" y="5472375"/>
            <a:ext cx="3692406" cy="1015663"/>
          </a:xfrm>
          <a:prstGeom prst="rect">
            <a:avLst/>
          </a:prstGeom>
          <a:noFill/>
        </p:spPr>
        <p:txBody>
          <a:bodyPr wrap="square" rtlCol="0">
            <a:spAutoFit/>
          </a:bodyPr>
          <a:lstStyle/>
          <a:p>
            <a:r>
              <a:rPr lang="en-US" sz="2000" dirty="0">
                <a:solidFill>
                  <a:schemeClr val="bg1"/>
                </a:solidFill>
              </a:rPr>
              <a:t>PIs: Baker, Rauch</a:t>
            </a:r>
          </a:p>
          <a:p>
            <a:r>
              <a:rPr lang="en-US" sz="2000" dirty="0">
                <a:solidFill>
                  <a:schemeClr val="bg1"/>
                </a:solidFill>
              </a:rPr>
              <a:t>Modeling: Barnett</a:t>
            </a:r>
          </a:p>
          <a:p>
            <a:r>
              <a:rPr lang="en-US" sz="2000" dirty="0">
                <a:solidFill>
                  <a:schemeClr val="bg1"/>
                </a:solidFill>
              </a:rPr>
              <a:t>U01 MH116925 NIH/NIMH</a:t>
            </a:r>
          </a:p>
        </p:txBody>
      </p:sp>
    </p:spTree>
    <p:extLst>
      <p:ext uri="{BB962C8B-B14F-4D97-AF65-F5344CB8AC3E}">
        <p14:creationId xmlns:p14="http://schemas.microsoft.com/office/powerpoint/2010/main" val="27985009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831</TotalTime>
  <Words>908</Words>
  <Application>Microsoft Office PowerPoint</Application>
  <PresentationFormat>Widescreen</PresentationFormat>
  <Paragraphs>100</Paragraphs>
  <Slides>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Calibri Light</vt:lpstr>
      <vt:lpstr>Cambria Math</vt:lpstr>
      <vt:lpstr>Wingdings</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Peng, Grace (NIH/NIBIB) [E]</dc:creator>
  <cp:lastModifiedBy>Ian Barnett</cp:lastModifiedBy>
  <cp:revision>86</cp:revision>
  <dcterms:created xsi:type="dcterms:W3CDTF">2019-02-06T14:40:55Z</dcterms:created>
  <dcterms:modified xsi:type="dcterms:W3CDTF">2019-02-27T16:56:43Z</dcterms:modified>
</cp:coreProperties>
</file>