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09" r:id="rId2"/>
    <p:sldMasterId id="2147483730" r:id="rId3"/>
  </p:sldMasterIdLst>
  <p:notesMasterIdLst>
    <p:notesMasterId r:id="rId10"/>
  </p:notesMasterIdLst>
  <p:sldIdLst>
    <p:sldId id="355" r:id="rId4"/>
    <p:sldId id="366" r:id="rId5"/>
    <p:sldId id="465" r:id="rId6"/>
    <p:sldId id="464" r:id="rId7"/>
    <p:sldId id="453" r:id="rId8"/>
    <p:sldId id="466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9500"/>
    <a:srgbClr val="009900"/>
    <a:srgbClr val="F36E39"/>
    <a:srgbClr val="E57200"/>
    <a:srgbClr val="36183C"/>
    <a:srgbClr val="833F93"/>
    <a:srgbClr val="6C3A77"/>
    <a:srgbClr val="8D449E"/>
    <a:srgbClr val="FF7900"/>
    <a:srgbClr val="F15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5" autoAdjust="0"/>
    <p:restoredTop sz="84201" autoAdjust="0"/>
  </p:normalViewPr>
  <p:slideViewPr>
    <p:cSldViewPr snapToObjects="1">
      <p:cViewPr varScale="1">
        <p:scale>
          <a:sx n="82" d="100"/>
          <a:sy n="82" d="100"/>
        </p:scale>
        <p:origin x="60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43A802B-22BC-4925-80C9-BBF8DE1A0923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937A3AD-B0DE-4B16-B1C1-E0B8FE5BD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7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7A3AD-B0DE-4B16-B1C1-E0B8FE5BD1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22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7A3AD-B0DE-4B16-B1C1-E0B8FE5BD1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1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7A3AD-B0DE-4B16-B1C1-E0B8FE5BD1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85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7A3AD-B0DE-4B16-B1C1-E0B8FE5BD17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46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7A3AD-B0DE-4B16-B1C1-E0B8FE5BD1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64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some ways that research on botanicals is likely to be more challenging than drug research?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7A3AD-B0DE-4B16-B1C1-E0B8FE5BD1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39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967362" y="0"/>
            <a:ext cx="7176638" cy="2598394"/>
          </a:xfrm>
          <a:prstGeom prst="rect">
            <a:avLst/>
          </a:prstGeom>
          <a:gradFill flip="none" rotWithShape="1">
            <a:gsLst>
              <a:gs pos="51000">
                <a:schemeClr val="accent5">
                  <a:lumMod val="20000"/>
                  <a:lumOff val="80000"/>
                </a:schemeClr>
              </a:gs>
              <a:gs pos="100000">
                <a:schemeClr val="accent1"/>
              </a:gs>
              <a:gs pos="0">
                <a:schemeClr val="bg1"/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49928" y="191544"/>
            <a:ext cx="6841672" cy="2246856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latin typeface="Arial" charset="0"/>
                <a:cs typeface="Arial" charset="0"/>
              </a:rPr>
              <a:t>Title in 44 pt. Arial Bold in Black. Keep to Three Lines or Less.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49928" y="3296894"/>
            <a:ext cx="6841672" cy="1085899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2"/>
              </a:buClr>
              <a:buFont typeface="Arial" pitchFamily="34" charset="0"/>
              <a:buNone/>
              <a:defRPr lang="en-US" sz="2800" b="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and Date in 28 pt. Arial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-1" y="2762700"/>
            <a:ext cx="1981201" cy="4095300"/>
          </a:xfrm>
          <a:prstGeom prst="rect">
            <a:avLst/>
          </a:prstGeom>
          <a:gradFill flip="none" rotWithShape="1">
            <a:gsLst>
              <a:gs pos="0">
                <a:srgbClr val="36183C"/>
              </a:gs>
              <a:gs pos="50000">
                <a:srgbClr val="6C3A77">
                  <a:shade val="67500"/>
                  <a:satMod val="115000"/>
                </a:srgbClr>
              </a:gs>
              <a:gs pos="100000">
                <a:srgbClr val="833F9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149928" y="4598987"/>
            <a:ext cx="6841672" cy="1863019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2"/>
              </a:buClr>
              <a:buFont typeface="Arial" pitchFamily="34" charset="0"/>
              <a:buNone/>
              <a:defRPr lang="en-US" sz="28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en-US" b="1" dirty="0" smtClean="0">
                <a:latin typeface="Arial" charset="0"/>
                <a:cs typeface="Arial" charset="0"/>
              </a:rPr>
              <a:t>Presenter’s Name in 28 pt. Arial Bold</a:t>
            </a:r>
          </a:p>
          <a:p>
            <a:r>
              <a:rPr lang="en-US" b="0" dirty="0" smtClean="0">
                <a:latin typeface="Arial" charset="0"/>
                <a:cs typeface="Arial" charset="0"/>
              </a:rPr>
              <a:t>Office of Dietary Supplements</a:t>
            </a:r>
          </a:p>
          <a:p>
            <a:r>
              <a:rPr lang="en-US" b="0" dirty="0" smtClean="0">
                <a:latin typeface="Arial" charset="0"/>
                <a:cs typeface="Arial" charset="0"/>
              </a:rPr>
              <a:t>National Institutes of Health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0" y="2598394"/>
            <a:ext cx="9144000" cy="164306"/>
          </a:xfrm>
          <a:prstGeom prst="rect">
            <a:avLst/>
          </a:prstGeom>
          <a:gradFill flip="none" rotWithShape="1">
            <a:gsLst>
              <a:gs pos="0">
                <a:srgbClr val="719500">
                  <a:shade val="30000"/>
                  <a:satMod val="115000"/>
                </a:srgbClr>
              </a:gs>
              <a:gs pos="50000">
                <a:srgbClr val="719500">
                  <a:shade val="67500"/>
                  <a:satMod val="115000"/>
                </a:srgbClr>
              </a:gs>
              <a:gs pos="100000">
                <a:srgbClr val="7195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4" y="3276600"/>
            <a:ext cx="996964" cy="996964"/>
          </a:xfrm>
          <a:prstGeom prst="rect">
            <a:avLst/>
          </a:prstGeom>
        </p:spPr>
      </p:pic>
      <p:pic>
        <p:nvPicPr>
          <p:cNvPr id="17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2" r="36395" b="19598"/>
          <a:stretch>
            <a:fillRect/>
          </a:stretch>
        </p:blipFill>
        <p:spPr bwMode="auto">
          <a:xfrm>
            <a:off x="297191" y="4419600"/>
            <a:ext cx="133985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45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rot="10800000" flipV="1">
            <a:off x="-2" y="2"/>
            <a:ext cx="9144001" cy="1447800"/>
          </a:xfrm>
          <a:prstGeom prst="rect">
            <a:avLst/>
          </a:prstGeom>
          <a:gradFill flip="none" rotWithShape="1">
            <a:gsLst>
              <a:gs pos="52000">
                <a:srgbClr val="FF7900"/>
              </a:gs>
              <a:gs pos="100000">
                <a:srgbClr val="F36E39"/>
              </a:gs>
              <a:gs pos="0">
                <a:srgbClr val="FF9F3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82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19472"/>
            <a:ext cx="8382000" cy="10088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in 40 pt. Arial bold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rot="16200000">
            <a:off x="4533900" y="-3086100"/>
            <a:ext cx="76199" cy="9144002"/>
          </a:xfrm>
          <a:prstGeom prst="rect">
            <a:avLst/>
          </a:prstGeom>
          <a:gradFill flip="none" rotWithShape="1">
            <a:gsLst>
              <a:gs pos="0">
                <a:srgbClr val="6C3A77">
                  <a:shade val="30000"/>
                  <a:satMod val="115000"/>
                </a:srgbClr>
              </a:gs>
              <a:gs pos="50000">
                <a:srgbClr val="6C3A77">
                  <a:shade val="67500"/>
                  <a:satMod val="115000"/>
                </a:srgbClr>
              </a:gs>
              <a:gs pos="100000">
                <a:srgbClr val="6C3A77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567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3313" y="0"/>
            <a:ext cx="9140686" cy="1449457"/>
          </a:xfrm>
          <a:prstGeom prst="rect">
            <a:avLst/>
          </a:prstGeom>
          <a:gradFill flip="none" rotWithShape="1">
            <a:gsLst>
              <a:gs pos="0">
                <a:srgbClr val="36183C"/>
              </a:gs>
              <a:gs pos="50000">
                <a:srgbClr val="6C3A77">
                  <a:shade val="67500"/>
                  <a:satMod val="115000"/>
                </a:srgbClr>
              </a:gs>
              <a:gs pos="100000">
                <a:srgbClr val="833F9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82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19472"/>
            <a:ext cx="8382000" cy="10088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in 40 pt. Arial bold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" y="1446918"/>
            <a:ext cx="9144000" cy="77083"/>
          </a:xfrm>
          <a:prstGeom prst="rect">
            <a:avLst/>
          </a:prstGeom>
          <a:gradFill flip="none" rotWithShape="1">
            <a:gsLst>
              <a:gs pos="0">
                <a:srgbClr val="719500">
                  <a:shade val="30000"/>
                  <a:satMod val="115000"/>
                </a:srgbClr>
              </a:gs>
              <a:gs pos="50000">
                <a:srgbClr val="719500">
                  <a:shade val="67500"/>
                  <a:satMod val="115000"/>
                </a:srgbClr>
              </a:gs>
              <a:gs pos="100000">
                <a:srgbClr val="7195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446918"/>
          </a:xfrm>
          <a:prstGeom prst="rect">
            <a:avLst/>
          </a:prstGeom>
          <a:gradFill flip="none" rotWithShape="1">
            <a:gsLst>
              <a:gs pos="0">
                <a:srgbClr val="719500">
                  <a:shade val="30000"/>
                  <a:satMod val="115000"/>
                </a:srgbClr>
              </a:gs>
              <a:gs pos="50000">
                <a:srgbClr val="719500">
                  <a:shade val="67500"/>
                  <a:satMod val="115000"/>
                </a:srgbClr>
              </a:gs>
              <a:gs pos="100000">
                <a:srgbClr val="7195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5400" y="219472"/>
            <a:ext cx="7620000" cy="10088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746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-2166008" y="3613808"/>
            <a:ext cx="5410202" cy="1078185"/>
          </a:xfrm>
          <a:prstGeom prst="rect">
            <a:avLst/>
          </a:prstGeom>
          <a:gradFill flip="none" rotWithShape="1">
            <a:gsLst>
              <a:gs pos="0">
                <a:srgbClr val="36183C"/>
              </a:gs>
              <a:gs pos="50000">
                <a:srgbClr val="6C3A77">
                  <a:shade val="67500"/>
                  <a:satMod val="115000"/>
                </a:srgbClr>
              </a:gs>
              <a:gs pos="100000">
                <a:srgbClr val="833F9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44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313" y="0"/>
            <a:ext cx="9140686" cy="1449457"/>
          </a:xfrm>
          <a:prstGeom prst="rect">
            <a:avLst/>
          </a:prstGeom>
          <a:gradFill flip="none" rotWithShape="1">
            <a:gsLst>
              <a:gs pos="0">
                <a:srgbClr val="36183C"/>
              </a:gs>
              <a:gs pos="50000">
                <a:srgbClr val="6C3A77">
                  <a:shade val="67500"/>
                  <a:satMod val="115000"/>
                </a:srgbClr>
              </a:gs>
              <a:gs pos="100000">
                <a:srgbClr val="833F9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5400" y="219472"/>
            <a:ext cx="7620000" cy="10088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746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449456"/>
            <a:ext cx="1096194" cy="5408544"/>
          </a:xfrm>
          <a:prstGeom prst="rect">
            <a:avLst/>
          </a:prstGeom>
          <a:gradFill flip="none" rotWithShape="1">
            <a:gsLst>
              <a:gs pos="0">
                <a:srgbClr val="719500">
                  <a:shade val="30000"/>
                  <a:satMod val="115000"/>
                </a:srgbClr>
              </a:gs>
              <a:gs pos="50000">
                <a:srgbClr val="719500">
                  <a:shade val="67500"/>
                  <a:satMod val="115000"/>
                </a:srgbClr>
              </a:gs>
              <a:gs pos="100000">
                <a:srgbClr val="7195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54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0800000" flipV="1">
            <a:off x="-2" y="2"/>
            <a:ext cx="9144001" cy="1447800"/>
          </a:xfrm>
          <a:prstGeom prst="rect">
            <a:avLst/>
          </a:prstGeom>
          <a:gradFill flip="none" rotWithShape="1">
            <a:gsLst>
              <a:gs pos="52000">
                <a:srgbClr val="FF7900"/>
              </a:gs>
              <a:gs pos="100000">
                <a:srgbClr val="F36E39"/>
              </a:gs>
              <a:gs pos="0">
                <a:srgbClr val="FF9F3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5400" y="219472"/>
            <a:ext cx="7620000" cy="10088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746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-2166008" y="3613808"/>
            <a:ext cx="5410202" cy="1078185"/>
          </a:xfrm>
          <a:prstGeom prst="rect">
            <a:avLst/>
          </a:prstGeom>
          <a:gradFill flip="none" rotWithShape="1">
            <a:gsLst>
              <a:gs pos="0">
                <a:srgbClr val="36183C"/>
              </a:gs>
              <a:gs pos="50000">
                <a:srgbClr val="6C3A77">
                  <a:shade val="67500"/>
                  <a:satMod val="115000"/>
                </a:srgbClr>
              </a:gs>
              <a:gs pos="100000">
                <a:srgbClr val="833F9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9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446918"/>
          </a:xfrm>
          <a:prstGeom prst="rect">
            <a:avLst/>
          </a:prstGeom>
          <a:gradFill flip="none" rotWithShape="1">
            <a:gsLst>
              <a:gs pos="0">
                <a:srgbClr val="719500">
                  <a:shade val="30000"/>
                  <a:satMod val="115000"/>
                </a:srgbClr>
              </a:gs>
              <a:gs pos="50000">
                <a:srgbClr val="719500">
                  <a:shade val="67500"/>
                  <a:satMod val="115000"/>
                </a:srgbClr>
              </a:gs>
              <a:gs pos="100000">
                <a:srgbClr val="7195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flipH="1">
            <a:off x="-3" y="0"/>
            <a:ext cx="228602" cy="6858000"/>
          </a:xfrm>
          <a:prstGeom prst="rect">
            <a:avLst/>
          </a:prstGeom>
          <a:gradFill flip="none" rotWithShape="1">
            <a:gsLst>
              <a:gs pos="0">
                <a:srgbClr val="6C3A77">
                  <a:shade val="30000"/>
                  <a:satMod val="115000"/>
                </a:srgbClr>
              </a:gs>
              <a:gs pos="50000">
                <a:srgbClr val="6C3A77">
                  <a:shade val="67500"/>
                  <a:satMod val="115000"/>
                </a:srgbClr>
              </a:gs>
              <a:gs pos="100000">
                <a:srgbClr val="6C3A77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219472"/>
            <a:ext cx="8534400" cy="10088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-3314706" y="3314699"/>
            <a:ext cx="6858003" cy="228601"/>
          </a:xfrm>
          <a:prstGeom prst="rect">
            <a:avLst/>
          </a:prstGeom>
          <a:gradFill flip="none" rotWithShape="1">
            <a:gsLst>
              <a:gs pos="0">
                <a:srgbClr val="36183C"/>
              </a:gs>
              <a:gs pos="50000">
                <a:srgbClr val="6C3A77">
                  <a:shade val="67500"/>
                  <a:satMod val="115000"/>
                </a:srgbClr>
              </a:gs>
              <a:gs pos="100000">
                <a:srgbClr val="833F9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9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313" y="0"/>
            <a:ext cx="9140686" cy="1449457"/>
          </a:xfrm>
          <a:prstGeom prst="rect">
            <a:avLst/>
          </a:prstGeom>
          <a:gradFill flip="none" rotWithShape="1">
            <a:gsLst>
              <a:gs pos="0">
                <a:srgbClr val="36183C"/>
              </a:gs>
              <a:gs pos="50000">
                <a:srgbClr val="6C3A77">
                  <a:shade val="67500"/>
                  <a:satMod val="115000"/>
                </a:srgbClr>
              </a:gs>
              <a:gs pos="100000">
                <a:srgbClr val="833F9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219472"/>
            <a:ext cx="8534400" cy="10088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228599" cy="6858000"/>
          </a:xfrm>
          <a:prstGeom prst="rect">
            <a:avLst/>
          </a:prstGeom>
          <a:gradFill flip="none" rotWithShape="1">
            <a:gsLst>
              <a:gs pos="0">
                <a:srgbClr val="339933">
                  <a:shade val="30000"/>
                  <a:satMod val="115000"/>
                </a:srgbClr>
              </a:gs>
              <a:gs pos="50000">
                <a:srgbClr val="339933">
                  <a:shade val="67500"/>
                  <a:satMod val="115000"/>
                </a:srgbClr>
              </a:gs>
              <a:gs pos="100000">
                <a:srgbClr val="33993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" y="0"/>
            <a:ext cx="228599" cy="6858000"/>
          </a:xfrm>
          <a:prstGeom prst="rect">
            <a:avLst/>
          </a:prstGeom>
          <a:gradFill flip="none" rotWithShape="1">
            <a:gsLst>
              <a:gs pos="0">
                <a:srgbClr val="719500">
                  <a:shade val="30000"/>
                  <a:satMod val="115000"/>
                </a:srgbClr>
              </a:gs>
              <a:gs pos="50000">
                <a:srgbClr val="719500">
                  <a:shade val="67500"/>
                  <a:satMod val="115000"/>
                </a:srgbClr>
              </a:gs>
              <a:gs pos="100000">
                <a:srgbClr val="7195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68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313" y="0"/>
            <a:ext cx="9140686" cy="1449457"/>
          </a:xfrm>
          <a:prstGeom prst="rect">
            <a:avLst/>
          </a:prstGeom>
          <a:gradFill flip="none" rotWithShape="1">
            <a:gsLst>
              <a:gs pos="0">
                <a:srgbClr val="36183C"/>
              </a:gs>
              <a:gs pos="50000">
                <a:srgbClr val="6C3A77">
                  <a:shade val="67500"/>
                  <a:satMod val="115000"/>
                </a:srgbClr>
              </a:gs>
              <a:gs pos="100000">
                <a:srgbClr val="833F9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219472"/>
            <a:ext cx="8534400" cy="10088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rot="16200000" flipV="1">
            <a:off x="-3314699" y="3314702"/>
            <a:ext cx="6858000" cy="228600"/>
          </a:xfrm>
          <a:prstGeom prst="rect">
            <a:avLst/>
          </a:prstGeom>
          <a:gradFill flip="none" rotWithShape="1">
            <a:gsLst>
              <a:gs pos="52000">
                <a:srgbClr val="FF7900"/>
              </a:gs>
              <a:gs pos="100000">
                <a:srgbClr val="F15C22"/>
              </a:gs>
              <a:gs pos="0">
                <a:srgbClr val="FF9F3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52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0800000" flipV="1">
            <a:off x="1" y="0"/>
            <a:ext cx="9143999" cy="1447800"/>
          </a:xfrm>
          <a:prstGeom prst="rect">
            <a:avLst/>
          </a:prstGeom>
          <a:gradFill flip="none" rotWithShape="1">
            <a:gsLst>
              <a:gs pos="52000">
                <a:srgbClr val="FF7900"/>
              </a:gs>
              <a:gs pos="100000">
                <a:srgbClr val="F36E39"/>
              </a:gs>
              <a:gs pos="0">
                <a:srgbClr val="FF9F3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219472"/>
            <a:ext cx="8534400" cy="10088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228599" cy="6858000"/>
          </a:xfrm>
          <a:prstGeom prst="rect">
            <a:avLst/>
          </a:prstGeom>
          <a:gradFill flip="none" rotWithShape="1">
            <a:gsLst>
              <a:gs pos="0">
                <a:srgbClr val="339933">
                  <a:shade val="30000"/>
                  <a:satMod val="115000"/>
                </a:srgbClr>
              </a:gs>
              <a:gs pos="50000">
                <a:srgbClr val="339933">
                  <a:shade val="67500"/>
                  <a:satMod val="115000"/>
                </a:srgbClr>
              </a:gs>
              <a:gs pos="100000">
                <a:srgbClr val="33993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" y="0"/>
            <a:ext cx="228599" cy="6858000"/>
          </a:xfrm>
          <a:prstGeom prst="rect">
            <a:avLst/>
          </a:prstGeom>
          <a:gradFill flip="none" rotWithShape="1">
            <a:gsLst>
              <a:gs pos="0">
                <a:srgbClr val="719500">
                  <a:shade val="30000"/>
                  <a:satMod val="115000"/>
                </a:srgbClr>
              </a:gs>
              <a:gs pos="50000">
                <a:srgbClr val="719500">
                  <a:shade val="67500"/>
                  <a:satMod val="115000"/>
                </a:srgbClr>
              </a:gs>
              <a:gs pos="100000">
                <a:srgbClr val="7195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58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gradFill flip="none" rotWithShape="1">
            <a:gsLst>
              <a:gs pos="0">
                <a:srgbClr val="6C3A77">
                  <a:shade val="30000"/>
                  <a:satMod val="115000"/>
                </a:srgbClr>
              </a:gs>
              <a:gs pos="50000">
                <a:srgbClr val="6C3A77">
                  <a:shade val="67500"/>
                  <a:satMod val="115000"/>
                </a:srgbClr>
              </a:gs>
              <a:gs pos="100000">
                <a:srgbClr val="6C3A77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rot="5400000" flipV="1">
            <a:off x="4560640" y="2274639"/>
            <a:ext cx="251322" cy="8915402"/>
          </a:xfrm>
          <a:prstGeom prst="rect">
            <a:avLst/>
          </a:prstGeom>
          <a:gradFill flip="none" rotWithShape="1">
            <a:gsLst>
              <a:gs pos="52000">
                <a:srgbClr val="FF7900"/>
              </a:gs>
              <a:gs pos="100000">
                <a:srgbClr val="F15C22"/>
              </a:gs>
              <a:gs pos="0">
                <a:srgbClr val="FF9F3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1000" y="284584"/>
            <a:ext cx="8382000" cy="10088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-3323811" y="3305589"/>
            <a:ext cx="6858000" cy="246821"/>
          </a:xfrm>
          <a:prstGeom prst="rect">
            <a:avLst/>
          </a:prstGeom>
          <a:gradFill flip="none" rotWithShape="1">
            <a:gsLst>
              <a:gs pos="0">
                <a:srgbClr val="36183C"/>
              </a:gs>
              <a:gs pos="50000">
                <a:srgbClr val="6C3A77">
                  <a:shade val="67500"/>
                  <a:satMod val="115000"/>
                </a:srgbClr>
              </a:gs>
              <a:gs pos="100000">
                <a:srgbClr val="833F9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rot="10800000" flipV="1">
            <a:off x="228602" y="6593425"/>
            <a:ext cx="8915400" cy="264575"/>
          </a:xfrm>
          <a:prstGeom prst="rect">
            <a:avLst/>
          </a:prstGeom>
          <a:gradFill flip="none" rotWithShape="1">
            <a:gsLst>
              <a:gs pos="52000">
                <a:srgbClr val="FF7900"/>
              </a:gs>
              <a:gs pos="100000">
                <a:srgbClr val="F15C22"/>
              </a:gs>
              <a:gs pos="0">
                <a:srgbClr val="FF9F3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36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967362" y="0"/>
            <a:ext cx="7176638" cy="2598394"/>
          </a:xfrm>
          <a:prstGeom prst="rect">
            <a:avLst/>
          </a:prstGeom>
          <a:gradFill flip="none" rotWithShape="1">
            <a:gsLst>
              <a:gs pos="51000">
                <a:schemeClr val="accent5">
                  <a:lumMod val="20000"/>
                  <a:lumOff val="80000"/>
                </a:schemeClr>
              </a:gs>
              <a:gs pos="100000">
                <a:schemeClr val="accent1"/>
              </a:gs>
              <a:gs pos="0">
                <a:schemeClr val="bg1"/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ctrTitle" hasCustomPrompt="1"/>
          </p:nvPr>
        </p:nvSpPr>
        <p:spPr>
          <a:xfrm>
            <a:off x="2149928" y="191544"/>
            <a:ext cx="6841672" cy="2246856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latin typeface="Arial" charset="0"/>
                <a:cs typeface="Arial" charset="0"/>
              </a:rPr>
              <a:t>Title in 44 pt. Arial Bold in Black. Keep to Three Lines or Less.</a:t>
            </a:r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49928" y="3296894"/>
            <a:ext cx="6841672" cy="1085899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2"/>
              </a:buClr>
              <a:buFont typeface="Arial" pitchFamily="34" charset="0"/>
              <a:buNone/>
              <a:defRPr lang="en-US" sz="2800" b="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and Date in 28 pt. Arial</a:t>
            </a:r>
            <a:endParaRPr 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149928" y="4598987"/>
            <a:ext cx="6841672" cy="1863019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2"/>
              </a:buClr>
              <a:buFont typeface="Arial" pitchFamily="34" charset="0"/>
              <a:buNone/>
              <a:defRPr lang="en-US" sz="28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en-US" b="1" dirty="0" smtClean="0">
                <a:latin typeface="Arial" charset="0"/>
                <a:cs typeface="Arial" charset="0"/>
              </a:rPr>
              <a:t>Presenter’s Name in 28 pt. Arial Bold</a:t>
            </a:r>
          </a:p>
          <a:p>
            <a:r>
              <a:rPr lang="en-US" b="0" dirty="0" smtClean="0">
                <a:latin typeface="Arial" charset="0"/>
                <a:cs typeface="Arial" charset="0"/>
              </a:rPr>
              <a:t>Office of Dietary Supplements</a:t>
            </a:r>
          </a:p>
          <a:p>
            <a:r>
              <a:rPr lang="en-US" b="0" dirty="0" smtClean="0">
                <a:latin typeface="Arial" charset="0"/>
                <a:cs typeface="Arial" charset="0"/>
              </a:rPr>
              <a:t>National Institutes of Health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6565" y="2762698"/>
            <a:ext cx="1967362" cy="4095302"/>
          </a:xfrm>
          <a:prstGeom prst="rect">
            <a:avLst/>
          </a:prstGeom>
          <a:gradFill flip="none" rotWithShape="1">
            <a:gsLst>
              <a:gs pos="0">
                <a:srgbClr val="719500">
                  <a:shade val="30000"/>
                  <a:satMod val="115000"/>
                </a:srgbClr>
              </a:gs>
              <a:gs pos="50000">
                <a:srgbClr val="719500">
                  <a:shade val="67500"/>
                  <a:satMod val="115000"/>
                </a:srgbClr>
              </a:gs>
              <a:gs pos="100000">
                <a:srgbClr val="7195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" y="2598394"/>
            <a:ext cx="9144000" cy="164305"/>
          </a:xfrm>
          <a:prstGeom prst="rect">
            <a:avLst/>
          </a:prstGeom>
          <a:gradFill flip="none" rotWithShape="1">
            <a:gsLst>
              <a:gs pos="0">
                <a:srgbClr val="36183C"/>
              </a:gs>
              <a:gs pos="50000">
                <a:srgbClr val="6C3A77">
                  <a:shade val="67500"/>
                  <a:satMod val="115000"/>
                </a:srgbClr>
              </a:gs>
              <a:gs pos="100000">
                <a:srgbClr val="833F9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4" y="3276600"/>
            <a:ext cx="996964" cy="996964"/>
          </a:xfrm>
          <a:prstGeom prst="rect">
            <a:avLst/>
          </a:prstGeom>
        </p:spPr>
      </p:pic>
      <p:pic>
        <p:nvPicPr>
          <p:cNvPr id="13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2" r="36395" b="19598"/>
          <a:stretch>
            <a:fillRect/>
          </a:stretch>
        </p:blipFill>
        <p:spPr bwMode="auto">
          <a:xfrm>
            <a:off x="297191" y="4419600"/>
            <a:ext cx="133985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611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rot="5400000" flipV="1">
            <a:off x="4446340" y="2160339"/>
            <a:ext cx="251321" cy="9144002"/>
          </a:xfrm>
          <a:prstGeom prst="rect">
            <a:avLst/>
          </a:prstGeom>
          <a:gradFill flip="none" rotWithShape="1">
            <a:gsLst>
              <a:gs pos="52000">
                <a:srgbClr val="FF7900"/>
              </a:gs>
              <a:gs pos="100000">
                <a:srgbClr val="F15C22"/>
              </a:gs>
              <a:gs pos="0">
                <a:srgbClr val="FF9F3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382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28600" y="284584"/>
            <a:ext cx="8382000" cy="10088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915401" y="-1"/>
            <a:ext cx="228599" cy="6606679"/>
          </a:xfrm>
          <a:prstGeom prst="rect">
            <a:avLst/>
          </a:prstGeom>
          <a:gradFill flip="none" rotWithShape="1">
            <a:gsLst>
              <a:gs pos="0">
                <a:srgbClr val="719500">
                  <a:shade val="30000"/>
                  <a:satMod val="115000"/>
                </a:srgbClr>
              </a:gs>
              <a:gs pos="50000">
                <a:srgbClr val="719500">
                  <a:shade val="67500"/>
                  <a:satMod val="115000"/>
                </a:srgbClr>
              </a:gs>
              <a:gs pos="100000">
                <a:srgbClr val="7195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10800000" flipV="1">
            <a:off x="-1" y="6593425"/>
            <a:ext cx="9144003" cy="264576"/>
          </a:xfrm>
          <a:prstGeom prst="rect">
            <a:avLst/>
          </a:prstGeom>
          <a:gradFill flip="none" rotWithShape="1">
            <a:gsLst>
              <a:gs pos="52000">
                <a:srgbClr val="FF7900"/>
              </a:gs>
              <a:gs pos="100000">
                <a:srgbClr val="F15C22"/>
              </a:gs>
              <a:gs pos="0">
                <a:srgbClr val="FF9F3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21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915400" y="-19050"/>
            <a:ext cx="228600" cy="6877050"/>
          </a:xfrm>
          <a:prstGeom prst="rect">
            <a:avLst/>
          </a:prstGeom>
          <a:gradFill flip="none" rotWithShape="1">
            <a:gsLst>
              <a:gs pos="0">
                <a:srgbClr val="6C3A77">
                  <a:shade val="30000"/>
                  <a:satMod val="115000"/>
                </a:srgbClr>
              </a:gs>
              <a:gs pos="50000">
                <a:srgbClr val="6C3A77">
                  <a:shade val="67500"/>
                  <a:satMod val="115000"/>
                </a:srgbClr>
              </a:gs>
              <a:gs pos="100000">
                <a:srgbClr val="6C3A77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4370690" y="2313290"/>
            <a:ext cx="174020" cy="8915400"/>
          </a:xfrm>
          <a:prstGeom prst="rect">
            <a:avLst/>
          </a:prstGeom>
          <a:gradFill flip="none" rotWithShape="1">
            <a:gsLst>
              <a:gs pos="0">
                <a:srgbClr val="339933">
                  <a:shade val="30000"/>
                  <a:satMod val="115000"/>
                </a:srgbClr>
              </a:gs>
              <a:gs pos="50000">
                <a:srgbClr val="339933">
                  <a:shade val="67500"/>
                  <a:satMod val="115000"/>
                </a:srgbClr>
              </a:gs>
              <a:gs pos="100000">
                <a:srgbClr val="33993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382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84584"/>
            <a:ext cx="8382000" cy="10088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" y="6705600"/>
            <a:ext cx="8918713" cy="152400"/>
          </a:xfrm>
          <a:prstGeom prst="rect">
            <a:avLst/>
          </a:prstGeom>
          <a:gradFill flip="none" rotWithShape="1">
            <a:gsLst>
              <a:gs pos="0">
                <a:srgbClr val="719500">
                  <a:shade val="30000"/>
                  <a:satMod val="115000"/>
                </a:srgbClr>
              </a:gs>
              <a:gs pos="50000">
                <a:srgbClr val="719500">
                  <a:shade val="67500"/>
                  <a:satMod val="115000"/>
                </a:srgbClr>
              </a:gs>
              <a:gs pos="100000">
                <a:srgbClr val="7195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5613123" y="3305590"/>
            <a:ext cx="6858000" cy="246821"/>
          </a:xfrm>
          <a:prstGeom prst="rect">
            <a:avLst/>
          </a:prstGeom>
          <a:gradFill flip="none" rotWithShape="1">
            <a:gsLst>
              <a:gs pos="0">
                <a:srgbClr val="36183C"/>
              </a:gs>
              <a:gs pos="50000">
                <a:srgbClr val="6C3A77">
                  <a:shade val="67500"/>
                  <a:satMod val="115000"/>
                </a:srgbClr>
              </a:gs>
              <a:gs pos="100000">
                <a:srgbClr val="833F9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131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gradFill flip="none" rotWithShape="1">
            <a:gsLst>
              <a:gs pos="0">
                <a:srgbClr val="719500">
                  <a:shade val="30000"/>
                  <a:satMod val="115000"/>
                </a:srgbClr>
              </a:gs>
              <a:gs pos="50000">
                <a:srgbClr val="719500">
                  <a:shade val="67500"/>
                  <a:satMod val="115000"/>
                </a:srgbClr>
              </a:gs>
              <a:gs pos="100000">
                <a:srgbClr val="7195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6200000" flipH="1">
            <a:off x="4506689" y="2198917"/>
            <a:ext cx="152397" cy="9165770"/>
          </a:xfrm>
          <a:prstGeom prst="rect">
            <a:avLst/>
          </a:prstGeom>
          <a:gradFill flip="none" rotWithShape="1">
            <a:gsLst>
              <a:gs pos="0">
                <a:srgbClr val="6C3A77">
                  <a:shade val="30000"/>
                  <a:satMod val="115000"/>
                </a:srgbClr>
              </a:gs>
              <a:gs pos="50000">
                <a:srgbClr val="6C3A77">
                  <a:shade val="67500"/>
                  <a:satMod val="115000"/>
                </a:srgbClr>
              </a:gs>
              <a:gs pos="100000">
                <a:srgbClr val="6C3A77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044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105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rgbClr val="884298"/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044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705601"/>
            <a:ext cx="9165772" cy="152400"/>
          </a:xfrm>
          <a:prstGeom prst="rect">
            <a:avLst/>
          </a:prstGeom>
          <a:gradFill flip="none" rotWithShape="1">
            <a:gsLst>
              <a:gs pos="0">
                <a:srgbClr val="339933">
                  <a:shade val="30000"/>
                  <a:satMod val="115000"/>
                </a:srgbClr>
              </a:gs>
              <a:gs pos="50000">
                <a:srgbClr val="339933">
                  <a:shade val="67500"/>
                  <a:satMod val="115000"/>
                </a:srgbClr>
              </a:gs>
              <a:gs pos="100000">
                <a:srgbClr val="3399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" y="6705600"/>
            <a:ext cx="9144001" cy="152400"/>
          </a:xfrm>
          <a:prstGeom prst="rect">
            <a:avLst/>
          </a:prstGeom>
          <a:gradFill flip="none" rotWithShape="1">
            <a:gsLst>
              <a:gs pos="0">
                <a:srgbClr val="719500">
                  <a:shade val="30000"/>
                  <a:satMod val="115000"/>
                </a:srgbClr>
              </a:gs>
              <a:gs pos="50000">
                <a:srgbClr val="719500">
                  <a:shade val="67500"/>
                  <a:satMod val="115000"/>
                </a:srgbClr>
              </a:gs>
              <a:gs pos="100000">
                <a:srgbClr val="7195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48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 rot="10800000" flipV="1">
            <a:off x="-14515" y="1"/>
            <a:ext cx="9180286" cy="914399"/>
          </a:xfrm>
          <a:prstGeom prst="rect">
            <a:avLst/>
          </a:prstGeom>
          <a:gradFill flip="none" rotWithShape="1">
            <a:gsLst>
              <a:gs pos="52000">
                <a:srgbClr val="FF7900"/>
              </a:gs>
              <a:gs pos="100000">
                <a:srgbClr val="F36E39"/>
              </a:gs>
              <a:gs pos="0">
                <a:srgbClr val="FF9F3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914400"/>
            <a:ext cx="91440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rot="16200000" flipH="1">
            <a:off x="4506688" y="2198917"/>
            <a:ext cx="152398" cy="9165769"/>
          </a:xfrm>
          <a:prstGeom prst="rect">
            <a:avLst/>
          </a:prstGeom>
          <a:gradFill flip="none" rotWithShape="1">
            <a:gsLst>
              <a:gs pos="0">
                <a:srgbClr val="6C3A77">
                  <a:shade val="30000"/>
                  <a:satMod val="115000"/>
                </a:srgbClr>
              </a:gs>
              <a:gs pos="50000">
                <a:srgbClr val="6C3A77">
                  <a:shade val="67500"/>
                  <a:satMod val="115000"/>
                </a:srgbClr>
              </a:gs>
              <a:gs pos="100000">
                <a:srgbClr val="6C3A77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044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53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16200000" flipH="1">
            <a:off x="4423065" y="-4423065"/>
            <a:ext cx="304799" cy="9150928"/>
          </a:xfrm>
          <a:prstGeom prst="rect">
            <a:avLst/>
          </a:prstGeom>
          <a:gradFill flip="none" rotWithShape="1">
            <a:gsLst>
              <a:gs pos="0">
                <a:srgbClr val="6C3A77">
                  <a:shade val="30000"/>
                  <a:satMod val="115000"/>
                </a:srgbClr>
              </a:gs>
              <a:gs pos="50000">
                <a:srgbClr val="6C3A77">
                  <a:shade val="67500"/>
                  <a:satMod val="115000"/>
                </a:srgbClr>
              </a:gs>
              <a:gs pos="100000">
                <a:srgbClr val="6C3A77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362744"/>
            <a:ext cx="8686800" cy="10088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304799"/>
          </a:xfrm>
          <a:prstGeom prst="rect">
            <a:avLst/>
          </a:prstGeom>
          <a:gradFill flip="none" rotWithShape="1">
            <a:gsLst>
              <a:gs pos="0">
                <a:srgbClr val="36183C"/>
              </a:gs>
              <a:gs pos="50000">
                <a:srgbClr val="6C3A77">
                  <a:shade val="67500"/>
                  <a:satMod val="115000"/>
                </a:srgbClr>
              </a:gs>
              <a:gs pos="100000">
                <a:srgbClr val="833F9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76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362744"/>
            <a:ext cx="8686800" cy="10088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rgbClr val="339933">
                  <a:shade val="30000"/>
                  <a:satMod val="115000"/>
                </a:srgbClr>
              </a:gs>
              <a:gs pos="50000">
                <a:srgbClr val="339933">
                  <a:shade val="67500"/>
                  <a:satMod val="115000"/>
                </a:srgbClr>
              </a:gs>
              <a:gs pos="100000">
                <a:srgbClr val="3399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2" y="0"/>
            <a:ext cx="9144002" cy="304800"/>
          </a:xfrm>
          <a:prstGeom prst="rect">
            <a:avLst/>
          </a:prstGeom>
          <a:gradFill flip="none" rotWithShape="1">
            <a:gsLst>
              <a:gs pos="0">
                <a:srgbClr val="719500">
                  <a:shade val="30000"/>
                  <a:satMod val="115000"/>
                </a:srgbClr>
              </a:gs>
              <a:gs pos="50000">
                <a:srgbClr val="719500">
                  <a:shade val="67500"/>
                  <a:satMod val="115000"/>
                </a:srgbClr>
              </a:gs>
              <a:gs pos="100000">
                <a:srgbClr val="7195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55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362744"/>
            <a:ext cx="8686800" cy="10088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gradFill>
            <a:gsLst>
              <a:gs pos="52000">
                <a:schemeClr val="accent2"/>
              </a:gs>
              <a:gs pos="100000">
                <a:schemeClr val="accent2"/>
              </a:gs>
              <a:gs pos="0">
                <a:srgbClr val="FF9F3F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80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H="1">
            <a:off x="0" y="-19050"/>
            <a:ext cx="114300" cy="6877050"/>
          </a:xfrm>
          <a:prstGeom prst="rect">
            <a:avLst/>
          </a:prstGeom>
          <a:gradFill flip="none" rotWithShape="1">
            <a:gsLst>
              <a:gs pos="0">
                <a:srgbClr val="6C3A77">
                  <a:shade val="30000"/>
                  <a:satMod val="115000"/>
                </a:srgbClr>
              </a:gs>
              <a:gs pos="50000">
                <a:srgbClr val="6C3A77">
                  <a:shade val="67500"/>
                  <a:satMod val="115000"/>
                </a:srgbClr>
              </a:gs>
              <a:gs pos="100000">
                <a:srgbClr val="6C3A77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362744"/>
            <a:ext cx="8686800" cy="10088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15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362744"/>
            <a:ext cx="8686800" cy="10088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3371852" y="3371851"/>
            <a:ext cx="6858002" cy="114300"/>
          </a:xfrm>
          <a:prstGeom prst="rect">
            <a:avLst/>
          </a:prstGeom>
          <a:gradFill flip="none" rotWithShape="1">
            <a:gsLst>
              <a:gs pos="0">
                <a:srgbClr val="339933">
                  <a:shade val="30000"/>
                  <a:satMod val="115000"/>
                </a:srgbClr>
              </a:gs>
              <a:gs pos="50000">
                <a:srgbClr val="339933">
                  <a:shade val="67500"/>
                  <a:satMod val="115000"/>
                </a:srgbClr>
              </a:gs>
              <a:gs pos="100000">
                <a:srgbClr val="3399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" y="0"/>
            <a:ext cx="114300" cy="6858000"/>
          </a:xfrm>
          <a:prstGeom prst="rect">
            <a:avLst/>
          </a:prstGeom>
          <a:gradFill flip="none" rotWithShape="1">
            <a:gsLst>
              <a:gs pos="0">
                <a:srgbClr val="719500">
                  <a:shade val="30000"/>
                  <a:satMod val="115000"/>
                </a:srgbClr>
              </a:gs>
              <a:gs pos="50000">
                <a:srgbClr val="719500">
                  <a:shade val="67500"/>
                  <a:satMod val="115000"/>
                </a:srgbClr>
              </a:gs>
              <a:gs pos="100000">
                <a:srgbClr val="7195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847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967362" y="0"/>
            <a:ext cx="7176638" cy="25983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49928" y="191544"/>
            <a:ext cx="6841672" cy="2246856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latin typeface="Arial" charset="0"/>
                <a:cs typeface="Arial" charset="0"/>
              </a:rPr>
              <a:t>Title in 44 pt. Arial Bold in Black. Keep to Three Lines or Less.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947" y="3048000"/>
            <a:ext cx="8382000" cy="108589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and Date Here in 28 pt. Arial Bold</a:t>
            </a:r>
            <a:endParaRPr 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4598988"/>
            <a:ext cx="8382000" cy="18630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b="1" dirty="0" smtClean="0">
                <a:latin typeface="Arial" charset="0"/>
                <a:cs typeface="Arial" charset="0"/>
              </a:rPr>
              <a:t>Presenter’s Name in 28 pt. Arial Bold</a:t>
            </a:r>
          </a:p>
          <a:p>
            <a:r>
              <a:rPr lang="en-US" b="0" dirty="0" smtClean="0">
                <a:latin typeface="Arial" charset="0"/>
                <a:cs typeface="Arial" charset="0"/>
              </a:rPr>
              <a:t>Office of Dietary Supplements</a:t>
            </a:r>
          </a:p>
          <a:p>
            <a:r>
              <a:rPr lang="en-US" b="0" dirty="0" smtClean="0">
                <a:latin typeface="Arial" charset="0"/>
                <a:cs typeface="Arial" charset="0"/>
              </a:rPr>
              <a:t>National Institutes of Health</a:t>
            </a:r>
          </a:p>
        </p:txBody>
      </p:sp>
    </p:spTree>
    <p:extLst>
      <p:ext uri="{BB962C8B-B14F-4D97-AF65-F5344CB8AC3E}">
        <p14:creationId xmlns:p14="http://schemas.microsoft.com/office/powerpoint/2010/main" val="263818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362744"/>
            <a:ext cx="8686800" cy="10088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-3377297" y="3377291"/>
            <a:ext cx="6868886" cy="114301"/>
          </a:xfrm>
          <a:prstGeom prst="rect">
            <a:avLst/>
          </a:prstGeom>
          <a:gradFill>
            <a:gsLst>
              <a:gs pos="52000">
                <a:schemeClr val="accent2"/>
              </a:gs>
              <a:gs pos="100000">
                <a:schemeClr val="accent2"/>
              </a:gs>
              <a:gs pos="0">
                <a:srgbClr val="FF9F3F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52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951440" y="2598394"/>
            <a:ext cx="7192560" cy="4259606"/>
          </a:xfrm>
          <a:prstGeom prst="rect">
            <a:avLst/>
          </a:prstGeom>
          <a:gradFill flip="none" rotWithShape="1">
            <a:gsLst>
              <a:gs pos="44000">
                <a:schemeClr val="accent5">
                  <a:lumMod val="20000"/>
                  <a:lumOff val="80000"/>
                </a:schemeClr>
              </a:gs>
              <a:gs pos="100000">
                <a:schemeClr val="accent1"/>
              </a:gs>
              <a:gs pos="5000">
                <a:schemeClr val="tx1">
                  <a:lumMod val="85000"/>
                  <a:lumOff val="15000"/>
                  <a:tint val="23500"/>
                  <a:satMod val="16000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-1" y="2598394"/>
            <a:ext cx="1951441" cy="4259606"/>
          </a:xfrm>
          <a:prstGeom prst="rect">
            <a:avLst/>
          </a:prstGeom>
          <a:gradFill flip="none" rotWithShape="1">
            <a:gsLst>
              <a:gs pos="0">
                <a:srgbClr val="6C3A77">
                  <a:shade val="30000"/>
                  <a:satMod val="115000"/>
                </a:srgbClr>
              </a:gs>
              <a:gs pos="50000">
                <a:srgbClr val="6C3A77">
                  <a:shade val="67500"/>
                  <a:satMod val="115000"/>
                </a:srgbClr>
              </a:gs>
              <a:gs pos="100000">
                <a:srgbClr val="6C3A77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0" y="4495800"/>
            <a:ext cx="6553200" cy="1905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b="0" dirty="0" smtClean="0">
                <a:latin typeface="Arial" charset="0"/>
                <a:cs typeface="Arial" charset="0"/>
              </a:rPr>
              <a:t>Office of Dietary Supplements</a:t>
            </a:r>
          </a:p>
          <a:p>
            <a:r>
              <a:rPr lang="en-US" b="0" dirty="0" smtClean="0">
                <a:latin typeface="Arial" charset="0"/>
                <a:cs typeface="Arial" charset="0"/>
              </a:rPr>
              <a:t>National Institutes of Health</a:t>
            </a:r>
          </a:p>
          <a:p>
            <a:r>
              <a:rPr lang="en-US" b="0" dirty="0" smtClean="0">
                <a:latin typeface="Arial" charset="0"/>
                <a:cs typeface="Arial" charset="0"/>
              </a:rPr>
              <a:t>Web site:</a:t>
            </a:r>
          </a:p>
          <a:p>
            <a:r>
              <a:rPr lang="en-US" b="0" dirty="0" smtClean="0">
                <a:latin typeface="Arial" charset="0"/>
                <a:cs typeface="Arial" charset="0"/>
              </a:rPr>
              <a:t>Email:</a:t>
            </a:r>
          </a:p>
          <a:p>
            <a:endParaRPr lang="en-US" b="0" dirty="0" smtClean="0"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4256485" y="-2289121"/>
            <a:ext cx="2598396" cy="7176638"/>
          </a:xfrm>
          <a:prstGeom prst="rect">
            <a:avLst/>
          </a:prstGeom>
          <a:gradFill flip="none" rotWithShape="1">
            <a:gsLst>
              <a:gs pos="0">
                <a:srgbClr val="339933">
                  <a:shade val="30000"/>
                  <a:satMod val="115000"/>
                </a:srgbClr>
              </a:gs>
              <a:gs pos="50000">
                <a:srgbClr val="339933">
                  <a:shade val="67500"/>
                  <a:satMod val="115000"/>
                </a:srgbClr>
              </a:gs>
              <a:gs pos="100000">
                <a:srgbClr val="33993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0" y="2819400"/>
            <a:ext cx="6553200" cy="1524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4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by: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951441" y="0"/>
            <a:ext cx="7192560" cy="2598394"/>
          </a:xfrm>
          <a:prstGeom prst="rect">
            <a:avLst/>
          </a:prstGeom>
          <a:gradFill flip="none" rotWithShape="1">
            <a:gsLst>
              <a:gs pos="0">
                <a:srgbClr val="719500">
                  <a:shade val="30000"/>
                  <a:satMod val="115000"/>
                </a:srgbClr>
              </a:gs>
              <a:gs pos="50000">
                <a:srgbClr val="719500">
                  <a:shade val="67500"/>
                  <a:satMod val="115000"/>
                </a:srgbClr>
              </a:gs>
              <a:gs pos="100000">
                <a:srgbClr val="7195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778" y="916963"/>
            <a:ext cx="3860786" cy="76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378" y="800714"/>
            <a:ext cx="996964" cy="99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31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951440" y="2598394"/>
            <a:ext cx="7192560" cy="4259606"/>
          </a:xfrm>
          <a:prstGeom prst="rect">
            <a:avLst/>
          </a:prstGeom>
          <a:gradFill flip="none" rotWithShape="1">
            <a:gsLst>
              <a:gs pos="44000">
                <a:schemeClr val="accent5">
                  <a:lumMod val="20000"/>
                  <a:lumOff val="80000"/>
                </a:schemeClr>
              </a:gs>
              <a:gs pos="100000">
                <a:schemeClr val="accent1"/>
              </a:gs>
              <a:gs pos="5000">
                <a:schemeClr val="tx1">
                  <a:lumMod val="85000"/>
                  <a:lumOff val="15000"/>
                  <a:tint val="23500"/>
                  <a:satMod val="16000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0" y="2819400"/>
            <a:ext cx="6553200" cy="1524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4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by: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 rot="16200000">
            <a:off x="4248522" y="-2297084"/>
            <a:ext cx="2598395" cy="7192560"/>
          </a:xfrm>
          <a:prstGeom prst="rect">
            <a:avLst/>
          </a:prstGeom>
          <a:gradFill flip="none" rotWithShape="1">
            <a:gsLst>
              <a:gs pos="0">
                <a:srgbClr val="6C3A77">
                  <a:shade val="30000"/>
                  <a:satMod val="115000"/>
                </a:srgbClr>
              </a:gs>
              <a:gs pos="50000">
                <a:srgbClr val="6C3A77">
                  <a:shade val="67500"/>
                  <a:satMod val="115000"/>
                </a:srgbClr>
              </a:gs>
              <a:gs pos="100000">
                <a:srgbClr val="6C3A77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0" y="4495800"/>
            <a:ext cx="6553200" cy="1905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b="0" dirty="0" smtClean="0">
                <a:latin typeface="Arial" charset="0"/>
                <a:cs typeface="Arial" charset="0"/>
              </a:rPr>
              <a:t>Office of Dietary Supplements</a:t>
            </a:r>
          </a:p>
          <a:p>
            <a:r>
              <a:rPr lang="en-US" b="0" dirty="0" smtClean="0">
                <a:latin typeface="Arial" charset="0"/>
                <a:cs typeface="Arial" charset="0"/>
              </a:rPr>
              <a:t>National Institutes of Health</a:t>
            </a:r>
          </a:p>
          <a:p>
            <a:r>
              <a:rPr lang="en-US" b="0" dirty="0" smtClean="0">
                <a:latin typeface="Arial" charset="0"/>
                <a:cs typeface="Arial" charset="0"/>
              </a:rPr>
              <a:t>Web site:</a:t>
            </a:r>
          </a:p>
          <a:p>
            <a:r>
              <a:rPr lang="en-US" b="0" dirty="0" smtClean="0">
                <a:latin typeface="Arial" charset="0"/>
                <a:cs typeface="Arial" charset="0"/>
              </a:rPr>
              <a:t>Email:</a:t>
            </a:r>
          </a:p>
          <a:p>
            <a:endParaRPr lang="en-US" b="0" dirty="0" smtClean="0"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-1154085" y="3752476"/>
            <a:ext cx="4259606" cy="1951442"/>
          </a:xfrm>
          <a:prstGeom prst="rect">
            <a:avLst/>
          </a:prstGeom>
          <a:gradFill flip="none" rotWithShape="1">
            <a:gsLst>
              <a:gs pos="0">
                <a:srgbClr val="719500">
                  <a:shade val="30000"/>
                  <a:satMod val="115000"/>
                </a:srgbClr>
              </a:gs>
              <a:gs pos="50000">
                <a:srgbClr val="719500">
                  <a:shade val="67500"/>
                  <a:satMod val="115000"/>
                </a:srgbClr>
              </a:gs>
              <a:gs pos="100000">
                <a:srgbClr val="7195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778" y="916963"/>
            <a:ext cx="3860786" cy="76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378" y="800714"/>
            <a:ext cx="996964" cy="99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3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ver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8100"/>
            <a:ext cx="92964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BlackGreen_NCCAM10th#242E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64163"/>
            <a:ext cx="1981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8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438400"/>
            <a:ext cx="5562600" cy="1143000"/>
          </a:xfrm>
        </p:spPr>
        <p:txBody>
          <a:bodyPr/>
          <a:lstStyle>
            <a:lvl1pPr algn="ctr">
              <a:defRPr sz="2800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386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4267200"/>
            <a:ext cx="4191000" cy="1219200"/>
          </a:xfrm>
        </p:spPr>
        <p:txBody>
          <a:bodyPr/>
          <a:lstStyle>
            <a:lvl1pPr marL="0" indent="0" algn="ctr">
              <a:spcBef>
                <a:spcPct val="0"/>
              </a:spcBef>
              <a:buFont typeface="Wingdings" pitchFamily="-65" charset="2"/>
              <a:buNone/>
              <a:defRPr>
                <a:latin typeface="Frutiger LT Std 55 Roman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33011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435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44583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559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261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569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11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92760" y="0"/>
            <a:ext cx="7151240" cy="2667000"/>
          </a:xfrm>
          <a:prstGeom prst="rect">
            <a:avLst/>
          </a:prstGeom>
          <a:gradFill flip="none" rotWithShape="1">
            <a:gsLst>
              <a:gs pos="0">
                <a:srgbClr val="36183C"/>
              </a:gs>
              <a:gs pos="50000">
                <a:srgbClr val="6C3A77">
                  <a:shade val="67500"/>
                  <a:satMod val="115000"/>
                </a:srgbClr>
              </a:gs>
              <a:gs pos="100000">
                <a:srgbClr val="833F9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49928" y="191544"/>
            <a:ext cx="6841672" cy="2246856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latin typeface="Arial" charset="0"/>
                <a:cs typeface="Arial" charset="0"/>
              </a:rPr>
              <a:t>Title in 44 pt. Arial Bold in Black. Keep to Three Lines or Less.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947" y="3048000"/>
            <a:ext cx="8382000" cy="108589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and Date Here in 28 pt. Arial Bold</a:t>
            </a:r>
            <a:endParaRPr 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4598988"/>
            <a:ext cx="8382000" cy="18630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b="1" dirty="0" smtClean="0">
                <a:latin typeface="Arial" charset="0"/>
                <a:cs typeface="Arial" charset="0"/>
              </a:rPr>
              <a:t>Presenter’s Name in 28 pt. Arial Bold</a:t>
            </a:r>
          </a:p>
          <a:p>
            <a:r>
              <a:rPr lang="en-US" b="0" dirty="0" smtClean="0">
                <a:latin typeface="Arial" charset="0"/>
                <a:cs typeface="Arial" charset="0"/>
              </a:rPr>
              <a:t>Office of Dietary Supplements</a:t>
            </a:r>
          </a:p>
          <a:p>
            <a:r>
              <a:rPr lang="en-US" b="0" dirty="0" smtClean="0">
                <a:latin typeface="Arial" charset="0"/>
                <a:cs typeface="Arial" charset="0"/>
              </a:rPr>
              <a:t>National Institutes of Health</a:t>
            </a:r>
          </a:p>
        </p:txBody>
      </p:sp>
    </p:spTree>
    <p:extLst>
      <p:ext uri="{BB962C8B-B14F-4D97-AF65-F5344CB8AC3E}">
        <p14:creationId xmlns:p14="http://schemas.microsoft.com/office/powerpoint/2010/main" val="1424146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79317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4502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04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52400"/>
            <a:ext cx="21145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1912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188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4765471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152400"/>
            <a:ext cx="84582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164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508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C5D9A8-B4B6-483C-99FA-93076A6BAD86}" type="slidenum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4845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versl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-38100"/>
            <a:ext cx="9296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BlackGreen_NCCAM10th#242E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364163"/>
            <a:ext cx="1981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8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438400"/>
            <a:ext cx="5562600" cy="1143000"/>
          </a:xfrm>
        </p:spPr>
        <p:txBody>
          <a:bodyPr/>
          <a:lstStyle>
            <a:lvl1pPr algn="ctr">
              <a:defRPr sz="2800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386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4267200"/>
            <a:ext cx="4191000" cy="1219200"/>
          </a:xfrm>
        </p:spPr>
        <p:txBody>
          <a:bodyPr/>
          <a:lstStyle>
            <a:lvl1pPr marL="0" indent="0" algn="ctr">
              <a:spcBef>
                <a:spcPct val="0"/>
              </a:spcBef>
              <a:buFont typeface="Wingdings" pitchFamily="-65" charset="2"/>
              <a:buNone/>
              <a:defRPr>
                <a:latin typeface="Frutiger LT Std 55 Roman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526839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2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4600" y="297206"/>
            <a:ext cx="6172200" cy="2598394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latin typeface="Arial" charset="0"/>
                <a:cs typeface="Arial" charset="0"/>
              </a:rPr>
              <a:t>Title in 44 pt. Arial Bold in Black. Keep to Three Lines or Less.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947" y="3124200"/>
            <a:ext cx="8382000" cy="108589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lang="en-US" sz="28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and Date Here in 28 pt. Arial Bold</a:t>
            </a:r>
            <a:endParaRPr 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4425290"/>
            <a:ext cx="8382000" cy="203671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b="1" dirty="0" smtClean="0">
                <a:latin typeface="Arial" charset="0"/>
                <a:cs typeface="Arial" charset="0"/>
              </a:rPr>
              <a:t>Presenter’s Name in 28 pt. Arial Bold</a:t>
            </a:r>
          </a:p>
          <a:p>
            <a:r>
              <a:rPr lang="en-US" b="0" dirty="0" smtClean="0">
                <a:latin typeface="Arial" charset="0"/>
                <a:cs typeface="Arial" charset="0"/>
              </a:rPr>
              <a:t>Office of Dietary Supplements</a:t>
            </a:r>
          </a:p>
          <a:p>
            <a:r>
              <a:rPr lang="en-US" b="0" dirty="0" smtClean="0">
                <a:latin typeface="Arial" charset="0"/>
                <a:cs typeface="Arial" charset="0"/>
              </a:rPr>
              <a:t>National Institutes of Health</a:t>
            </a:r>
          </a:p>
        </p:txBody>
      </p:sp>
    </p:spTree>
    <p:extLst>
      <p:ext uri="{BB962C8B-B14F-4D97-AF65-F5344CB8AC3E}">
        <p14:creationId xmlns:p14="http://schemas.microsoft.com/office/powerpoint/2010/main" val="2861281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10543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895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674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73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7056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5916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36826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013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52400"/>
            <a:ext cx="21145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1912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126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251676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514600" y="304800"/>
            <a:ext cx="6248400" cy="25983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4600" y="304800"/>
            <a:ext cx="6248400" cy="2598394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latin typeface="Arial" charset="0"/>
                <a:cs typeface="Arial" charset="0"/>
              </a:rPr>
              <a:t>Title in 44 pt. Arial Bold in Black. Keep to Three Lines or Less.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3733800"/>
            <a:ext cx="8382000" cy="2667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lang="en-US" sz="28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and Date Here in 28 pt. Arial 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746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76400" y="297206"/>
            <a:ext cx="7010400" cy="145539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latin typeface="Arial" charset="0"/>
                <a:cs typeface="Arial" charset="0"/>
              </a:rPr>
              <a:t>44 pt. Arial Bold in Black. Keep to Two Lines.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2133600"/>
            <a:ext cx="8382000" cy="13716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lang="en-US" sz="28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and Date Here in 28 pt. Arial Bold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4267200"/>
            <a:ext cx="8382000" cy="219480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b="1" dirty="0" smtClean="0">
                <a:latin typeface="Arial" charset="0"/>
                <a:cs typeface="Arial" charset="0"/>
              </a:rPr>
              <a:t>Presenter’s Name in 28 pt. Arial Bold</a:t>
            </a:r>
          </a:p>
          <a:p>
            <a:r>
              <a:rPr lang="en-US" b="0" dirty="0" smtClean="0">
                <a:latin typeface="Arial" charset="0"/>
                <a:cs typeface="Arial" charset="0"/>
              </a:rPr>
              <a:t>Office of Dietary Supplements</a:t>
            </a:r>
          </a:p>
          <a:p>
            <a:r>
              <a:rPr lang="en-US" b="0" dirty="0" smtClean="0">
                <a:latin typeface="Arial" charset="0"/>
                <a:cs typeface="Arial" charset="0"/>
              </a:rPr>
              <a:t>National Institutes of Health</a:t>
            </a:r>
          </a:p>
        </p:txBody>
      </p:sp>
    </p:spTree>
    <p:extLst>
      <p:ext uri="{BB962C8B-B14F-4D97-AF65-F5344CB8AC3E}">
        <p14:creationId xmlns:p14="http://schemas.microsoft.com/office/powerpoint/2010/main" val="1639648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304800" y="1676400"/>
            <a:ext cx="85344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152400"/>
            <a:ext cx="76962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latin typeface="Arial" charset="0"/>
                <a:cs typeface="Arial" charset="0"/>
              </a:rPr>
              <a:t>44 pt. Arial Bold in Black.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941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1446918"/>
          </a:xfrm>
          <a:prstGeom prst="rect">
            <a:avLst/>
          </a:prstGeom>
          <a:gradFill flip="none" rotWithShape="1">
            <a:gsLst>
              <a:gs pos="0">
                <a:srgbClr val="719500">
                  <a:shade val="30000"/>
                  <a:satMod val="115000"/>
                </a:srgbClr>
              </a:gs>
              <a:gs pos="50000">
                <a:srgbClr val="719500">
                  <a:shade val="67500"/>
                  <a:satMod val="115000"/>
                </a:srgbClr>
              </a:gs>
              <a:gs pos="100000">
                <a:srgbClr val="7195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82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19472"/>
            <a:ext cx="8382000" cy="10088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in 40 pt. Arial bold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3629" y="1446918"/>
            <a:ext cx="9140371" cy="77314"/>
          </a:xfrm>
          <a:prstGeom prst="rect">
            <a:avLst/>
          </a:prstGeom>
          <a:gradFill flip="none" rotWithShape="1">
            <a:gsLst>
              <a:gs pos="0">
                <a:srgbClr val="36183C"/>
              </a:gs>
              <a:gs pos="50000">
                <a:srgbClr val="6C3A77">
                  <a:shade val="67500"/>
                  <a:satMod val="115000"/>
                </a:srgbClr>
              </a:gs>
              <a:gs pos="100000">
                <a:srgbClr val="833F9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63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image" Target="../media/image4.wmf"/><Relationship Id="rId2" Type="http://schemas.openxmlformats.org/officeDocument/2006/relationships/slideLayout" Target="../slideLayouts/slideLayout3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4.wmf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05000"/>
            <a:ext cx="7924800" cy="4221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bullet</a:t>
            </a:r>
          </a:p>
          <a:p>
            <a:pPr lvl="2"/>
            <a:r>
              <a:rPr lang="en-US" dirty="0" smtClean="0"/>
              <a:t>Third bullet</a:t>
            </a:r>
          </a:p>
          <a:p>
            <a:pPr lvl="2"/>
            <a:r>
              <a:rPr lang="en-US" dirty="0" smtClean="0"/>
              <a:t>Fourth bullet</a:t>
            </a:r>
          </a:p>
          <a:p>
            <a:pPr lvl="2"/>
            <a:r>
              <a:rPr lang="en-US" dirty="0" smtClean="0"/>
              <a:t>Fifth bullet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64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82" r:id="rId2"/>
    <p:sldLayoutId id="2147483683" r:id="rId3"/>
    <p:sldLayoutId id="2147483706" r:id="rId4"/>
    <p:sldLayoutId id="2147483685" r:id="rId5"/>
    <p:sldLayoutId id="2147483700" r:id="rId6"/>
    <p:sldLayoutId id="2147483701" r:id="rId7"/>
    <p:sldLayoutId id="2147483702" r:id="rId8"/>
    <p:sldLayoutId id="2147483652" r:id="rId9"/>
    <p:sldLayoutId id="2147483693" r:id="rId10"/>
    <p:sldLayoutId id="2147483674" r:id="rId11"/>
    <p:sldLayoutId id="2147483655" r:id="rId12"/>
    <p:sldLayoutId id="2147483686" r:id="rId13"/>
    <p:sldLayoutId id="2147483694" r:id="rId14"/>
    <p:sldLayoutId id="2147483658" r:id="rId15"/>
    <p:sldLayoutId id="2147483687" r:id="rId16"/>
    <p:sldLayoutId id="2147483696" r:id="rId17"/>
    <p:sldLayoutId id="2147483695" r:id="rId18"/>
    <p:sldLayoutId id="2147483689" r:id="rId19"/>
    <p:sldLayoutId id="2147483688" r:id="rId20"/>
    <p:sldLayoutId id="2147483690" r:id="rId21"/>
    <p:sldLayoutId id="2147483660" r:id="rId22"/>
    <p:sldLayoutId id="2147483679" r:id="rId23"/>
    <p:sldLayoutId id="2147483661" r:id="rId24"/>
    <p:sldLayoutId id="2147483662" r:id="rId25"/>
    <p:sldLayoutId id="2147483697" r:id="rId26"/>
    <p:sldLayoutId id="2147483698" r:id="rId27"/>
    <p:sldLayoutId id="2147483703" r:id="rId28"/>
    <p:sldLayoutId id="2147483704" r:id="rId29"/>
    <p:sldLayoutId id="2147483705" r:id="rId30"/>
    <p:sldLayoutId id="2147483675" r:id="rId31"/>
    <p:sldLayoutId id="2147483699" r:id="rId3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tabLst>
          <a:tab pos="1484313" algn="l"/>
        </a:tabLs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Clr>
          <a:schemeClr val="bg2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150000"/>
        </a:lnSpc>
        <a:spcBef>
          <a:spcPct val="20000"/>
        </a:spcBef>
        <a:buClr>
          <a:schemeClr val="bg2"/>
        </a:buClr>
        <a:buSzPct val="75000"/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81138" indent="-347663" algn="l" defTabSz="739775" rtl="0" eaLnBrk="1" latinLnBrk="0" hangingPunct="1">
        <a:lnSpc>
          <a:spcPct val="150000"/>
        </a:lnSpc>
        <a:spcBef>
          <a:spcPct val="20000"/>
        </a:spcBef>
        <a:buClr>
          <a:schemeClr val="bg2"/>
        </a:buClr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marR="0" indent="0" algn="l" defTabSz="914400" rtl="0" eaLnBrk="1" fontAlgn="auto" latinLnBrk="0" hangingPunct="1">
        <a:lnSpc>
          <a:spcPct val="15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5124" name="Picture 4" descr="nih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95408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BlackGreen_NCCAM10th#242E6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64163"/>
            <a:ext cx="1981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90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CCCC66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MS PGothic" pitchFamily="34" charset="-128"/>
          <a:cs typeface="ＭＳ Ｐゴシック" pitchFamily="-65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CCCC66"/>
          </a:solidFill>
          <a:effectLst>
            <a:outerShdw blurRad="38100" dist="38100" dir="2700000" algn="tl">
              <a:srgbClr val="FFFFFF"/>
            </a:outerShdw>
          </a:effectLst>
          <a:latin typeface="Frutiger LT Std 55 Roman" pitchFamily="34" charset="0"/>
          <a:ea typeface="MS PGothic" pitchFamily="34" charset="-128"/>
          <a:cs typeface="ＭＳ Ｐゴシック" pitchFamily="-65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CCCC66"/>
          </a:solidFill>
          <a:effectLst>
            <a:outerShdw blurRad="38100" dist="38100" dir="2700000" algn="tl">
              <a:srgbClr val="FFFFFF"/>
            </a:outerShdw>
          </a:effectLst>
          <a:latin typeface="Frutiger LT Std 55 Roman" pitchFamily="34" charset="0"/>
          <a:ea typeface="MS PGothic" pitchFamily="34" charset="-128"/>
          <a:cs typeface="ＭＳ Ｐゴシック" pitchFamily="-65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CCCC66"/>
          </a:solidFill>
          <a:effectLst>
            <a:outerShdw blurRad="38100" dist="38100" dir="2700000" algn="tl">
              <a:srgbClr val="FFFFFF"/>
            </a:outerShdw>
          </a:effectLst>
          <a:latin typeface="Frutiger LT Std 55 Roman" pitchFamily="34" charset="0"/>
          <a:ea typeface="MS PGothic" pitchFamily="34" charset="-128"/>
          <a:cs typeface="ＭＳ Ｐゴシック" pitchFamily="-65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CCCC66"/>
          </a:solidFill>
          <a:effectLst>
            <a:outerShdw blurRad="38100" dist="38100" dir="2700000" algn="tl">
              <a:srgbClr val="FFFFFF"/>
            </a:outerShdw>
          </a:effectLst>
          <a:latin typeface="Frutiger LT Std 55 Roman" pitchFamily="34" charset="0"/>
          <a:ea typeface="MS PGothic" pitchFamily="34" charset="-128"/>
          <a:cs typeface="ＭＳ Ｐゴシック" pitchFamily="-65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CCCC66"/>
          </a:solidFill>
          <a:effectLst>
            <a:outerShdw blurRad="38100" dist="38100" dir="2700000" algn="tl">
              <a:srgbClr val="FFFFFF"/>
            </a:outerShdw>
          </a:effectLst>
          <a:latin typeface="Frutiger LT Std 55 Roman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CCCC66"/>
          </a:solidFill>
          <a:effectLst>
            <a:outerShdw blurRad="38100" dist="38100" dir="2700000" algn="tl">
              <a:srgbClr val="FFFFFF"/>
            </a:outerShdw>
          </a:effectLst>
          <a:latin typeface="Frutiger LT Std 55 Roman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CCCC66"/>
          </a:solidFill>
          <a:effectLst>
            <a:outerShdw blurRad="38100" dist="38100" dir="2700000" algn="tl">
              <a:srgbClr val="FFFFFF"/>
            </a:outerShdw>
          </a:effectLst>
          <a:latin typeface="Frutiger LT Std 55 Roman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CCCC66"/>
          </a:solidFill>
          <a:effectLst>
            <a:outerShdw blurRad="38100" dist="38100" dir="2700000" algn="tl">
              <a:srgbClr val="FFFFFF"/>
            </a:outerShdw>
          </a:effectLst>
          <a:latin typeface="Frutiger LT Std 55 Roman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CCCC66"/>
        </a:buClr>
        <a:buFont typeface="Wingdings" pitchFamily="2" charset="2"/>
        <a:buChar char="§"/>
        <a:defRPr sz="2800">
          <a:solidFill>
            <a:schemeClr val="bg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CCCC66"/>
        </a:buClr>
        <a:buFont typeface="Wingdings" pitchFamily="2" charset="2"/>
        <a:buChar char="§"/>
        <a:defRPr sz="2400">
          <a:solidFill>
            <a:schemeClr val="bg1"/>
          </a:solidFill>
          <a:latin typeface="+mn-lt"/>
          <a:ea typeface="MS PGothic" pitchFamily="34" charset="-128"/>
          <a:cs typeface="ＭＳ Ｐゴシック"/>
        </a:defRPr>
      </a:lvl2pPr>
      <a:lvl3pPr marL="11430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CCCC66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  <a:ea typeface="MS PGothic" pitchFamily="34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itchFamily="-65" charset="0"/>
          <a:ea typeface="MS PGothic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-65" charset="0"/>
          <a:ea typeface="MS PGothic" pitchFamily="34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-65" charset="0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-65" charset="0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-65" charset="0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-65" charset="0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9460" name="Picture 4" descr="nih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8600" y="5715000"/>
            <a:ext cx="954088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BlackGreen_NCCAM10th#242E6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9000" y="5364163"/>
            <a:ext cx="1981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604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4" r:id="rId13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CCCC66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CCCC66"/>
          </a:solidFill>
          <a:effectLst>
            <a:outerShdw blurRad="38100" dist="38100" dir="2700000" algn="tl">
              <a:srgbClr val="FFFFFF"/>
            </a:outerShdw>
          </a:effectLst>
          <a:latin typeface="Frutiger LT Std 55 Roman" pitchFamily="34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CCCC66"/>
          </a:solidFill>
          <a:effectLst>
            <a:outerShdw blurRad="38100" dist="38100" dir="2700000" algn="tl">
              <a:srgbClr val="FFFFFF"/>
            </a:outerShdw>
          </a:effectLst>
          <a:latin typeface="Frutiger LT Std 55 Roman" pitchFamily="34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CCCC66"/>
          </a:solidFill>
          <a:effectLst>
            <a:outerShdw blurRad="38100" dist="38100" dir="2700000" algn="tl">
              <a:srgbClr val="FFFFFF"/>
            </a:outerShdw>
          </a:effectLst>
          <a:latin typeface="Frutiger LT Std 55 Roman" pitchFamily="34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CCCC66"/>
          </a:solidFill>
          <a:effectLst>
            <a:outerShdw blurRad="38100" dist="38100" dir="2700000" algn="tl">
              <a:srgbClr val="FFFFFF"/>
            </a:outerShdw>
          </a:effectLst>
          <a:latin typeface="Frutiger LT Std 55 Roman" pitchFamily="34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CCCC66"/>
          </a:solidFill>
          <a:effectLst>
            <a:outerShdw blurRad="38100" dist="38100" dir="2700000" algn="tl">
              <a:srgbClr val="FFFFFF"/>
            </a:outerShdw>
          </a:effectLst>
          <a:latin typeface="Frutiger LT Std 55 Roman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CCCC66"/>
          </a:solidFill>
          <a:effectLst>
            <a:outerShdw blurRad="38100" dist="38100" dir="2700000" algn="tl">
              <a:srgbClr val="FFFFFF"/>
            </a:outerShdw>
          </a:effectLst>
          <a:latin typeface="Frutiger LT Std 55 Roman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CCCC66"/>
          </a:solidFill>
          <a:effectLst>
            <a:outerShdw blurRad="38100" dist="38100" dir="2700000" algn="tl">
              <a:srgbClr val="FFFFFF"/>
            </a:outerShdw>
          </a:effectLst>
          <a:latin typeface="Frutiger LT Std 55 Roman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CCCC66"/>
          </a:solidFill>
          <a:effectLst>
            <a:outerShdw blurRad="38100" dist="38100" dir="2700000" algn="tl">
              <a:srgbClr val="FFFFFF"/>
            </a:outerShdw>
          </a:effectLst>
          <a:latin typeface="Frutiger LT Std 55 Roman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CCCC66"/>
        </a:buClr>
        <a:buFont typeface="Wingdings" pitchFamily="2" charset="2"/>
        <a:buChar char="§"/>
        <a:defRPr sz="2800">
          <a:solidFill>
            <a:schemeClr val="bg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CCCC66"/>
        </a:buClr>
        <a:buFont typeface="Wingdings" pitchFamily="2" charset="2"/>
        <a:buChar char="§"/>
        <a:defRPr sz="2400">
          <a:solidFill>
            <a:schemeClr val="bg1"/>
          </a:solidFill>
          <a:latin typeface="+mn-lt"/>
          <a:ea typeface="ＭＳ Ｐゴシック" pitchFamily="-65" charset="-128"/>
          <a:cs typeface="ＭＳ Ｐゴシック"/>
        </a:defRPr>
      </a:lvl2pPr>
      <a:lvl3pPr marL="11430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CCCC66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  <a:ea typeface="ＭＳ Ｐゴシック" pitchFamily="-65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itchFamily="-65" charset="0"/>
          <a:ea typeface="ＭＳ Ｐゴシック" pitchFamily="-65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-65" charset="0"/>
          <a:ea typeface="ＭＳ Ｐゴシック" pitchFamily="-65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-65" charset="0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-65" charset="0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-65" charset="0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-65" charset="0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pa-files/PA-16-319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19472"/>
            <a:ext cx="8610600" cy="1008856"/>
          </a:xfrm>
        </p:spPr>
        <p:txBody>
          <a:bodyPr/>
          <a:lstStyle/>
          <a:p>
            <a:r>
              <a:rPr lang="en-US" sz="3800" b="0" dirty="0" smtClean="0"/>
              <a:t>Modeling and funding opportunities</a:t>
            </a:r>
            <a:endParaRPr lang="en-US" sz="3800" b="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533400" y="1752600"/>
            <a:ext cx="8229600" cy="21948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81138" indent="-347663" algn="l" defTabSz="739775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700"/>
              </a:spcBef>
              <a:buNone/>
            </a:pPr>
            <a:r>
              <a:rPr lang="en-US" b="1" dirty="0" smtClean="0"/>
              <a:t>Barbara C. Sorkin, Ph.D.</a:t>
            </a:r>
          </a:p>
          <a:p>
            <a:pPr marL="0" indent="0">
              <a:lnSpc>
                <a:spcPct val="100000"/>
              </a:lnSpc>
              <a:spcBef>
                <a:spcPts val="700"/>
              </a:spcBef>
              <a:buNone/>
            </a:pPr>
            <a:r>
              <a:rPr lang="en-US" b="1" dirty="0" smtClean="0"/>
              <a:t>Director, NIH Centers for Advancing Research on Botanicals and Other Natural Products</a:t>
            </a:r>
          </a:p>
          <a:p>
            <a:pPr marL="0" indent="0">
              <a:lnSpc>
                <a:spcPct val="100000"/>
              </a:lnSpc>
              <a:spcBef>
                <a:spcPts val="700"/>
              </a:spcBef>
              <a:buNone/>
            </a:pPr>
            <a:r>
              <a:rPr lang="en-US" dirty="0" smtClean="0"/>
              <a:t>Office of Dietary Supplements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National Institutes of Health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88818" y="4343400"/>
            <a:ext cx="8436429" cy="1085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81138" indent="-347663" algn="l" defTabSz="739775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en-US" sz="2600" dirty="0" smtClean="0">
                <a:ea typeface="Geneva"/>
                <a:cs typeface="Geneva"/>
              </a:rPr>
              <a:t>IMAG-MSM, March 22, 2017</a:t>
            </a:r>
          </a:p>
          <a:p>
            <a:endParaRPr lang="en-US" dirty="0"/>
          </a:p>
        </p:txBody>
      </p:sp>
      <p:pic>
        <p:nvPicPr>
          <p:cNvPr id="8" name="Picture 9" descr="cat's cl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5" b="2995"/>
          <a:stretch>
            <a:fillRect/>
          </a:stretch>
        </p:blipFill>
        <p:spPr>
          <a:xfrm>
            <a:off x="-15834" y="5138737"/>
            <a:ext cx="1828800" cy="17192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 l="4955" r="4955"/>
          <a:stretch>
            <a:fillRect/>
          </a:stretch>
        </p:blipFill>
        <p:spPr bwMode="auto">
          <a:xfrm>
            <a:off x="3559464" y="5138737"/>
            <a:ext cx="1865113" cy="172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Q:\Communications\ODS Purchased Photos\01-Foods\Grapes, Colorfu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816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5" descr="Q:\Communications\ODS Purchased Photos\03-People\Woman (African American) shopping for supplement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r="8057"/>
          <a:stretch>
            <a:fillRect/>
          </a:stretch>
        </p:blipFill>
        <p:spPr>
          <a:xfrm>
            <a:off x="1685070" y="5138738"/>
            <a:ext cx="1874394" cy="1762126"/>
          </a:xfrm>
          <a:prstGeom prst="rect">
            <a:avLst/>
          </a:prstGeom>
          <a:noFill/>
        </p:spPr>
      </p:pic>
      <p:pic>
        <p:nvPicPr>
          <p:cNvPr id="12" name="Picture 4" descr="Q:\Communications\ODS Purchased Photos\05-Plants\Black Elderberry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7585" r="23854" b="20782"/>
          <a:stretch/>
        </p:blipFill>
        <p:spPr bwMode="auto">
          <a:xfrm>
            <a:off x="5424577" y="5138739"/>
            <a:ext cx="1890623" cy="179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33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44958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Botanicals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and Metabolic Resiliency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, Pennington Biomedical Research Center, LSU, Rutgers</a:t>
            </a:r>
          </a:p>
          <a:p>
            <a:pPr marL="457200" indent="-457200">
              <a:lnSpc>
                <a:spcPct val="90000"/>
              </a:lnSpc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Botanical Dietary Supplements for Women’s Health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, University of Illinois at Chicago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400" b="1" dirty="0"/>
              <a:t>Dietary Botanicals in the Preservation of Cognitive and Psychological Resilience</a:t>
            </a:r>
            <a:r>
              <a:rPr lang="en-US" sz="2400" dirty="0"/>
              <a:t>, Icahn School of Medicine at Mount </a:t>
            </a:r>
            <a:r>
              <a:rPr lang="en-US" sz="2400" dirty="0" smtClean="0"/>
              <a:t>Sinai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400" b="1" dirty="0"/>
              <a:t>Center for High-Throughput Functional Annotation of Natural </a:t>
            </a:r>
            <a:r>
              <a:rPr lang="en-US" sz="2400" b="1" dirty="0" smtClean="0"/>
              <a:t>Products, </a:t>
            </a:r>
            <a:r>
              <a:rPr lang="en-US" sz="2400" dirty="0" smtClean="0"/>
              <a:t>University </a:t>
            </a:r>
            <a:r>
              <a:rPr lang="en-US" sz="2400" dirty="0"/>
              <a:t>of Texas Southwestern Medical Center, Simon </a:t>
            </a:r>
            <a:r>
              <a:rPr lang="en-US" sz="2400" dirty="0" smtClean="0"/>
              <a:t>Fraser University, UC Santa Cruz</a:t>
            </a:r>
            <a:endParaRPr lang="en-US" sz="24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400" b="1" dirty="0"/>
              <a:t>Center for Natural Products </a:t>
            </a:r>
            <a:r>
              <a:rPr lang="en-US" sz="2400" b="1" dirty="0" smtClean="0"/>
              <a:t>Technologies, </a:t>
            </a:r>
            <a:r>
              <a:rPr lang="en-US" sz="2400" dirty="0" smtClean="0"/>
              <a:t>University </a:t>
            </a:r>
            <a:r>
              <a:rPr lang="en-US" sz="2400" dirty="0"/>
              <a:t>of Illinois at Chicago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1133475" lvl="2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19472"/>
            <a:ext cx="9144000" cy="100885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en-US" sz="3600" b="0" dirty="0" smtClean="0"/>
              <a:t>Resources for botanical DS research: NIH CARBON Program</a:t>
            </a:r>
            <a:endParaRPr lang="en-US" altLang="en-US" sz="36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5862" y="6115417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https://ods.od.nih.gov/Research/Dietary_Supplement_Research_Centers.aspx</a:t>
            </a:r>
          </a:p>
        </p:txBody>
      </p:sp>
    </p:spTree>
    <p:extLst>
      <p:ext uri="{BB962C8B-B14F-4D97-AF65-F5344CB8AC3E}">
        <p14:creationId xmlns:p14="http://schemas.microsoft.com/office/powerpoint/2010/main" val="387942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9472"/>
            <a:ext cx="9144000" cy="100885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en-US" sz="3600" b="0" dirty="0"/>
              <a:t>Challenges in botanical </a:t>
            </a:r>
            <a:r>
              <a:rPr lang="en-US" altLang="en-US" sz="3600" b="0" dirty="0" smtClean="0"/>
              <a:t>research: component interactions</a:t>
            </a:r>
            <a:endParaRPr lang="en-US" altLang="en-US" sz="36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15356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Elfawal</a:t>
            </a:r>
            <a:r>
              <a:rPr lang="en-US" dirty="0" smtClean="0"/>
              <a:t>, et al., </a:t>
            </a:r>
            <a:r>
              <a:rPr lang="en-US" dirty="0" err="1" smtClean="0"/>
              <a:t>PLoS</a:t>
            </a:r>
            <a:r>
              <a:rPr lang="en-US" dirty="0" smtClean="0"/>
              <a:t> One, 2012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0600" y="1981199"/>
            <a:ext cx="7222540" cy="447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5" y="1513816"/>
            <a:ext cx="8148635" cy="5115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19472"/>
            <a:ext cx="9144000" cy="100885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en-US" sz="3600" b="0" dirty="0"/>
              <a:t>Challenges in botanical </a:t>
            </a:r>
            <a:r>
              <a:rPr lang="en-US" altLang="en-US" sz="3600" b="0" dirty="0" smtClean="0"/>
              <a:t>research: accelerating the process</a:t>
            </a:r>
            <a:endParaRPr lang="en-US" altLang="en-US" sz="36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5551714" y="64886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Schulze, et al, </a:t>
            </a:r>
            <a:r>
              <a:rPr lang="en-US" dirty="0" err="1" smtClean="0">
                <a:solidFill>
                  <a:srgbClr val="000000"/>
                </a:solidFill>
              </a:rPr>
              <a:t>Chem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Biol</a:t>
            </a:r>
            <a:r>
              <a:rPr lang="en-US" dirty="0" smtClean="0">
                <a:solidFill>
                  <a:srgbClr val="000000"/>
                </a:solidFill>
              </a:rPr>
              <a:t>, 2013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0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modeling for botanical-animal interactions?</a:t>
            </a:r>
            <a:endParaRPr lang="en-US" altLang="en-US" dirty="0"/>
          </a:p>
        </p:txBody>
      </p:sp>
      <p:sp>
        <p:nvSpPr>
          <p:cNvPr id="5" name="Smiley Face 4"/>
          <p:cNvSpPr/>
          <p:nvPr/>
        </p:nvSpPr>
        <p:spPr>
          <a:xfrm>
            <a:off x="2286000" y="1752600"/>
            <a:ext cx="914400" cy="914400"/>
          </a:xfrm>
          <a:prstGeom prst="smileyFac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eparation 5"/>
          <p:cNvSpPr/>
          <p:nvPr/>
        </p:nvSpPr>
        <p:spPr>
          <a:xfrm>
            <a:off x="2021359" y="2851666"/>
            <a:ext cx="1444752" cy="381000"/>
          </a:xfrm>
          <a:prstGeom prst="flowChartPreparation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473" y="3376056"/>
            <a:ext cx="1606927" cy="1650776"/>
          </a:xfrm>
          <a:prstGeom prst="rect">
            <a:avLst/>
          </a:prstGeom>
        </p:spPr>
      </p:pic>
      <p:sp>
        <p:nvSpPr>
          <p:cNvPr id="8" name="Arc 7"/>
          <p:cNvSpPr/>
          <p:nvPr/>
        </p:nvSpPr>
        <p:spPr>
          <a:xfrm>
            <a:off x="3886200" y="1676400"/>
            <a:ext cx="4495800" cy="1409700"/>
          </a:xfrm>
          <a:prstGeom prst="arc">
            <a:avLst>
              <a:gd name="adj1" fmla="val 4652138"/>
              <a:gd name="adj2" fmla="val 448772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27051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liver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199" y="3733800"/>
            <a:ext cx="1828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Gastrointestinal system and gut microbiome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2207821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  B   C    D   E   F   G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866745" y="2484157"/>
            <a:ext cx="10194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91000" y="3232666"/>
            <a:ext cx="419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Hypothetical interactions in metabolism and activity: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 slows absorption of 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 inhibits CYP450 metabolism of 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increases ability of microbiome to generate bioactive metabolite(s) from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48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399"/>
            <a:ext cx="8839200" cy="473612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US" altLang="en-US" sz="3600" b="1" dirty="0" smtClean="0">
                <a:hlinkClick r:id="rId3"/>
              </a:rPr>
              <a:t>PA 16-319</a:t>
            </a:r>
            <a:endParaRPr lang="en-US" altLang="en-US" sz="3600" b="1" dirty="0" smtClean="0"/>
          </a:p>
          <a:p>
            <a:pPr marL="0" indent="0">
              <a:lnSpc>
                <a:spcPct val="100000"/>
              </a:lnSpc>
              <a:spcBef>
                <a:spcPts val="800"/>
              </a:spcBef>
              <a:buClr>
                <a:schemeClr val="accent3">
                  <a:lumMod val="50000"/>
                </a:schemeClr>
              </a:buClr>
              <a:buNone/>
            </a:pPr>
            <a:r>
              <a:rPr lang="en-US" sz="3200" b="1" dirty="0" smtClean="0"/>
              <a:t>Administrative supplements for research on dietary supplements</a:t>
            </a:r>
            <a:endParaRPr lang="en-US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3">
                  <a:lumMod val="50000"/>
                </a:schemeClr>
              </a:buClr>
              <a:buNone/>
            </a:pPr>
            <a:r>
              <a:rPr lang="en-US" sz="2400" dirty="0"/>
              <a:t>	</a:t>
            </a:r>
          </a:p>
          <a:p>
            <a:pPr marL="1133475" lvl="2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19472"/>
            <a:ext cx="9144000" cy="100885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en-US" b="0" dirty="0" smtClean="0"/>
              <a:t>Funding opportunity</a:t>
            </a:r>
            <a:endParaRPr lang="en-US" altLang="en-US" b="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33400" y="4343400"/>
            <a:ext cx="6934200" cy="144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81138" indent="-347663" algn="l" defTabSz="739775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Arial" charset="0"/>
                <a:cs typeface="Arial" charset="0"/>
              </a:rPr>
              <a:t>Website: https://ods.od.nih.gov</a:t>
            </a:r>
          </a:p>
          <a:p>
            <a:pPr marL="0" indent="0">
              <a:buNone/>
            </a:pPr>
            <a:r>
              <a:rPr lang="en-US" dirty="0" smtClean="0">
                <a:latin typeface="Arial" charset="0"/>
                <a:cs typeface="Arial" charset="0"/>
              </a:rPr>
              <a:t>Email: sorkinb@mail.nih.gov</a:t>
            </a: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570854" y="3505200"/>
            <a:ext cx="71628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81138" indent="-347663" algn="l" defTabSz="739775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Barbara C. Sorkin, Ph.D.</a:t>
            </a:r>
          </a:p>
        </p:txBody>
      </p:sp>
    </p:spTree>
    <p:extLst>
      <p:ext uri="{BB962C8B-B14F-4D97-AF65-F5344CB8AC3E}">
        <p14:creationId xmlns:p14="http://schemas.microsoft.com/office/powerpoint/2010/main" val="290758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lyphenol Problem.Sorkin.150310.1">
  <a:themeElements>
    <a:clrScheme name="Custom 5">
      <a:dk1>
        <a:srgbClr val="000000"/>
      </a:dk1>
      <a:lt1>
        <a:srgbClr val="FFFFFF"/>
      </a:lt1>
      <a:dk2>
        <a:srgbClr val="008000"/>
      </a:dk2>
      <a:lt2>
        <a:srgbClr val="6C3A77"/>
      </a:lt2>
      <a:accent1>
        <a:srgbClr val="90BAE5"/>
      </a:accent1>
      <a:accent2>
        <a:srgbClr val="E57200"/>
      </a:accent2>
      <a:accent3>
        <a:srgbClr val="000000"/>
      </a:accent3>
      <a:accent4>
        <a:srgbClr val="000000"/>
      </a:accent4>
      <a:accent5>
        <a:srgbClr val="20558A"/>
      </a:accent5>
      <a:accent6>
        <a:srgbClr val="616265"/>
      </a:accent6>
      <a:hlink>
        <a:srgbClr val="00B0F0"/>
      </a:hlink>
      <a:folHlink>
        <a:srgbClr val="00B0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12-02-03 Duk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0000"/>
      </a:accent1>
      <a:accent2>
        <a:srgbClr val="CCCC00"/>
      </a:accent2>
      <a:accent3>
        <a:srgbClr val="FFFFFF"/>
      </a:accent3>
      <a:accent4>
        <a:srgbClr val="000000"/>
      </a:accent4>
      <a:accent5>
        <a:srgbClr val="E2AAAA"/>
      </a:accent5>
      <a:accent6>
        <a:srgbClr val="B9B900"/>
      </a:accent6>
      <a:hlink>
        <a:srgbClr val="333366"/>
      </a:hlink>
      <a:folHlink>
        <a:srgbClr val="CC6600"/>
      </a:folHlink>
    </a:clrScheme>
    <a:fontScheme name="8_12-02-03 Duke">
      <a:majorFont>
        <a:latin typeface="Frutiger LT Std 55 Roman"/>
        <a:ea typeface=""/>
        <a:cs typeface=""/>
      </a:majorFont>
      <a:minorFont>
        <a:latin typeface="Frutiger LT Std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8_12-02-03 Duk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12-02-03 Duk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12-02-03 Duk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12-02-03 Duk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12-02-03 Duk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12-02-03 Duk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12-02-03 Duk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12-02-03 Duk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0000"/>
      </a:accent1>
      <a:accent2>
        <a:srgbClr val="CCCC00"/>
      </a:accent2>
      <a:accent3>
        <a:srgbClr val="FFFFFF"/>
      </a:accent3>
      <a:accent4>
        <a:srgbClr val="000000"/>
      </a:accent4>
      <a:accent5>
        <a:srgbClr val="E2AAAA"/>
      </a:accent5>
      <a:accent6>
        <a:srgbClr val="B9B900"/>
      </a:accent6>
      <a:hlink>
        <a:srgbClr val="333366"/>
      </a:hlink>
      <a:folHlink>
        <a:srgbClr val="CC6600"/>
      </a:folHlink>
    </a:clrScheme>
    <a:fontScheme name="8_12-02-03 Duke">
      <a:majorFont>
        <a:latin typeface="Frutiger LT Std 55 Roman"/>
        <a:ea typeface=""/>
        <a:cs typeface=""/>
      </a:majorFont>
      <a:minorFont>
        <a:latin typeface="Frutiger LT Std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8_12-02-03 Duk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12-02-03 Duk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12-02-03 Duk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12-02-03 Duk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12-02-03 Duk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12-02-03 Duk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12-02-03 Duk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Polyphenol Problem.Sorkin.150310.1</Template>
  <TotalTime>4404</TotalTime>
  <Words>259</Words>
  <Application>Microsoft Office PowerPoint</Application>
  <PresentationFormat>On-screen Show (4:3)</PresentationFormat>
  <Paragraphs>40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MS PGothic</vt:lpstr>
      <vt:lpstr>MS PGothic</vt:lpstr>
      <vt:lpstr>Arial</vt:lpstr>
      <vt:lpstr>Calibri</vt:lpstr>
      <vt:lpstr>Courier New</vt:lpstr>
      <vt:lpstr>Frutiger LT Std 45 Light</vt:lpstr>
      <vt:lpstr>Frutiger LT Std 55 Roman</vt:lpstr>
      <vt:lpstr>Geneva</vt:lpstr>
      <vt:lpstr>Times New Roman</vt:lpstr>
      <vt:lpstr>Verdana</vt:lpstr>
      <vt:lpstr>Wingdings</vt:lpstr>
      <vt:lpstr>Polyphenol Problem.Sorkin.150310.1</vt:lpstr>
      <vt:lpstr>11_12-02-03 Duke</vt:lpstr>
      <vt:lpstr>8_12-02-03 Duke</vt:lpstr>
      <vt:lpstr>Modeling and funding opportunities</vt:lpstr>
      <vt:lpstr>Resources for botanical DS research: NIH CARBON Program</vt:lpstr>
      <vt:lpstr>Challenges in botanical research: component interactions</vt:lpstr>
      <vt:lpstr>Challenges in botanical research: accelerating the process</vt:lpstr>
      <vt:lpstr>Why modeling for botanical-animal interactions?</vt:lpstr>
      <vt:lpstr>Funding opportunity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Polyphenol Problem</dc:title>
  <dc:creator>Barbara</dc:creator>
  <cp:lastModifiedBy>Sorkin, Barbara (NIH/OD) [E]</cp:lastModifiedBy>
  <cp:revision>361</cp:revision>
  <cp:lastPrinted>2016-05-24T18:52:40Z</cp:lastPrinted>
  <dcterms:created xsi:type="dcterms:W3CDTF">2015-03-05T18:02:35Z</dcterms:created>
  <dcterms:modified xsi:type="dcterms:W3CDTF">2017-03-22T19:10:21Z</dcterms:modified>
</cp:coreProperties>
</file>