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AFAFAF"/>
    <a:srgbClr val="888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08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2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117637"/>
            <a:ext cx="871956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Multiscale Modeling of Blood Flow and Platelet Mediated Thrombosis</a:t>
            </a:r>
            <a:br>
              <a:rPr lang="en-US" sz="2000" dirty="0"/>
            </a:br>
            <a:r>
              <a:rPr lang="en-US" sz="2000" b="1" dirty="0"/>
              <a:t>PI:</a:t>
            </a:r>
            <a:r>
              <a:rPr lang="en-US" sz="2000" dirty="0"/>
              <a:t> Danny Bluestein, </a:t>
            </a:r>
            <a:r>
              <a:rPr lang="en-US" sz="2000" b="1" dirty="0"/>
              <a:t>Co-PIs:</a:t>
            </a:r>
            <a:r>
              <a:rPr lang="en-US" sz="2000" dirty="0"/>
              <a:t> Marvin J. Slepian, </a:t>
            </a:r>
            <a:r>
              <a:rPr lang="en-US" sz="2000" dirty="0" err="1"/>
              <a:t>Yuefan</a:t>
            </a:r>
            <a:r>
              <a:rPr lang="en-US" sz="2000" dirty="0"/>
              <a:t> Deng</a:t>
            </a:r>
            <a:endParaRPr sz="2000" dirty="0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39149" y="839244"/>
            <a:ext cx="8892116" cy="4186619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b="1" dirty="0"/>
              <a:t>Credibility Plan: Validation of model parameters</a:t>
            </a:r>
          </a:p>
          <a:p>
            <a:pPr marL="742950" lvl="1" indent="-285750">
              <a:spcBef>
                <a:spcPts val="300"/>
              </a:spcBef>
            </a:pPr>
            <a:r>
              <a:rPr lang="en-US" sz="1200" b="1" dirty="0">
                <a:solidFill>
                  <a:srgbClr val="0070C0"/>
                </a:solidFill>
              </a:rPr>
              <a:t>Geometrical, rheological, and material properties </a:t>
            </a:r>
            <a:r>
              <a:rPr lang="en-US" sz="1200" b="1" dirty="0"/>
              <a:t>of coarse grained molecular dynamics (CGMD) platelet model validated using</a:t>
            </a:r>
            <a:r>
              <a:rPr lang="en-US" sz="1200" dirty="0"/>
              <a:t> </a:t>
            </a:r>
            <a:r>
              <a:rPr lang="en-US" sz="1200" b="1" dirty="0"/>
              <a:t>published </a:t>
            </a:r>
            <a:r>
              <a:rPr lang="en-US" sz="1200" b="1" dirty="0">
                <a:solidFill>
                  <a:srgbClr val="0070C0"/>
                </a:solidFill>
              </a:rPr>
              <a:t>literature</a:t>
            </a:r>
            <a:r>
              <a:rPr lang="en-US" sz="1200" b="1" dirty="0"/>
              <a:t> and </a:t>
            </a:r>
            <a:r>
              <a:rPr lang="en-US" sz="1200" b="1" i="1" dirty="0">
                <a:solidFill>
                  <a:srgbClr val="0070C0"/>
                </a:solidFill>
              </a:rPr>
              <a:t>in vitro </a:t>
            </a:r>
            <a:r>
              <a:rPr lang="en-US" sz="1200" b="1" dirty="0">
                <a:solidFill>
                  <a:srgbClr val="0070C0"/>
                </a:solidFill>
              </a:rPr>
              <a:t>experiments</a:t>
            </a:r>
          </a:p>
          <a:p>
            <a:pPr marL="742950" lvl="1" indent="-285750">
              <a:spcBef>
                <a:spcPts val="300"/>
              </a:spcBef>
            </a:pPr>
            <a:r>
              <a:rPr lang="en-US" sz="1200" b="1" dirty="0"/>
              <a:t>In silico shear-mediated </a:t>
            </a:r>
            <a:r>
              <a:rPr lang="en-US" sz="1200" b="1" dirty="0">
                <a:solidFill>
                  <a:srgbClr val="0070C0"/>
                </a:solidFill>
              </a:rPr>
              <a:t>platelet shape change </a:t>
            </a:r>
            <a:r>
              <a:rPr lang="en-US" sz="1200" b="1" dirty="0"/>
              <a:t>validated with </a:t>
            </a:r>
            <a:r>
              <a:rPr lang="en-US" sz="1200" b="1" dirty="0">
                <a:solidFill>
                  <a:srgbClr val="0070C0"/>
                </a:solidFill>
              </a:rPr>
              <a:t>scanning electron microscopy </a:t>
            </a:r>
            <a:r>
              <a:rPr lang="en-US" sz="1200" b="1" dirty="0"/>
              <a:t>images of platelets exposed in </a:t>
            </a:r>
            <a:r>
              <a:rPr lang="en-US" sz="1200" b="1" dirty="0">
                <a:solidFill>
                  <a:srgbClr val="0070C0"/>
                </a:solidFill>
              </a:rPr>
              <a:t>Hemodynamic Shearing Device (HSD) </a:t>
            </a:r>
          </a:p>
          <a:p>
            <a:pPr marL="742950" lvl="1" indent="-285750">
              <a:spcBef>
                <a:spcPts val="300"/>
              </a:spcBef>
            </a:pPr>
            <a:r>
              <a:rPr lang="en-US" sz="1200" b="1" dirty="0"/>
              <a:t>Flow-mediated </a:t>
            </a:r>
            <a:r>
              <a:rPr lang="en-US" sz="1200" b="1" dirty="0">
                <a:solidFill>
                  <a:srgbClr val="0070C0"/>
                </a:solidFill>
              </a:rPr>
              <a:t>platelet flipping, aggregation, and adhesion </a:t>
            </a:r>
            <a:r>
              <a:rPr lang="en-US" sz="1200" b="1" dirty="0"/>
              <a:t>models validated with high magnification </a:t>
            </a:r>
            <a:r>
              <a:rPr lang="en-US" sz="1200" b="1" dirty="0">
                <a:solidFill>
                  <a:srgbClr val="0070C0"/>
                </a:solidFill>
              </a:rPr>
              <a:t>DIC microscopy </a:t>
            </a:r>
            <a:r>
              <a:rPr lang="en-US" sz="1200" b="1" dirty="0"/>
              <a:t>and </a:t>
            </a:r>
            <a:r>
              <a:rPr lang="en-US" sz="1200" b="1" dirty="0">
                <a:solidFill>
                  <a:srgbClr val="0070C0"/>
                </a:solidFill>
              </a:rPr>
              <a:t>high framerate capture </a:t>
            </a:r>
            <a:r>
              <a:rPr lang="en-US" sz="1200" b="1" dirty="0"/>
              <a:t>of shear-mediated platelet behavior in </a:t>
            </a:r>
            <a:r>
              <a:rPr lang="en-US" sz="1200" b="1" dirty="0">
                <a:solidFill>
                  <a:srgbClr val="0070C0"/>
                </a:solidFill>
              </a:rPr>
              <a:t>microchannels</a:t>
            </a:r>
          </a:p>
          <a:p>
            <a:pPr marL="742950" lvl="1" indent="-285750">
              <a:spcBef>
                <a:spcPts val="300"/>
              </a:spcBef>
            </a:pPr>
            <a:r>
              <a:rPr lang="en-US" sz="1200" b="1" dirty="0">
                <a:solidFill>
                  <a:srgbClr val="0070C0"/>
                </a:solidFill>
              </a:rPr>
              <a:t>Antiplatelet agent-induced membrane fluidity </a:t>
            </a:r>
            <a:r>
              <a:rPr lang="en-US" sz="1200" b="1" dirty="0">
                <a:solidFill>
                  <a:srgbClr val="5E5E5E"/>
                </a:solidFill>
              </a:rPr>
              <a:t>modeling validated using a </a:t>
            </a:r>
            <a:r>
              <a:rPr lang="en-US" sz="1200" b="1" dirty="0" err="1">
                <a:solidFill>
                  <a:srgbClr val="0070C0"/>
                </a:solidFill>
              </a:rPr>
              <a:t>dielectrophoresis</a:t>
            </a:r>
            <a:r>
              <a:rPr lang="en-US" sz="1200" b="1" dirty="0">
                <a:solidFill>
                  <a:srgbClr val="0070C0"/>
                </a:solidFill>
              </a:rPr>
              <a:t> (DEP) </a:t>
            </a:r>
            <a:r>
              <a:rPr lang="en-US" sz="1200" b="1" dirty="0">
                <a:solidFill>
                  <a:srgbClr val="5E5E5E"/>
                </a:solidFill>
              </a:rPr>
              <a:t>setup</a:t>
            </a:r>
          </a:p>
          <a:p>
            <a:pPr marL="0" lvl="1" indent="0">
              <a:spcBef>
                <a:spcPts val="300"/>
              </a:spcBef>
              <a:buSzPts val="1800"/>
              <a:buNone/>
            </a:pPr>
            <a:r>
              <a:rPr lang="en-US" sz="1800" b="1" dirty="0"/>
              <a:t>Changes in Credibility Plan from Year 1</a:t>
            </a:r>
          </a:p>
          <a:p>
            <a:pPr marL="742950" lvl="1" indent="-285750">
              <a:spcBef>
                <a:spcPts val="300"/>
              </a:spcBef>
            </a:pPr>
            <a:r>
              <a:rPr lang="en-US" sz="1200" b="1" dirty="0">
                <a:solidFill>
                  <a:srgbClr val="0070C0"/>
                </a:solidFill>
              </a:rPr>
              <a:t>Platelet-platelet recruitment/aggregation </a:t>
            </a:r>
            <a:r>
              <a:rPr lang="en-US" sz="1200" b="1" dirty="0">
                <a:solidFill>
                  <a:srgbClr val="5E5E5E"/>
                </a:solidFill>
              </a:rPr>
              <a:t>validated with flow-mediated platelet aggregation in microchannels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200" b="1" dirty="0">
                <a:solidFill>
                  <a:srgbClr val="0070C0"/>
                </a:solidFill>
              </a:rPr>
              <a:t>Machine learning </a:t>
            </a:r>
            <a:r>
              <a:rPr lang="en-US" sz="1200" b="1" dirty="0">
                <a:solidFill>
                  <a:srgbClr val="5E5E5E"/>
                </a:solidFill>
              </a:rPr>
              <a:t>approaches to optimize </a:t>
            </a:r>
            <a:r>
              <a:rPr lang="en-US" sz="1200" b="1" dirty="0">
                <a:solidFill>
                  <a:srgbClr val="0070C0"/>
                </a:solidFill>
              </a:rPr>
              <a:t>high performance computing (HPC) </a:t>
            </a:r>
            <a:r>
              <a:rPr lang="en-US" sz="1200" b="1" dirty="0">
                <a:solidFill>
                  <a:srgbClr val="5E5E5E"/>
                </a:solidFill>
              </a:rPr>
              <a:t>and </a:t>
            </a:r>
            <a:r>
              <a:rPr lang="en-US" sz="1200" b="1" dirty="0">
                <a:solidFill>
                  <a:srgbClr val="0070C0"/>
                </a:solidFill>
              </a:rPr>
              <a:t>aggregation prediction</a:t>
            </a:r>
            <a:r>
              <a:rPr lang="en-US" sz="1200" b="1" dirty="0">
                <a:solidFill>
                  <a:srgbClr val="5E5E5E"/>
                </a:solidFill>
              </a:rPr>
              <a:t>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b="1" dirty="0"/>
              <a:t>Unique aspects of the credibility plan</a:t>
            </a:r>
          </a:p>
          <a:p>
            <a:pPr marL="742950" lvl="1" indent="-285750">
              <a:spcBef>
                <a:spcPts val="300"/>
              </a:spcBef>
            </a:pPr>
            <a:r>
              <a:rPr lang="en-US" sz="1200" b="1" dirty="0"/>
              <a:t>Utilizes </a:t>
            </a:r>
            <a:r>
              <a:rPr lang="en-US" sz="1200" b="1" dirty="0">
                <a:solidFill>
                  <a:srgbClr val="0070C0"/>
                </a:solidFill>
              </a:rPr>
              <a:t>in-house equipment </a:t>
            </a:r>
            <a:r>
              <a:rPr lang="en-US" sz="1200" b="1" dirty="0"/>
              <a:t>(HSD, DEP, DIC microscopy, and microchannel setup) for validation</a:t>
            </a:r>
          </a:p>
          <a:p>
            <a:pPr marL="742950" lvl="1" indent="-285750">
              <a:spcBef>
                <a:spcPts val="300"/>
              </a:spcBef>
            </a:pPr>
            <a:r>
              <a:rPr lang="en-US" sz="1200" b="1" dirty="0">
                <a:solidFill>
                  <a:srgbClr val="0070C0"/>
                </a:solidFill>
              </a:rPr>
              <a:t>Identifies and quantifies </a:t>
            </a:r>
            <a:r>
              <a:rPr lang="en-US" sz="1200" b="1" dirty="0"/>
              <a:t>the dominant sources of uncertainties, while </a:t>
            </a:r>
            <a:r>
              <a:rPr lang="en-US" sz="1200" b="1" dirty="0">
                <a:solidFill>
                  <a:srgbClr val="0070C0"/>
                </a:solidFill>
              </a:rPr>
              <a:t>minimizing global uncertainties </a:t>
            </a:r>
            <a:r>
              <a:rPr lang="en-US" sz="1200" b="1" dirty="0"/>
              <a:t>arising from model and computational parameters</a:t>
            </a:r>
          </a:p>
          <a:p>
            <a:pPr marL="742950" lvl="1" indent="-285750">
              <a:spcBef>
                <a:spcPts val="300"/>
              </a:spcBef>
            </a:pPr>
            <a:r>
              <a:rPr lang="en-US" sz="1200" b="1" dirty="0"/>
              <a:t>Model parameters interfaced with </a:t>
            </a:r>
            <a:r>
              <a:rPr lang="en-US" sz="1200" b="1" i="1" dirty="0"/>
              <a:t>in vitro </a:t>
            </a:r>
            <a:r>
              <a:rPr lang="en-US" sz="1200" b="1" dirty="0"/>
              <a:t>observations via a </a:t>
            </a:r>
            <a:r>
              <a:rPr lang="en-US" sz="1200" b="1" dirty="0">
                <a:solidFill>
                  <a:srgbClr val="0070C0"/>
                </a:solidFill>
              </a:rPr>
              <a:t>database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83874" y="49877"/>
            <a:ext cx="8057972" cy="8271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Determination of model parameters by correlating with </a:t>
            </a:r>
            <a:r>
              <a:rPr lang="en-US" sz="2000" i="1" dirty="0"/>
              <a:t>in vitro </a:t>
            </a:r>
            <a:r>
              <a:rPr lang="en-US" sz="2000" dirty="0"/>
              <a:t>results</a:t>
            </a:r>
            <a:endParaRPr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74BBCE-B5FE-42BF-9457-CFBC4F3187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32" y="3746674"/>
            <a:ext cx="3514265" cy="12817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29C89B-68A9-4720-B5F7-76648EC3A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51" y="1095626"/>
            <a:ext cx="3429000" cy="189036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713EE-4C72-4457-9B70-1CA35BDC1AEA}"/>
              </a:ext>
            </a:extLst>
          </p:cNvPr>
          <p:cNvGrpSpPr>
            <a:grpSpLocks noChangeAspect="1"/>
          </p:cNvGrpSpPr>
          <p:nvPr/>
        </p:nvGrpSpPr>
        <p:grpSpPr>
          <a:xfrm>
            <a:off x="5580132" y="3112364"/>
            <a:ext cx="2498139" cy="641815"/>
            <a:chOff x="571427" y="611036"/>
            <a:chExt cx="7551376" cy="1940066"/>
          </a:xfrm>
        </p:grpSpPr>
        <p:pic>
          <p:nvPicPr>
            <p:cNvPr id="19" name="Picture 18" descr="A picture containing dark&#10;&#10;Description generated with high confidence">
              <a:extLst>
                <a:ext uri="{FF2B5EF4-FFF2-40B4-BE49-F238E27FC236}">
                  <a16:creationId xmlns:a16="http://schemas.microsoft.com/office/drawing/2014/main" id="{A52D6730-8480-4456-A947-C90379DE2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27" y="708266"/>
              <a:ext cx="2130153" cy="182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3494F0-AA5D-46D6-910B-5B20BD936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7819" y="722302"/>
              <a:ext cx="2130153" cy="182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5843530-FD72-41CB-A75C-E18900BBA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035" y="670166"/>
              <a:ext cx="2130153" cy="182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3FE63FA-54EF-40E8-90DC-53E7C79C1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649" y="611036"/>
              <a:ext cx="2130154" cy="18288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3F1F2B0-A97A-4F4E-9FE4-041B4D45C1C4}"/>
              </a:ext>
            </a:extLst>
          </p:cNvPr>
          <p:cNvSpPr txBox="1"/>
          <p:nvPr/>
        </p:nvSpPr>
        <p:spPr>
          <a:xfrm>
            <a:off x="7920294" y="3244080"/>
            <a:ext cx="1301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Deformable platelet</a:t>
            </a:r>
          </a:p>
          <a:p>
            <a:pPr algn="ctr"/>
            <a:r>
              <a:rPr lang="en-US" sz="800" dirty="0"/>
              <a:t>(contact area: 2.00 </a:t>
            </a:r>
            <a:r>
              <a:rPr lang="el-GR" sz="800" dirty="0"/>
              <a:t>μ</a:t>
            </a:r>
            <a:r>
              <a:rPr lang="en-US" sz="800" dirty="0"/>
              <a:t>m</a:t>
            </a:r>
            <a:r>
              <a:rPr lang="en-US" sz="800" baseline="30000" dirty="0"/>
              <a:t>2</a:t>
            </a:r>
            <a:r>
              <a:rPr lang="en-US" sz="800" dirty="0"/>
              <a:t>)</a:t>
            </a:r>
            <a:endParaRPr lang="en-US" sz="800" baseline="30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6EFF94-4834-4A9B-B273-81C08CE0760D}"/>
              </a:ext>
            </a:extLst>
          </p:cNvPr>
          <p:cNvSpPr txBox="1"/>
          <p:nvPr/>
        </p:nvSpPr>
        <p:spPr>
          <a:xfrm>
            <a:off x="5633435" y="693742"/>
            <a:ext cx="3285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Shear-Mediated Platelet Aggregation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624EDCA-56DA-4F17-A7FA-B214269788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02" y="663031"/>
            <a:ext cx="5530529" cy="3154921"/>
          </a:xfrm>
          <a:prstGeom prst="rect">
            <a:avLst/>
          </a:prstGeom>
        </p:spPr>
      </p:pic>
      <p:sp>
        <p:nvSpPr>
          <p:cNvPr id="27" name="Shape 62">
            <a:extLst>
              <a:ext uri="{FF2B5EF4-FFF2-40B4-BE49-F238E27FC236}">
                <a16:creationId xmlns:a16="http://schemas.microsoft.com/office/drawing/2014/main" id="{9689643C-7D63-4725-AEC2-44F786C511B0}"/>
              </a:ext>
            </a:extLst>
          </p:cNvPr>
          <p:cNvSpPr txBox="1">
            <a:spLocks/>
          </p:cNvSpPr>
          <p:nvPr/>
        </p:nvSpPr>
        <p:spPr>
          <a:xfrm>
            <a:off x="49601" y="3858896"/>
            <a:ext cx="5530530" cy="1225224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300"/>
              </a:spcAft>
            </a:pPr>
            <a:r>
              <a:rPr lang="en-US" sz="1300" dirty="0"/>
              <a:t>Models interface with database of parameters recorded from platelet experiments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</a:pPr>
            <a:r>
              <a:rPr lang="en-US" sz="1300" dirty="0"/>
              <a:t>Experimental results and model algorithms available on Harvard </a:t>
            </a:r>
            <a:r>
              <a:rPr lang="en-US" sz="1300" dirty="0" err="1"/>
              <a:t>Dataverse</a:t>
            </a:r>
            <a:r>
              <a:rPr lang="en-US" sz="1300" dirty="0"/>
              <a:t> (From Year 3)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</a:pPr>
            <a:r>
              <a:rPr lang="en-US" sz="1300" dirty="0"/>
              <a:t>Considering storage/computation on Google Cloud Platform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66AF-B606-4510-83B8-250CF6DB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145" y="34830"/>
            <a:ext cx="3982004" cy="572700"/>
          </a:xfrm>
        </p:spPr>
        <p:txBody>
          <a:bodyPr/>
          <a:lstStyle/>
          <a:p>
            <a:r>
              <a:rPr lang="en-US" dirty="0"/>
              <a:t>Challenges and Review</a:t>
            </a:r>
          </a:p>
        </p:txBody>
      </p:sp>
      <p:sp>
        <p:nvSpPr>
          <p:cNvPr id="8" name="Shape 62">
            <a:extLst>
              <a:ext uri="{FF2B5EF4-FFF2-40B4-BE49-F238E27FC236}">
                <a16:creationId xmlns:a16="http://schemas.microsoft.com/office/drawing/2014/main" id="{EC259B6C-186C-4314-815A-B5B3E2C189D6}"/>
              </a:ext>
            </a:extLst>
          </p:cNvPr>
          <p:cNvSpPr txBox="1">
            <a:spLocks/>
          </p:cNvSpPr>
          <p:nvPr/>
        </p:nvSpPr>
        <p:spPr>
          <a:xfrm>
            <a:off x="113096" y="698648"/>
            <a:ext cx="4635367" cy="4318905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sz="1800" b="1" dirty="0"/>
              <a:t>Challenges and Known Issues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1300" dirty="0"/>
              <a:t>Lack of techniques to observe platelet deformation, activation, aggregation, adhesion under flow conditions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1300" dirty="0"/>
              <a:t>Large number of unknown parameters in the modeling and simulations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1300" dirty="0"/>
              <a:t>Adapting discrete particle-based methods (DPD-CGMD) to describe continuum multiscale phenomena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1300" dirty="0"/>
              <a:t>More Efficient Algorithms on HPC Resources: MTS (Multiple Time Stepping) + ATS (Adaptive Time Stepping)</a:t>
            </a:r>
          </a:p>
          <a:p>
            <a:pPr marL="139700" indent="0">
              <a:spcBef>
                <a:spcPts val="300"/>
              </a:spcBef>
              <a:buNone/>
            </a:pPr>
            <a:r>
              <a:rPr lang="en-US" sz="1800" b="1" dirty="0"/>
              <a:t>Requirements for Third Party Reviews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Knowledge of LAMMPS molecular dynamics software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Familiarity with both MD and DPD theory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Familiarity with basics of platelet activation, aggregation, and adhesion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HPC resources for large multiscale simulations</a:t>
            </a:r>
          </a:p>
          <a:p>
            <a:pPr>
              <a:spcBef>
                <a:spcPts val="300"/>
              </a:spcBef>
            </a:pP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01D59BC-3103-4B41-8402-B12A9AE75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541" y="3785641"/>
            <a:ext cx="1811148" cy="11545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7B1111-E2FA-444E-BD6A-875649C0A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631" y="760095"/>
            <a:ext cx="4159865" cy="1869076"/>
          </a:xfrm>
          <a:prstGeom prst="rect">
            <a:avLst/>
          </a:prstGeom>
        </p:spPr>
      </p:pic>
      <p:pic>
        <p:nvPicPr>
          <p:cNvPr id="25" name="Picture 3" descr="C:\Users\PZHANG\Documents\Stony-Brook-Research\Project - Blood\paper_manuscript\MSM_02_MTS\Figures\Fig 04.jpg">
            <a:extLst>
              <a:ext uri="{FF2B5EF4-FFF2-40B4-BE49-F238E27FC236}">
                <a16:creationId xmlns:a16="http://schemas.microsoft.com/office/drawing/2014/main" id="{454F665C-369D-4511-9692-543DDBF02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9"/>
          <a:stretch/>
        </p:blipFill>
        <p:spPr bwMode="auto">
          <a:xfrm>
            <a:off x="4817631" y="2832530"/>
            <a:ext cx="2432742" cy="221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7878D9D-18BF-4C18-8EB6-47EBE248FBF1}"/>
              </a:ext>
            </a:extLst>
          </p:cNvPr>
          <p:cNvSpPr txBox="1"/>
          <p:nvPr/>
        </p:nvSpPr>
        <p:spPr>
          <a:xfrm>
            <a:off x="5568635" y="520695"/>
            <a:ext cx="3285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Machine Learning-Powered Solutions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C73DF28-8025-4712-A761-798E4436A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015" y="2478204"/>
            <a:ext cx="1396889" cy="130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5748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344</Words>
  <Application>Microsoft Office PowerPoint</Application>
  <PresentationFormat>On-screen Show (16:9)</PresentationFormat>
  <Paragraphs>32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Multiscale Modeling of Blood Flow and Platelet Mediated Thrombosis PI: Danny Bluestein, Co-PIs: Marvin J. Slepian, Yuefan Deng</vt:lpstr>
      <vt:lpstr>Determination of model parameters by correlating with in vitro results</vt:lpstr>
      <vt:lpstr>Challenges and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and PI</dc:title>
  <dc:creator>Danny</dc:creator>
  <cp:lastModifiedBy>Jawaad Sheriff</cp:lastModifiedBy>
  <cp:revision>27</cp:revision>
  <dcterms:modified xsi:type="dcterms:W3CDTF">2018-03-17T16:15:52Z</dcterms:modified>
</cp:coreProperties>
</file>