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 b="def" i="def"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 b="def" i="def"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2" name="Shape 12"/>
          <p:cNvSpPr/>
          <p:nvPr>
            <p:ph type="body" sz="quarter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hape 1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/>
          <p:nvPr>
            <p:ph type="body" sz="quarter" idx="13"/>
          </p:nvPr>
        </p:nvSpPr>
        <p:spPr>
          <a:xfrm>
            <a:off x="1270000" y="6362700"/>
            <a:ext cx="10464800" cy="4699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4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–Johnny Appleseed</a:t>
            </a:r>
          </a:p>
        </p:txBody>
      </p:sp>
      <p:sp>
        <p:nvSpPr>
          <p:cNvPr id="94" name="Shape 94"/>
          <p:cNvSpPr/>
          <p:nvPr>
            <p:ph type="body" sz="quarter" idx="14"/>
          </p:nvPr>
        </p:nvSpPr>
        <p:spPr>
          <a:xfrm>
            <a:off x="1270000" y="4267200"/>
            <a:ext cx="10464800" cy="6858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800"/>
            </a:lvl1pPr>
          </a:lstStyle>
          <a:p>
            <a:pPr/>
            <a:r>
              <a:t>“Type a quote here.” </a:t>
            </a:r>
          </a:p>
        </p:txBody>
      </p:sp>
      <p:sp>
        <p:nvSpPr>
          <p:cNvPr id="95" name="Shape 95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/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Shape 10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/>
          <p:nvPr>
            <p:ph type="pic" idx="13"/>
          </p:nvPr>
        </p:nvSpPr>
        <p:spPr>
          <a:xfrm>
            <a:off x="1606550" y="635000"/>
            <a:ext cx="9779000" cy="59182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Shape 21"/>
          <p:cNvSpPr/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22" name="Shape 22"/>
          <p:cNvSpPr/>
          <p:nvPr>
            <p:ph type="body" sz="quarter" idx="1"/>
          </p:nvPr>
        </p:nvSpPr>
        <p:spPr>
          <a:xfrm>
            <a:off x="1270000" y="81915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hape 23"/>
          <p:cNvSpPr/>
          <p:nvPr>
            <p:ph type="sldNum" sz="quarter" idx="2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1" name="Shape 3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/>
          <p:nvPr>
            <p:ph type="pic" sz="half" idx="13"/>
          </p:nvPr>
        </p:nvSpPr>
        <p:spPr>
          <a:xfrm>
            <a:off x="6718300" y="635000"/>
            <a:ext cx="5334000" cy="8229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Shape 39"/>
          <p:cNvSpPr/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Title Text</a:t>
            </a:r>
          </a:p>
        </p:txBody>
      </p:sp>
      <p:sp>
        <p:nvSpPr>
          <p:cNvPr id="40" name="Shape 40"/>
          <p:cNvSpPr/>
          <p:nvPr>
            <p:ph type="body" sz="quarter" idx="1"/>
          </p:nvPr>
        </p:nvSpPr>
        <p:spPr>
          <a:xfrm>
            <a:off x="952500" y="4762500"/>
            <a:ext cx="5334000" cy="41021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hape 4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9" name="Shape 49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Shape 57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hape 58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/>
          <p:nvPr>
            <p:ph type="pic" sz="half" idx="13"/>
          </p:nvPr>
        </p:nvSpPr>
        <p:spPr>
          <a:xfrm>
            <a:off x="6718300" y="2603500"/>
            <a:ext cx="533400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Shape 6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Shape 67"/>
          <p:cNvSpPr/>
          <p:nvPr>
            <p:ph type="body" sz="half" idx="1"/>
          </p:nvPr>
        </p:nvSpPr>
        <p:spPr>
          <a:xfrm>
            <a:off x="952500" y="26035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hape 68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/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hape 76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/>
          <p:nvPr>
            <p:ph type="pic" sz="quarter" idx="13"/>
          </p:nvPr>
        </p:nvSpPr>
        <p:spPr>
          <a:xfrm>
            <a:off x="6718300" y="50927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Shape 84"/>
          <p:cNvSpPr/>
          <p:nvPr>
            <p:ph type="pic" sz="quarter" idx="14"/>
          </p:nvPr>
        </p:nvSpPr>
        <p:spPr>
          <a:xfrm>
            <a:off x="6724518" y="889000"/>
            <a:ext cx="5334001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Shape 85"/>
          <p:cNvSpPr/>
          <p:nvPr>
            <p:ph type="pic" sz="half" idx="15"/>
          </p:nvPr>
        </p:nvSpPr>
        <p:spPr>
          <a:xfrm>
            <a:off x="952500" y="889000"/>
            <a:ext cx="5334000" cy="7975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hape 86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title"/>
          </p:nvPr>
        </p:nvSpPr>
        <p:spPr>
          <a:xfrm>
            <a:off x="952500" y="4445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Shape 3"/>
          <p:cNvSpPr/>
          <p:nvPr>
            <p:ph type="body" idx="1"/>
          </p:nvPr>
        </p:nvSpPr>
        <p:spPr>
          <a:xfrm>
            <a:off x="952500" y="26035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hape 4"/>
          <p:cNvSpPr/>
          <p:nvPr>
            <p:ph type="sldNum" sz="quarter" idx="2"/>
          </p:nvPr>
        </p:nvSpPr>
        <p:spPr>
          <a:xfrm>
            <a:off x="6311798" y="9251950"/>
            <a:ext cx="368504" cy="3810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/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png"/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5" Type="http://schemas.openxmlformats.org/officeDocument/2006/relationships/image" Target="../media/image4.jpe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tif"/><Relationship Id="rId3" Type="http://schemas.openxmlformats.org/officeDocument/2006/relationships/image" Target="../media/image2.tif"/><Relationship Id="rId4" Type="http://schemas.openxmlformats.org/officeDocument/2006/relationships/image" Target="../media/image3.png"/><Relationship Id="rId5" Type="http://schemas.openxmlformats.org/officeDocument/2006/relationships/image" Target="../media/image5.jpeg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Moffit-Research-Exterior-2.jpg"/>
          <p:cNvPicPr>
            <a:picLocks noChangeAspect="1"/>
          </p:cNvPicPr>
          <p:nvPr/>
        </p:nvPicPr>
        <p:blipFill>
          <a:blip r:embed="rId2">
            <a:alphaModFix amt="61830"/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20" name="dropped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266540" y="8473223"/>
            <a:ext cx="1130301" cy="1085089"/>
          </a:xfrm>
          <a:prstGeom prst="rect">
            <a:avLst/>
          </a:prstGeom>
          <a:ln w="12700">
            <a:miter lim="400000"/>
          </a:ln>
        </p:spPr>
      </p:pic>
      <p:sp>
        <p:nvSpPr>
          <p:cNvPr id="121" name="Shape 121"/>
          <p:cNvSpPr/>
          <p:nvPr/>
        </p:nvSpPr>
        <p:spPr>
          <a:xfrm>
            <a:off x="679437" y="1046348"/>
            <a:ext cx="11329555" cy="5116238"/>
          </a:xfrm>
          <a:prstGeom prst="roundRect">
            <a:avLst>
              <a:gd name="adj" fmla="val 3723"/>
            </a:avLst>
          </a:prstGeom>
          <a:solidFill>
            <a:srgbClr val="FFFFFF">
              <a:alpha val="92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>
              <a:defRPr sz="7200">
                <a:solidFill>
                  <a:srgbClr val="0C5B99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rPr>
                <a:solidFill>
                  <a:srgbClr val="76D6FF"/>
                </a:solidFill>
              </a:rPr>
              <a:t>The bone metastasis ecosystem: credibility plan</a:t>
            </a:r>
            <a:br>
              <a:rPr>
                <a:solidFill>
                  <a:srgbClr val="76D6FF"/>
                </a:solidFill>
              </a:rPr>
            </a:br>
            <a:r>
              <a:t>David Basanta &amp; Conor Lynch</a:t>
            </a:r>
          </a:p>
        </p:txBody>
      </p:sp>
      <p:pic>
        <p:nvPicPr>
          <p:cNvPr id="122" name="image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04201" y="8689076"/>
            <a:ext cx="3770145" cy="65338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90727">
              <a:defRPr sz="6719"/>
            </a:lvl1pPr>
          </a:lstStyle>
          <a:p>
            <a:pPr/>
            <a:r>
              <a:t>Intended utility and audience</a:t>
            </a:r>
          </a:p>
        </p:txBody>
      </p:sp>
      <p:sp>
        <p:nvSpPr>
          <p:cNvPr id="125" name="Shape 125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To ensure that it remains relevant it has to leverage multi scale modeling, explain biology and have clinical impact.</a:t>
            </a:r>
          </a:p>
          <a:p>
            <a:pPr/>
            <a:r>
              <a:t>Audience thus includes: </a:t>
            </a:r>
          </a:p>
          <a:p>
            <a:pPr lvl="2" marL="1905000" indent="-635000">
              <a:buSzPct val="100000"/>
              <a:buAutoNum type="arabicPeriod" startAt="1"/>
            </a:pPr>
            <a:r>
              <a:t>modelers, </a:t>
            </a:r>
          </a:p>
          <a:p>
            <a:pPr lvl="2" marL="1905000" indent="-635000">
              <a:buSzPct val="100000"/>
              <a:buAutoNum type="arabicPeriod" startAt="1"/>
            </a:pPr>
            <a:r>
              <a:t>experimentalist </a:t>
            </a:r>
          </a:p>
          <a:p>
            <a:pPr lvl="2" marL="1905000" indent="-635000">
              <a:buSzPct val="100000"/>
              <a:buAutoNum type="arabicPeriod" startAt="1"/>
            </a:pPr>
            <a:r>
              <a:t>doctors/patients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Key components</a:t>
            </a:r>
          </a:p>
        </p:txBody>
      </p:sp>
      <p:sp>
        <p:nvSpPr>
          <p:cNvPr id="128" name="Shape 128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Mechanisms</a:t>
            </a:r>
          </a:p>
          <a:p>
            <a:pPr/>
            <a:r>
              <a:t>Integration/parameterization</a:t>
            </a:r>
          </a:p>
          <a:p>
            <a:pPr/>
            <a:r>
              <a:t>Validation</a:t>
            </a:r>
          </a:p>
          <a:p>
            <a:pPr/>
            <a:r>
              <a:t>Translatability</a:t>
            </a:r>
          </a:p>
          <a:p>
            <a:pPr/>
            <a:r>
              <a:t>Open source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Year 1 progress</a:t>
            </a:r>
          </a:p>
        </p:txBody>
      </p:sp>
      <p:sp>
        <p:nvSpPr>
          <p:cNvPr id="131" name="Shape 131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Preparing the code</a:t>
            </a:r>
          </a:p>
          <a:p>
            <a:pPr/>
            <a:r>
              <a:t>Info for simTK</a:t>
            </a:r>
          </a:p>
          <a:p>
            <a:pPr/>
            <a:r>
              <a:t>Validation and integration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90727">
              <a:defRPr sz="6719"/>
            </a:lvl1pPr>
          </a:lstStyle>
          <a:p>
            <a:pPr/>
            <a:r>
              <a:t>Challenges and opportunities</a:t>
            </a:r>
          </a:p>
        </p:txBody>
      </p:sp>
      <p:sp>
        <p:nvSpPr>
          <p:cNvPr id="134" name="Shape 134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Not all our tools are open source (Matlab)</a:t>
            </a:r>
          </a:p>
          <a:p>
            <a:pPr/>
            <a:r>
              <a:t>Not all the data is easy to share (clinical data)</a:t>
            </a:r>
          </a:p>
          <a:p>
            <a:pPr/>
            <a:r>
              <a:t>Steep learning curve of some MSM tools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/>
          <p:nvPr>
            <p:ph type="title"/>
          </p:nvPr>
        </p:nvSpPr>
        <p:spPr>
          <a:xfrm>
            <a:off x="21431" y="-80434"/>
            <a:ext cx="12928186" cy="2159001"/>
          </a:xfrm>
          <a:prstGeom prst="rect">
            <a:avLst/>
          </a:prstGeom>
        </p:spPr>
        <p:txBody>
          <a:bodyPr/>
          <a:lstStyle>
            <a:lvl1pPr defTabSz="490727">
              <a:defRPr sz="6719"/>
            </a:lvl1pPr>
          </a:lstStyle>
          <a:p>
            <a:pPr/>
            <a:r>
              <a:t>Uniqueness of the model credibility plan</a:t>
            </a:r>
          </a:p>
        </p:txBody>
      </p:sp>
      <p:pic>
        <p:nvPicPr>
          <p:cNvPr id="137" name="pasted-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814251" y="2070679"/>
            <a:ext cx="7376298" cy="7364842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41" name="Group 141"/>
          <p:cNvGrpSpPr/>
          <p:nvPr/>
        </p:nvGrpSpPr>
        <p:grpSpPr>
          <a:xfrm>
            <a:off x="478527" y="1198177"/>
            <a:ext cx="12013994" cy="8244326"/>
            <a:chOff x="0" y="0"/>
            <a:chExt cx="12013992" cy="8244324"/>
          </a:xfrm>
        </p:grpSpPr>
        <p:pic>
          <p:nvPicPr>
            <p:cNvPr id="138" name="IMG-20121205-00038-filtered.jpeg"/>
            <p:cNvPicPr>
              <a:picLocks noChangeAspect="1"/>
            </p:cNvPicPr>
            <p:nvPr/>
          </p:nvPicPr>
          <p:blipFill>
            <a:blip r:embed="rId3">
              <a:extLst/>
            </a:blip>
            <a:srcRect l="35278" t="22695" r="10113" b="22695"/>
            <a:stretch>
              <a:fillRect/>
            </a:stretch>
          </p:blipFill>
          <p:spPr>
            <a:xfrm>
              <a:off x="8296618" y="0"/>
              <a:ext cx="3529212" cy="264690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39" name="IMG_9495-small-enhanced.jpeg"/>
            <p:cNvPicPr>
              <a:picLocks noChangeAspect="1"/>
            </p:cNvPicPr>
            <p:nvPr/>
          </p:nvPicPr>
          <p:blipFill>
            <a:blip r:embed="rId4">
              <a:extLst/>
            </a:blip>
            <a:srcRect l="13217" t="8625" r="13217" b="8625"/>
            <a:stretch>
              <a:fillRect/>
            </a:stretch>
          </p:blipFill>
          <p:spPr>
            <a:xfrm>
              <a:off x="0" y="5102115"/>
              <a:ext cx="3529045" cy="264678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40" name="2016 lab pic.jpg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8108653" y="5640765"/>
              <a:ext cx="3905340" cy="26035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41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/>
          <p:nvPr>
            <p:ph type="title"/>
          </p:nvPr>
        </p:nvSpPr>
        <p:spPr>
          <a:xfrm>
            <a:off x="1071033" y="-182034"/>
            <a:ext cx="11099801" cy="2159001"/>
          </a:xfrm>
          <a:prstGeom prst="rect">
            <a:avLst/>
          </a:prstGeom>
        </p:spPr>
        <p:txBody>
          <a:bodyPr/>
          <a:lstStyle/>
          <a:p>
            <a:pPr/>
            <a:r>
              <a:t>3rd party evaluation</a:t>
            </a:r>
          </a:p>
        </p:txBody>
      </p:sp>
      <p:pic>
        <p:nvPicPr>
          <p:cNvPr id="144" name="pasted-image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81484" y="2213726"/>
            <a:ext cx="2203630" cy="2644356"/>
          </a:xfrm>
          <a:prstGeom prst="rect">
            <a:avLst/>
          </a:prstGeom>
          <a:ln w="12700">
            <a:miter lim="400000"/>
          </a:ln>
        </p:spPr>
      </p:pic>
      <p:pic>
        <p:nvPicPr>
          <p:cNvPr id="145" name="pasted-image.tif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22729" y="5431059"/>
            <a:ext cx="2121141" cy="2644356"/>
          </a:xfrm>
          <a:prstGeom prst="rect">
            <a:avLst/>
          </a:prstGeom>
          <a:ln w="12700">
            <a:miter lim="400000"/>
          </a:ln>
        </p:spPr>
      </p:pic>
      <p:sp>
        <p:nvSpPr>
          <p:cNvPr id="146" name="Shape 146"/>
          <p:cNvSpPr/>
          <p:nvPr/>
        </p:nvSpPr>
        <p:spPr>
          <a:xfrm>
            <a:off x="3071968" y="2939004"/>
            <a:ext cx="2096263" cy="1193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Sandy</a:t>
            </a:r>
          </a:p>
          <a:p>
            <a:pPr/>
            <a:r>
              <a:t>Anderson</a:t>
            </a:r>
          </a:p>
        </p:txBody>
      </p:sp>
      <p:sp>
        <p:nvSpPr>
          <p:cNvPr id="147" name="Shape 147"/>
          <p:cNvSpPr/>
          <p:nvPr/>
        </p:nvSpPr>
        <p:spPr>
          <a:xfrm>
            <a:off x="3440700" y="6156337"/>
            <a:ext cx="1358799" cy="1193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Bob</a:t>
            </a:r>
          </a:p>
          <a:p>
            <a:pPr/>
            <a:r>
              <a:t>Gillies</a:t>
            </a:r>
          </a:p>
        </p:txBody>
      </p:sp>
      <p:pic>
        <p:nvPicPr>
          <p:cNvPr id="148" name="image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311668" y="8265743"/>
            <a:ext cx="3770145" cy="653382"/>
          </a:xfrm>
          <a:prstGeom prst="rect">
            <a:avLst/>
          </a:prstGeom>
          <a:ln w="12700">
            <a:miter lim="400000"/>
          </a:ln>
        </p:spPr>
      </p:pic>
      <p:pic>
        <p:nvPicPr>
          <p:cNvPr id="149" name="32998418772_c30b789e39_z.jpg"/>
          <p:cNvPicPr>
            <a:picLocks noChangeAspect="1"/>
          </p:cNvPicPr>
          <p:nvPr/>
        </p:nvPicPr>
        <p:blipFill>
          <a:blip r:embed="rId5">
            <a:extLst/>
          </a:blip>
          <a:srcRect l="16458" t="0" r="0" b="0"/>
          <a:stretch>
            <a:fillRect/>
          </a:stretch>
        </p:blipFill>
        <p:spPr>
          <a:xfrm>
            <a:off x="5756573" y="2760957"/>
            <a:ext cx="5932697" cy="3994584"/>
          </a:xfrm>
          <a:prstGeom prst="rect">
            <a:avLst/>
          </a:prstGeom>
          <a:ln w="12700">
            <a:miter lim="400000"/>
          </a:ln>
        </p:spPr>
      </p:pic>
      <p:sp>
        <p:nvSpPr>
          <p:cNvPr id="150" name="Shape 150"/>
          <p:cNvSpPr/>
          <p:nvPr/>
        </p:nvSpPr>
        <p:spPr>
          <a:xfrm>
            <a:off x="7713289" y="6674920"/>
            <a:ext cx="2019454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Seminars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Questions?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_rels/theme1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_rels/theme2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38100" dist="25400" dir="540000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38100" dist="25400" dir="540000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